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7" r:id="rId3"/>
    <p:sldId id="308" r:id="rId4"/>
    <p:sldId id="348" r:id="rId5"/>
    <p:sldId id="275" r:id="rId6"/>
    <p:sldId id="309" r:id="rId7"/>
    <p:sldId id="310" r:id="rId8"/>
    <p:sldId id="311" r:id="rId9"/>
    <p:sldId id="349" r:id="rId10"/>
    <p:sldId id="291" r:id="rId11"/>
    <p:sldId id="292" r:id="rId12"/>
    <p:sldId id="312" r:id="rId13"/>
    <p:sldId id="313" r:id="rId14"/>
    <p:sldId id="315" r:id="rId15"/>
    <p:sldId id="316" r:id="rId16"/>
    <p:sldId id="317" r:id="rId17"/>
    <p:sldId id="321" r:id="rId18"/>
    <p:sldId id="322" r:id="rId19"/>
    <p:sldId id="323" r:id="rId20"/>
    <p:sldId id="324" r:id="rId21"/>
    <p:sldId id="257" r:id="rId22"/>
    <p:sldId id="258" r:id="rId23"/>
    <p:sldId id="259" r:id="rId24"/>
    <p:sldId id="320" r:id="rId25"/>
    <p:sldId id="325" r:id="rId26"/>
    <p:sldId id="326" r:id="rId27"/>
    <p:sldId id="327" r:id="rId28"/>
    <p:sldId id="328" r:id="rId29"/>
    <p:sldId id="329" r:id="rId30"/>
    <p:sldId id="330" r:id="rId31"/>
    <p:sldId id="331" r:id="rId32"/>
    <p:sldId id="332" r:id="rId33"/>
    <p:sldId id="333" r:id="rId34"/>
    <p:sldId id="346" r:id="rId35"/>
    <p:sldId id="350" r:id="rId36"/>
    <p:sldId id="334" r:id="rId37"/>
    <p:sldId id="335" r:id="rId38"/>
    <p:sldId id="336" r:id="rId39"/>
    <p:sldId id="337" r:id="rId40"/>
    <p:sldId id="260" r:id="rId41"/>
    <p:sldId id="302" r:id="rId42"/>
    <p:sldId id="303" r:id="rId43"/>
    <p:sldId id="263" r:id="rId44"/>
    <p:sldId id="264" r:id="rId45"/>
    <p:sldId id="265" r:id="rId46"/>
    <p:sldId id="338" r:id="rId47"/>
    <p:sldId id="339" r:id="rId48"/>
    <p:sldId id="340" r:id="rId49"/>
    <p:sldId id="347" r:id="rId50"/>
    <p:sldId id="274" r:id="rId51"/>
    <p:sldId id="341" r:id="rId52"/>
    <p:sldId id="342" r:id="rId53"/>
    <p:sldId id="351" r:id="rId54"/>
    <p:sldId id="343" r:id="rId55"/>
    <p:sldId id="344" r:id="rId56"/>
    <p:sldId id="304" r:id="rId57"/>
    <p:sldId id="30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95" autoAdjust="0"/>
    <p:restoredTop sz="94660" autoAdjust="0"/>
  </p:normalViewPr>
  <p:slideViewPr>
    <p:cSldViewPr snapToGrid="0">
      <p:cViewPr varScale="1">
        <p:scale>
          <a:sx n="74" d="100"/>
          <a:sy n="74" d="100"/>
        </p:scale>
        <p:origin x="-12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7" y="1447802"/>
            <a:ext cx="8825659"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7" y="4777380"/>
            <a:ext cx="8825659" cy="861420"/>
          </a:xfrm>
        </p:spPr>
        <p:txBody>
          <a:bodyPr anchor="t"/>
          <a:lstStyle>
            <a:lvl1pPr marL="0" indent="0" algn="l">
              <a:buNone/>
              <a:defRPr cap="all">
                <a:solidFill>
                  <a:schemeClr val="bg2">
                    <a:lumMod val="40000"/>
                    <a:lumOff val="60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7"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7" cy="493712"/>
          </a:xfrm>
        </p:spPr>
        <p:txBody>
          <a:bodyPr>
            <a:normAutofit/>
          </a:bodyPr>
          <a:lstStyle>
            <a:lvl1pPr marL="0" indent="0">
              <a:buNone/>
              <a:defRPr sz="1200"/>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7"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7" y="3657600"/>
            <a:ext cx="8825659" cy="2362200"/>
          </a:xfrm>
        </p:spPr>
        <p:txBody>
          <a:bodyPr anchor="ctr">
            <a:normAutofit/>
          </a:bodyPr>
          <a:lstStyle>
            <a:lvl1pPr marL="0" indent="0">
              <a:buNone/>
              <a:defRPr sz="18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2" y="1447801"/>
            <a:ext cx="7999316"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3" y="3771175"/>
            <a:ext cx="7279650" cy="342174"/>
          </a:xfrm>
        </p:spPr>
        <p:txBody>
          <a:bodyPr vert="horz" lIns="91440" tIns="45720" rIns="91440" bIns="45720" rtlCol="0" anchor="t">
            <a:normAutofit/>
          </a:bodyPr>
          <a:lstStyle>
            <a:lvl1pPr marL="0" indent="0">
              <a:buNone/>
              <a:defRPr lang="en-US" sz="1401" b="0" i="0" kern="1200" cap="small" dirty="0">
                <a:solidFill>
                  <a:schemeClr val="bg2">
                    <a:lumMod val="40000"/>
                    <a:lumOff val="60000"/>
                  </a:schemeClr>
                </a:solidFill>
                <a:latin typeface="+mj-lt"/>
                <a:ea typeface="+mj-ea"/>
                <a:cs typeface="+mj-cs"/>
              </a:defRPr>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marL="0" lvl="0" indent="0">
              <a:buNone/>
            </a:pPr>
            <a:r>
              <a:rPr lang="pt-BR" smtClean="0"/>
              <a:t>Editar estilos de texto Mestre</a:t>
            </a:r>
          </a:p>
        </p:txBody>
      </p:sp>
      <p:sp>
        <p:nvSpPr>
          <p:cNvPr id="10" name="Text Placeholder 3"/>
          <p:cNvSpPr>
            <a:spLocks noGrp="1"/>
          </p:cNvSpPr>
          <p:nvPr>
            <p:ph type="body" sz="half" idx="2"/>
          </p:nvPr>
        </p:nvSpPr>
        <p:spPr>
          <a:xfrm>
            <a:off x="1154957" y="4350657"/>
            <a:ext cx="8825659" cy="1676400"/>
          </a:xfrm>
        </p:spPr>
        <p:txBody>
          <a:bodyPr anchor="ctr">
            <a:normAutofit/>
          </a:bodyPr>
          <a:lstStyle>
            <a:lvl1pPr marL="0" indent="0">
              <a:buNone/>
              <a:defRPr sz="18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3" cy="1969898"/>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1" dirty="0"/>
              <a:t>“</a:t>
            </a:r>
          </a:p>
        </p:txBody>
      </p:sp>
      <p:sp>
        <p:nvSpPr>
          <p:cNvPr id="15" name="TextBox 14"/>
          <p:cNvSpPr txBox="1"/>
          <p:nvPr/>
        </p:nvSpPr>
        <p:spPr>
          <a:xfrm>
            <a:off x="9330489" y="2613787"/>
            <a:ext cx="801913" cy="1969898"/>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1"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none">
                <a:solidFill>
                  <a:schemeClr val="bg2">
                    <a:lumMod val="40000"/>
                    <a:lumOff val="60000"/>
                  </a:schemeClr>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1"/>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652464" y="2667001"/>
            <a:ext cx="2927349" cy="3589338"/>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3659" y="1981200"/>
            <a:ext cx="2936242"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3873107" y="2667001"/>
            <a:ext cx="2946795" cy="3589338"/>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1981200"/>
            <a:ext cx="2932114"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124700" y="2667001"/>
            <a:ext cx="2932114" cy="3589338"/>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cxnSp>
        <p:nvCxnSpPr>
          <p:cNvPr id="17" name="Straight Connector 16"/>
          <p:cNvCxnSpPr/>
          <p:nvPr/>
        </p:nvCxnSpPr>
        <p:spPr>
          <a:xfrm>
            <a:off x="3726142"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8"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1"/>
            </a:lvl1pPr>
          </a:lstStyle>
          <a:p>
            <a:r>
              <a:rPr lang="pt-BR" smtClean="0"/>
              <a:t>Clique para editar o título mestre</a:t>
            </a:r>
            <a:endParaRPr lang="en-US" dirty="0"/>
          </a:p>
        </p:txBody>
      </p:sp>
      <p:sp>
        <p:nvSpPr>
          <p:cNvPr id="3" name="Text Placeholder 2"/>
          <p:cNvSpPr>
            <a:spLocks noGrp="1"/>
          </p:cNvSpPr>
          <p:nvPr>
            <p:ph type="body" idx="1"/>
          </p:nvPr>
        </p:nvSpPr>
        <p:spPr>
          <a:xfrm>
            <a:off x="652464" y="4250949"/>
            <a:ext cx="2940050"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29" name="Picture Placeholder 2"/>
          <p:cNvSpPr>
            <a:spLocks noGrp="1" noChangeAspect="1"/>
          </p:cNvSpPr>
          <p:nvPr>
            <p:ph type="pic" idx="15"/>
          </p:nvPr>
        </p:nvSpPr>
        <p:spPr>
          <a:xfrm>
            <a:off x="652464" y="2209801"/>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4" y="4827211"/>
            <a:ext cx="2940050" cy="659189"/>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9376" y="4250949"/>
            <a:ext cx="2930524"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30" name="Picture Placeholder 2"/>
          <p:cNvSpPr>
            <a:spLocks noGrp="1" noChangeAspect="1"/>
          </p:cNvSpPr>
          <p:nvPr>
            <p:ph type="pic" idx="21"/>
          </p:nvPr>
        </p:nvSpPr>
        <p:spPr>
          <a:xfrm>
            <a:off x="3889374" y="2209801"/>
            <a:ext cx="293052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6" y="4827210"/>
            <a:ext cx="2934405" cy="659189"/>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4250949"/>
            <a:ext cx="2932114"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31" name="Picture Placeholder 2"/>
          <p:cNvSpPr>
            <a:spLocks noGrp="1" noChangeAspect="1"/>
          </p:cNvSpPr>
          <p:nvPr>
            <p:ph type="pic" idx="22"/>
          </p:nvPr>
        </p:nvSpPr>
        <p:spPr>
          <a:xfrm>
            <a:off x="7124699" y="2209801"/>
            <a:ext cx="293211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6" y="4827210"/>
            <a:ext cx="2935996" cy="659189"/>
          </a:xfrm>
        </p:spPr>
        <p:txBody>
          <a:bodyPr anchor="t">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cxnSp>
        <p:nvCxnSpPr>
          <p:cNvPr id="19" name="Straight Connector 18"/>
          <p:cNvCxnSpPr/>
          <p:nvPr/>
        </p:nvCxnSpPr>
        <p:spPr>
          <a:xfrm>
            <a:off x="3726142"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8"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5" y="887414"/>
            <a:ext cx="7423148" cy="5368924"/>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5"/>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all">
                <a:solidFill>
                  <a:schemeClr val="bg2">
                    <a:lumMod val="40000"/>
                    <a:lumOff val="60000"/>
                  </a:schemeClr>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9796027F-7875-4030-9381-8BD8C4F21935}"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4" y="2060575"/>
            <a:ext cx="4396340" cy="4195763"/>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03314" y="2514600"/>
            <a:ext cx="4396340" cy="3741738"/>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8" y="1905000"/>
            <a:ext cx="4396340" cy="576262"/>
          </a:xfrm>
        </p:spPr>
        <p:txBody>
          <a:bodyPr anchor="b">
            <a:noAutofit/>
          </a:bodyPr>
          <a:lstStyle>
            <a:lvl1pPr marL="0" indent="0">
              <a:buNone/>
              <a:defRPr sz="2400" b="0">
                <a:solidFill>
                  <a:schemeClr val="bg2">
                    <a:lumMod val="40000"/>
                    <a:lumOff val="60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654498" y="2514600"/>
            <a:ext cx="4396340" cy="3741738"/>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8/17/2017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1447801"/>
            <a:ext cx="3401065"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7" y="1447800"/>
            <a:ext cx="5195996" cy="4572000"/>
          </a:xfrm>
        </p:spPr>
        <p:txBody>
          <a:bodyPr anchor="ctr">
            <a:normAutofit/>
          </a:bodyPr>
          <a:lstStyle>
            <a:lvl1pPr>
              <a:defRPr sz="2000"/>
            </a:lvl1pPr>
            <a:lvl2pPr>
              <a:defRPr sz="1801"/>
            </a:lvl2pPr>
            <a:lvl3pPr>
              <a:defRPr sz="1600"/>
            </a:lvl3pPr>
            <a:lvl4pPr>
              <a:defRPr sz="1401"/>
            </a:lvl4pPr>
            <a:lvl5pPr>
              <a:defRPr sz="1401"/>
            </a:lvl5pPr>
            <a:lvl6pPr>
              <a:defRPr sz="1401"/>
            </a:lvl6pPr>
            <a:lvl7pPr>
              <a:defRPr sz="1401"/>
            </a:lvl7pPr>
            <a:lvl8pPr>
              <a:defRPr sz="1401"/>
            </a:lvl8pPr>
            <a:lvl9pPr>
              <a:defRPr sz="1401"/>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7" name="Date Placeholder 4"/>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9"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5" y="3657600"/>
            <a:ext cx="5084980" cy="1371600"/>
          </a:xfrm>
        </p:spPr>
        <p:txBody>
          <a:bodyPr>
            <a:normAutofit/>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4" y="1676401"/>
            <a:ext cx="2819401"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6"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82" y="6096000"/>
            <a:ext cx="993733" cy="762000"/>
          </a:xfrm>
          <a:prstGeom prst="rect">
            <a:avLst/>
          </a:prstGeom>
        </p:spPr>
      </p:pic>
      <p:sp>
        <p:nvSpPr>
          <p:cNvPr id="14" name="Rectangle 13"/>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4" y="452718"/>
            <a:ext cx="9404724"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3" y="2052920"/>
            <a:ext cx="8946540" cy="4195481"/>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43" y="1790702"/>
            <a:ext cx="990599" cy="304798"/>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8/17/2017</a:t>
            </a:fld>
            <a:endParaRPr lang="en-US" dirty="0"/>
          </a:p>
        </p:txBody>
      </p:sp>
      <p:sp>
        <p:nvSpPr>
          <p:cNvPr id="5" name="Footer Placeholder 4"/>
          <p:cNvSpPr>
            <a:spLocks noGrp="1"/>
          </p:cNvSpPr>
          <p:nvPr>
            <p:ph type="ftr" sz="quarter" idx="3"/>
          </p:nvPr>
        </p:nvSpPr>
        <p:spPr>
          <a:xfrm rot="5400000">
            <a:off x="8951573" y="3225297"/>
            <a:ext cx="3859795" cy="30480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3"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11" rtl="0" eaLnBrk="1" latinLnBrk="0" hangingPunct="1">
        <a:spcBef>
          <a:spcPct val="0"/>
        </a:spcBef>
        <a:buNone/>
        <a:defRPr sz="4201"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9" indent="-342909" algn="l" defTabSz="457211" rtl="0" eaLnBrk="1" latinLnBrk="0" hangingPunct="1">
        <a:spcBef>
          <a:spcPts val="1001"/>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8" indent="-285756" algn="l" defTabSz="457211" rtl="0" eaLnBrk="1" latinLnBrk="0" hangingPunct="1">
        <a:spcBef>
          <a:spcPts val="1001"/>
        </a:spcBef>
        <a:spcAft>
          <a:spcPts val="0"/>
        </a:spcAft>
        <a:buClr>
          <a:schemeClr val="bg2">
            <a:lumMod val="40000"/>
            <a:lumOff val="60000"/>
          </a:schemeClr>
        </a:buClr>
        <a:buSzPct val="80000"/>
        <a:buFont typeface="Wingdings 3" charset="2"/>
        <a:buChar char=""/>
        <a:defRPr sz="1801" b="0" i="0" kern="1200">
          <a:solidFill>
            <a:schemeClr val="tx1"/>
          </a:solidFill>
          <a:latin typeface="+mj-lt"/>
          <a:ea typeface="+mj-ea"/>
          <a:cs typeface="+mj-cs"/>
        </a:defRPr>
      </a:lvl2pPr>
      <a:lvl3pPr marL="1143029"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40"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4pPr>
      <a:lvl5pPr marL="2057453"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5pPr>
      <a:lvl6pPr marL="2506062"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6pPr>
      <a:lvl7pPr marL="2971875"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7pPr>
      <a:lvl8pPr marL="3429086"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8pPr>
      <a:lvl9pPr marL="3886297" indent="-228607" algn="l" defTabSz="457211" rtl="0" eaLnBrk="1" latinLnBrk="0" hangingPunct="1">
        <a:spcBef>
          <a:spcPts val="1001"/>
        </a:spcBef>
        <a:spcAft>
          <a:spcPts val="0"/>
        </a:spcAft>
        <a:buClr>
          <a:schemeClr val="bg2">
            <a:lumMod val="40000"/>
            <a:lumOff val="60000"/>
          </a:schemeClr>
        </a:buClr>
        <a:buSzPct val="80000"/>
        <a:buFont typeface="Wingdings 3" charset="2"/>
        <a:buChar char=""/>
        <a:defRPr sz="1401" b="0" i="0" kern="1200">
          <a:solidFill>
            <a:schemeClr val="tx1"/>
          </a:solidFill>
          <a:latin typeface="+mj-lt"/>
          <a:ea typeface="+mj-ea"/>
          <a:cs typeface="+mj-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falecom@ricardomaranhao.com.b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17" y="0"/>
            <a:ext cx="10298408" cy="6856573"/>
          </a:xfrm>
          <a:prstGeom prst="rect">
            <a:avLst/>
          </a:prstGeom>
        </p:spPr>
      </p:pic>
      <p:sp>
        <p:nvSpPr>
          <p:cNvPr id="2" name="Título 1"/>
          <p:cNvSpPr>
            <a:spLocks noGrp="1"/>
          </p:cNvSpPr>
          <p:nvPr>
            <p:ph type="ctrTitle"/>
          </p:nvPr>
        </p:nvSpPr>
        <p:spPr>
          <a:xfrm>
            <a:off x="381791" y="316523"/>
            <a:ext cx="9723100" cy="2504167"/>
          </a:xfrm>
        </p:spPr>
        <p:txBody>
          <a:bodyPr/>
          <a:lstStyle/>
          <a:p>
            <a:pPr fontAlgn="base"/>
            <a:r>
              <a:rPr lang="pt-BR" sz="5000" b="1" dirty="0"/>
              <a:t>O PETRÓLEO, A PETROBRÁS, </a:t>
            </a:r>
            <a:r>
              <a:rPr lang="pt-BR" sz="5000" b="1" dirty="0" smtClean="0"/>
              <a:t/>
            </a:r>
            <a:br>
              <a:rPr lang="pt-BR" sz="5000" b="1" dirty="0" smtClean="0"/>
            </a:br>
            <a:r>
              <a:rPr lang="pt-BR" sz="5000" b="1" dirty="0" smtClean="0"/>
              <a:t>A TECNOLOGIA E </a:t>
            </a:r>
            <a:r>
              <a:rPr lang="pt-BR" sz="5000" b="1" dirty="0"/>
              <a:t>A </a:t>
            </a:r>
            <a:r>
              <a:rPr lang="pt-BR" sz="5000" b="1" dirty="0" smtClean="0"/>
              <a:t/>
            </a:r>
            <a:br>
              <a:rPr lang="pt-BR" sz="5000" b="1" dirty="0" smtClean="0"/>
            </a:br>
            <a:r>
              <a:rPr lang="pt-BR" sz="5000" b="1" dirty="0" smtClean="0"/>
              <a:t>SOBERANIA </a:t>
            </a:r>
            <a:r>
              <a:rPr lang="pt-BR" sz="5000" b="1" dirty="0"/>
              <a:t>NACIONAL</a:t>
            </a:r>
            <a:endParaRPr lang="pt-BR" sz="5000" dirty="0"/>
          </a:p>
        </p:txBody>
      </p:sp>
      <p:sp>
        <p:nvSpPr>
          <p:cNvPr id="4" name="CaixaDeTexto 3"/>
          <p:cNvSpPr txBox="1"/>
          <p:nvPr/>
        </p:nvSpPr>
        <p:spPr>
          <a:xfrm>
            <a:off x="10104891" y="0"/>
            <a:ext cx="2087110" cy="6858000"/>
          </a:xfrm>
          <a:prstGeom prst="rect">
            <a:avLst/>
          </a:prstGeom>
          <a:solidFill>
            <a:schemeClr val="accent1"/>
          </a:solidFill>
        </p:spPr>
        <p:txBody>
          <a:bodyPr wrap="square" rtlCol="0">
            <a:spAutoFit/>
          </a:bodyPr>
          <a:lstStyle/>
          <a:p>
            <a:endParaRPr lang="pt-BR" dirty="0"/>
          </a:p>
        </p:txBody>
      </p:sp>
      <p:sp>
        <p:nvSpPr>
          <p:cNvPr id="5" name="Título 1"/>
          <p:cNvSpPr txBox="1">
            <a:spLocks/>
          </p:cNvSpPr>
          <p:nvPr/>
        </p:nvSpPr>
        <p:spPr>
          <a:xfrm>
            <a:off x="428681" y="310668"/>
            <a:ext cx="9723100" cy="2504167"/>
          </a:xfrm>
          <a:prstGeom prst="rect">
            <a:avLst/>
          </a:prstGeom>
        </p:spPr>
        <p:txBody>
          <a:bodyPr vert="horz" lIns="91440" tIns="45720" rIns="91440" bIns="45720" rtlCol="0" anchor="b">
            <a:noAutofit/>
          </a:bodyPr>
          <a:lstStyle>
            <a:lvl1pPr algn="l" defTabSz="457211"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pt-BR" sz="5000" b="1" dirty="0" smtClean="0">
                <a:solidFill>
                  <a:schemeClr val="accent1">
                    <a:lumMod val="75000"/>
                  </a:schemeClr>
                </a:solidFill>
              </a:rPr>
              <a:t>O PETRÓLEO, A PETROBRÁS, </a:t>
            </a:r>
            <a:br>
              <a:rPr lang="pt-BR" sz="5000" b="1" dirty="0" smtClean="0">
                <a:solidFill>
                  <a:schemeClr val="accent1">
                    <a:lumMod val="75000"/>
                  </a:schemeClr>
                </a:solidFill>
              </a:rPr>
            </a:br>
            <a:r>
              <a:rPr lang="pt-BR" sz="5000" b="1" dirty="0" smtClean="0">
                <a:solidFill>
                  <a:schemeClr val="accent1">
                    <a:lumMod val="75000"/>
                  </a:schemeClr>
                </a:solidFill>
              </a:rPr>
              <a:t>A TECNOLOGIA E A </a:t>
            </a:r>
            <a:br>
              <a:rPr lang="pt-BR" sz="5000" b="1" dirty="0" smtClean="0">
                <a:solidFill>
                  <a:schemeClr val="accent1">
                    <a:lumMod val="75000"/>
                  </a:schemeClr>
                </a:solidFill>
              </a:rPr>
            </a:br>
            <a:r>
              <a:rPr lang="pt-BR" sz="5000" b="1" dirty="0" smtClean="0">
                <a:solidFill>
                  <a:schemeClr val="accent1">
                    <a:lumMod val="75000"/>
                  </a:schemeClr>
                </a:solidFill>
              </a:rPr>
              <a:t>SOBERANIA NACIONAL</a:t>
            </a:r>
            <a:endParaRPr lang="pt-BR" sz="5000" dirty="0">
              <a:solidFill>
                <a:schemeClr val="accent1">
                  <a:lumMod val="75000"/>
                </a:schemeClr>
              </a:solidFill>
            </a:endParaRPr>
          </a:p>
        </p:txBody>
      </p:sp>
      <p:sp>
        <p:nvSpPr>
          <p:cNvPr id="7" name="CaixaDeTexto 6"/>
          <p:cNvSpPr txBox="1"/>
          <p:nvPr/>
        </p:nvSpPr>
        <p:spPr>
          <a:xfrm>
            <a:off x="10119639" y="5749035"/>
            <a:ext cx="1870799" cy="1015663"/>
          </a:xfrm>
          <a:prstGeom prst="rect">
            <a:avLst/>
          </a:prstGeom>
          <a:noFill/>
        </p:spPr>
        <p:txBody>
          <a:bodyPr wrap="square" rtlCol="0">
            <a:spAutoFit/>
          </a:bodyPr>
          <a:lstStyle/>
          <a:p>
            <a:pPr fontAlgn="base"/>
            <a:r>
              <a:rPr lang="pt-BR" sz="1500" dirty="0" err="1" smtClean="0"/>
              <a:t>Engº</a:t>
            </a:r>
            <a:r>
              <a:rPr lang="pt-BR" sz="1500" dirty="0" smtClean="0"/>
              <a:t> Ricardo Maranhão</a:t>
            </a:r>
            <a:endParaRPr lang="pt-BR" sz="1500" dirty="0"/>
          </a:p>
          <a:p>
            <a:pPr fontAlgn="base"/>
            <a:r>
              <a:rPr lang="pt-BR" sz="1500" dirty="0" smtClean="0"/>
              <a:t>Salvador – BA 27/07/2017</a:t>
            </a:r>
            <a:endParaRPr lang="pt-BR" sz="1500" dirty="0"/>
          </a:p>
        </p:txBody>
      </p:sp>
    </p:spTree>
    <p:extLst>
      <p:ext uri="{BB962C8B-B14F-4D97-AF65-F5344CB8AC3E}">
        <p14:creationId xmlns:p14="http://schemas.microsoft.com/office/powerpoint/2010/main" val="63285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744" y="228793"/>
            <a:ext cx="8882742" cy="6502400"/>
          </a:xfrm>
        </p:spPr>
      </p:pic>
      <p:sp>
        <p:nvSpPr>
          <p:cNvPr id="3" name="CaixaDeTexto 2"/>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9</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72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9915" t="28584" r="8729" b="1"/>
          <a:stretch/>
        </p:blipFill>
        <p:spPr>
          <a:xfrm>
            <a:off x="0" y="2061274"/>
            <a:ext cx="12192000" cy="4803859"/>
          </a:xfrm>
          <a:prstGeom prst="rect">
            <a:avLst/>
          </a:prstGeom>
        </p:spPr>
      </p:pic>
      <p:sp>
        <p:nvSpPr>
          <p:cNvPr id="2" name="Título 1"/>
          <p:cNvSpPr>
            <a:spLocks noGrp="1"/>
          </p:cNvSpPr>
          <p:nvPr>
            <p:ph type="title"/>
          </p:nvPr>
        </p:nvSpPr>
        <p:spPr>
          <a:xfrm>
            <a:off x="613867" y="520319"/>
            <a:ext cx="9404724" cy="808418"/>
          </a:xfrm>
        </p:spPr>
        <p:txBody>
          <a:bodyPr/>
          <a:lstStyle/>
          <a:p>
            <a:r>
              <a:rPr lang="pt-BR" b="1" dirty="0" smtClean="0"/>
              <a:t>NA GEOPOLÍTICA DO PETRÓLEO</a:t>
            </a:r>
            <a:r>
              <a:rPr lang="pt-BR" dirty="0" smtClean="0"/>
              <a:t/>
            </a:r>
            <a:br>
              <a:rPr lang="pt-BR" dirty="0" smtClean="0"/>
            </a:br>
            <a:endParaRPr lang="pt-BR" dirty="0"/>
          </a:p>
        </p:txBody>
      </p:sp>
      <p:sp>
        <p:nvSpPr>
          <p:cNvPr id="11" name="CaixaDeTexto 10"/>
          <p:cNvSpPr txBox="1"/>
          <p:nvPr/>
        </p:nvSpPr>
        <p:spPr>
          <a:xfrm>
            <a:off x="4711485" y="3450636"/>
            <a:ext cx="7206711" cy="845753"/>
          </a:xfrm>
          <a:prstGeom prst="snip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endParaRPr lang="pt-BR" sz="1801" dirty="0"/>
          </a:p>
        </p:txBody>
      </p:sp>
      <p:sp>
        <p:nvSpPr>
          <p:cNvPr id="13" name="Retângulo 12"/>
          <p:cNvSpPr/>
          <p:nvPr/>
        </p:nvSpPr>
        <p:spPr>
          <a:xfrm>
            <a:off x="4499719" y="3527772"/>
            <a:ext cx="7372027" cy="600164"/>
          </a:xfrm>
          <a:prstGeom prst="rect">
            <a:avLst/>
          </a:prstGeom>
        </p:spPr>
        <p:txBody>
          <a:bodyPr wrap="square">
            <a:spAutoFit/>
          </a:bodyPr>
          <a:lstStyle/>
          <a:p>
            <a:pPr algn="r">
              <a:lnSpc>
                <a:spcPct val="150000"/>
              </a:lnSpc>
              <a:spcAft>
                <a:spcPts val="1001"/>
              </a:spcAft>
            </a:pPr>
            <a:r>
              <a:rPr lang="pt-BR" sz="2200" b="1" dirty="0">
                <a:latin typeface="Arial" panose="020B0604020202020204" pitchFamily="34" charset="0"/>
                <a:ea typeface="Calibri" panose="020F0502020204030204" pitchFamily="34" charset="0"/>
                <a:cs typeface="Arial" panose="020B0604020202020204" pitchFamily="34" charset="0"/>
              </a:rPr>
              <a:t>INTERNATIONAL OIL COMPANIES (MAJORS) (</a:t>
            </a:r>
            <a:r>
              <a:rPr lang="pt-BR" sz="2200" b="1" dirty="0" err="1">
                <a:latin typeface="Arial" panose="020B0604020202020204" pitchFamily="34" charset="0"/>
                <a:ea typeface="Calibri" panose="020F0502020204030204" pitchFamily="34" charset="0"/>
                <a:cs typeface="Arial" panose="020B0604020202020204" pitchFamily="34" charset="0"/>
              </a:rPr>
              <a:t>IOCs</a:t>
            </a:r>
            <a:r>
              <a:rPr lang="pt-BR" sz="2200" b="1" dirty="0">
                <a:latin typeface="Arial" panose="020B0604020202020204" pitchFamily="34" charset="0"/>
                <a:ea typeface="Calibri" panose="020F0502020204030204" pitchFamily="34" charset="0"/>
                <a:cs typeface="Arial" panose="020B0604020202020204" pitchFamily="34" charset="0"/>
              </a:rPr>
              <a:t>)</a:t>
            </a:r>
          </a:p>
        </p:txBody>
      </p:sp>
      <p:sp>
        <p:nvSpPr>
          <p:cNvPr id="18" name="CaixaDeTexto 17"/>
          <p:cNvSpPr txBox="1"/>
          <p:nvPr/>
        </p:nvSpPr>
        <p:spPr>
          <a:xfrm>
            <a:off x="6152827" y="5650858"/>
            <a:ext cx="4983120" cy="845753"/>
          </a:xfrm>
          <a:prstGeom prst="snipRound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p:spPr>
        <p:txBody>
          <a:bodyPr wrap="square" rtlCol="0">
            <a:spAutoFit/>
          </a:bodyPr>
          <a:lstStyle/>
          <a:p>
            <a:endParaRPr lang="pt-BR" sz="1801" dirty="0"/>
          </a:p>
        </p:txBody>
      </p:sp>
      <p:sp>
        <p:nvSpPr>
          <p:cNvPr id="4" name="Retângulo 3"/>
          <p:cNvSpPr/>
          <p:nvPr/>
        </p:nvSpPr>
        <p:spPr>
          <a:xfrm>
            <a:off x="5176435" y="5685751"/>
            <a:ext cx="6695311" cy="537391"/>
          </a:xfrm>
          <a:prstGeom prst="rect">
            <a:avLst/>
          </a:prstGeom>
        </p:spPr>
        <p:txBody>
          <a:bodyPr wrap="square">
            <a:spAutoFit/>
          </a:bodyPr>
          <a:lstStyle/>
          <a:p>
            <a:pPr algn="ctr">
              <a:lnSpc>
                <a:spcPct val="150000"/>
              </a:lnSpc>
              <a:spcAft>
                <a:spcPts val="1001"/>
              </a:spcAft>
            </a:pPr>
            <a:r>
              <a:rPr lang="pt-BR" sz="2200" b="1" dirty="0">
                <a:latin typeface="Arial" panose="020B0604020202020204" pitchFamily="34" charset="0"/>
                <a:ea typeface="Calibri" panose="020F0502020204030204" pitchFamily="34" charset="0"/>
                <a:cs typeface="Arial" panose="020B0604020202020204" pitchFamily="34" charset="0"/>
              </a:rPr>
              <a:t> COMPANHIAS INDEPENDENTES</a:t>
            </a:r>
          </a:p>
        </p:txBody>
      </p:sp>
      <p:sp>
        <p:nvSpPr>
          <p:cNvPr id="22" name="CaixaDeTexto 21"/>
          <p:cNvSpPr txBox="1"/>
          <p:nvPr/>
        </p:nvSpPr>
        <p:spPr>
          <a:xfrm>
            <a:off x="449407" y="4706399"/>
            <a:ext cx="4983120" cy="845753"/>
          </a:xfrm>
          <a:prstGeom prst="snip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b="100000"/>
            </a:path>
            <a:tileRect t="-100000" r="-100000"/>
          </a:gradFill>
        </p:spPr>
        <p:txBody>
          <a:bodyPr wrap="square" rtlCol="0">
            <a:spAutoFit/>
          </a:bodyPr>
          <a:lstStyle/>
          <a:p>
            <a:endParaRPr lang="pt-BR" sz="1801" dirty="0"/>
          </a:p>
        </p:txBody>
      </p:sp>
      <p:sp>
        <p:nvSpPr>
          <p:cNvPr id="16" name="Retângulo 15"/>
          <p:cNvSpPr/>
          <p:nvPr/>
        </p:nvSpPr>
        <p:spPr>
          <a:xfrm>
            <a:off x="400668" y="4824836"/>
            <a:ext cx="5057025" cy="537391"/>
          </a:xfrm>
          <a:prstGeom prst="rect">
            <a:avLst/>
          </a:prstGeom>
        </p:spPr>
        <p:txBody>
          <a:bodyPr wrap="none">
            <a:spAutoFit/>
          </a:bodyPr>
          <a:lstStyle/>
          <a:p>
            <a:pPr algn="just">
              <a:lnSpc>
                <a:spcPct val="150000"/>
              </a:lnSpc>
              <a:spcAft>
                <a:spcPts val="1001"/>
              </a:spcAft>
            </a:pPr>
            <a:r>
              <a:rPr lang="pt-BR" sz="2200" b="1" dirty="0">
                <a:latin typeface="Arial" panose="020B0604020202020204" pitchFamily="34" charset="0"/>
                <a:ea typeface="Calibri" panose="020F0502020204030204" pitchFamily="34" charset="0"/>
                <a:cs typeface="Arial" panose="020B0604020202020204" pitchFamily="34" charset="0"/>
              </a:rPr>
              <a:t> NATIONAL OIL COMPANIES (</a:t>
            </a:r>
            <a:r>
              <a:rPr lang="pt-BR" sz="2200" b="1" dirty="0" err="1">
                <a:latin typeface="Arial" panose="020B0604020202020204" pitchFamily="34" charset="0"/>
                <a:ea typeface="Calibri" panose="020F0502020204030204" pitchFamily="34" charset="0"/>
                <a:cs typeface="Arial" panose="020B0604020202020204" pitchFamily="34" charset="0"/>
              </a:rPr>
              <a:t>NOCs</a:t>
            </a:r>
            <a:r>
              <a:rPr lang="pt-BR" sz="2200" b="1" dirty="0">
                <a:latin typeface="Arial" panose="020B0604020202020204" pitchFamily="34" charset="0"/>
                <a:ea typeface="Calibri" panose="020F0502020204030204" pitchFamily="34" charset="0"/>
                <a:cs typeface="Arial" panose="020B0604020202020204" pitchFamily="34" charset="0"/>
              </a:rPr>
              <a:t>)</a:t>
            </a:r>
          </a:p>
        </p:txBody>
      </p:sp>
      <p:sp>
        <p:nvSpPr>
          <p:cNvPr id="23" name="CaixaDeTexto 22"/>
          <p:cNvSpPr txBox="1"/>
          <p:nvPr/>
        </p:nvSpPr>
        <p:spPr>
          <a:xfrm>
            <a:off x="370347" y="2357741"/>
            <a:ext cx="6495402" cy="801510"/>
          </a:xfrm>
          <a:prstGeom prst="snipRound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0" scaled="1"/>
            <a:tileRect/>
          </a:gradFill>
        </p:spPr>
        <p:txBody>
          <a:bodyPr wrap="square" rtlCol="0">
            <a:spAutoFit/>
          </a:bodyPr>
          <a:lstStyle/>
          <a:p>
            <a:endParaRPr lang="pt-BR" sz="1801" dirty="0"/>
          </a:p>
        </p:txBody>
      </p:sp>
      <p:sp>
        <p:nvSpPr>
          <p:cNvPr id="6" name="Retângulo 5"/>
          <p:cNvSpPr/>
          <p:nvPr/>
        </p:nvSpPr>
        <p:spPr>
          <a:xfrm>
            <a:off x="402784" y="2511180"/>
            <a:ext cx="7100644" cy="553998"/>
          </a:xfrm>
          <a:prstGeom prst="rect">
            <a:avLst/>
          </a:prstGeom>
        </p:spPr>
        <p:txBody>
          <a:bodyPr wrap="square">
            <a:spAutoFit/>
          </a:bodyPr>
          <a:lstStyle/>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ESTADOS NACIONAIS / ÓRGÃOS REGULADORES</a:t>
            </a:r>
          </a:p>
        </p:txBody>
      </p:sp>
      <p:sp>
        <p:nvSpPr>
          <p:cNvPr id="12" name="CaixaDeTexto 11"/>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10</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50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7274" y="452718"/>
            <a:ext cx="8993563" cy="1400530"/>
          </a:xfrm>
        </p:spPr>
        <p:txBody>
          <a:bodyPr/>
          <a:lstStyle/>
          <a:p>
            <a:r>
              <a:rPr lang="pt-BR" b="1" dirty="0"/>
              <a:t>CARACTERÍSTICAS DA INDÚSTRIA DO PETRÓLEO</a:t>
            </a:r>
            <a:r>
              <a:rPr lang="pt-BR" dirty="0"/>
              <a:t/>
            </a:r>
            <a:br>
              <a:rPr lang="pt-BR" dirty="0"/>
            </a:br>
            <a:endParaRPr lang="pt-BR" dirty="0"/>
          </a:p>
        </p:txBody>
      </p:sp>
      <p:sp>
        <p:nvSpPr>
          <p:cNvPr id="3" name="Espaço Reservado para Conteúdo 2"/>
          <p:cNvSpPr>
            <a:spLocks noGrp="1"/>
          </p:cNvSpPr>
          <p:nvPr>
            <p:ph idx="1"/>
          </p:nvPr>
        </p:nvSpPr>
        <p:spPr/>
        <p:txBody>
          <a:bodyPr/>
          <a:lstStyle/>
          <a:p>
            <a:pPr algn="just"/>
            <a:r>
              <a:rPr lang="pt-BR" b="1" dirty="0" smtClean="0">
                <a:latin typeface="Arial" panose="020B0604020202020204" pitchFamily="34" charset="0"/>
                <a:cs typeface="Arial" panose="020B0604020202020204" pitchFamily="34" charset="0"/>
              </a:rPr>
              <a:t>TECNOLOGIA </a:t>
            </a:r>
            <a:r>
              <a:rPr lang="pt-BR" b="1" dirty="0">
                <a:latin typeface="Arial" panose="020B0604020202020204" pitchFamily="34" charset="0"/>
                <a:cs typeface="Arial" panose="020B0604020202020204" pitchFamily="34" charset="0"/>
              </a:rPr>
              <a:t>SOFISTICADA</a:t>
            </a:r>
          </a:p>
          <a:p>
            <a:pPr algn="just"/>
            <a:r>
              <a:rPr lang="pt-BR" b="1" dirty="0" smtClean="0">
                <a:latin typeface="Arial" panose="020B0604020202020204" pitchFamily="34" charset="0"/>
                <a:cs typeface="Arial" panose="020B0604020202020204" pitchFamily="34" charset="0"/>
              </a:rPr>
              <a:t>INTENSIVA </a:t>
            </a:r>
            <a:r>
              <a:rPr lang="pt-BR" b="1" dirty="0">
                <a:latin typeface="Arial" panose="020B0604020202020204" pitchFamily="34" charset="0"/>
                <a:cs typeface="Arial" panose="020B0604020202020204" pitchFamily="34" charset="0"/>
              </a:rPr>
              <a:t>EM CAPITAL</a:t>
            </a:r>
          </a:p>
          <a:p>
            <a:pPr algn="just"/>
            <a:r>
              <a:rPr lang="pt-BR" b="1" dirty="0" smtClean="0">
                <a:latin typeface="Arial" panose="020B0604020202020204" pitchFamily="34" charset="0"/>
                <a:cs typeface="Arial" panose="020B0604020202020204" pitchFamily="34" charset="0"/>
              </a:rPr>
              <a:t>LONGA </a:t>
            </a:r>
            <a:r>
              <a:rPr lang="pt-BR" b="1" dirty="0">
                <a:latin typeface="Arial" panose="020B0604020202020204" pitchFamily="34" charset="0"/>
                <a:cs typeface="Arial" panose="020B0604020202020204" pitchFamily="34" charset="0"/>
              </a:rPr>
              <a:t>MATURAÇÃO DOS PROJETOS E DEMORA NO RETORNO DOS INVESTIMENTOS</a:t>
            </a:r>
          </a:p>
          <a:p>
            <a:pPr algn="just"/>
            <a:r>
              <a:rPr lang="pt-BR" b="1" dirty="0" smtClean="0">
                <a:latin typeface="Arial" panose="020B0604020202020204" pitchFamily="34" charset="0"/>
                <a:cs typeface="Arial" panose="020B0604020202020204" pitchFamily="34" charset="0"/>
              </a:rPr>
              <a:t>RISCO </a:t>
            </a:r>
            <a:r>
              <a:rPr lang="pt-BR" b="1" dirty="0">
                <a:latin typeface="Arial" panose="020B0604020202020204" pitchFamily="34" charset="0"/>
                <a:cs typeface="Arial" panose="020B0604020202020204" pitchFamily="34" charset="0"/>
              </a:rPr>
              <a:t>NO SEGMENTO EXPLORAÇÃO</a:t>
            </a:r>
          </a:p>
          <a:p>
            <a:pPr algn="just"/>
            <a:r>
              <a:rPr lang="pt-BR" b="1" dirty="0" smtClean="0">
                <a:latin typeface="Arial" panose="020B0604020202020204" pitchFamily="34" charset="0"/>
                <a:cs typeface="Arial" panose="020B0604020202020204" pitchFamily="34" charset="0"/>
              </a:rPr>
              <a:t>ATORES </a:t>
            </a:r>
            <a:r>
              <a:rPr lang="pt-BR" b="1" dirty="0">
                <a:latin typeface="Arial" panose="020B0604020202020204" pitchFamily="34" charset="0"/>
                <a:cs typeface="Arial" panose="020B0604020202020204" pitchFamily="34" charset="0"/>
              </a:rPr>
              <a:t>SÃO COMPANHIAS DE GRANDE PORTE</a:t>
            </a:r>
          </a:p>
          <a:p>
            <a:pPr algn="just"/>
            <a:r>
              <a:rPr lang="pt-BR" b="1" dirty="0" smtClean="0">
                <a:latin typeface="Arial" panose="020B0604020202020204" pitchFamily="34" charset="0"/>
                <a:cs typeface="Arial" panose="020B0604020202020204" pitchFamily="34" charset="0"/>
              </a:rPr>
              <a:t>SUCESSO </a:t>
            </a:r>
            <a:r>
              <a:rPr lang="pt-BR" b="1" dirty="0">
                <a:latin typeface="Arial" panose="020B0604020202020204" pitchFamily="34" charset="0"/>
                <a:cs typeface="Arial" panose="020B0604020202020204" pitchFamily="34" charset="0"/>
              </a:rPr>
              <a:t>DOS ATORES DEPENDE DA INTEGRAÇÃO E DO PORTE </a:t>
            </a:r>
          </a:p>
          <a:p>
            <a:pPr algn="just"/>
            <a:r>
              <a:rPr lang="pt-BR" b="1" dirty="0" smtClean="0">
                <a:latin typeface="Arial" panose="020B0604020202020204" pitchFamily="34" charset="0"/>
                <a:cs typeface="Arial" panose="020B0604020202020204" pitchFamily="34" charset="0"/>
              </a:rPr>
              <a:t>DIFERENTES </a:t>
            </a:r>
            <a:r>
              <a:rPr lang="pt-BR" b="1" dirty="0">
                <a:latin typeface="Arial" panose="020B0604020202020204" pitchFamily="34" charset="0"/>
                <a:cs typeface="Arial" panose="020B0604020202020204" pitchFamily="34" charset="0"/>
              </a:rPr>
              <a:t>INVESTIMENTOS, RISCOS E LUCRATIVIDADE NOS DIVERSOS SEGMENTOS </a:t>
            </a:r>
          </a:p>
          <a:p>
            <a:endParaRPr lang="pt-BR" dirty="0"/>
          </a:p>
        </p:txBody>
      </p:sp>
      <p:sp>
        <p:nvSpPr>
          <p:cNvPr id="4" name="CaixaDeTexto 3"/>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70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9993" y="1508712"/>
            <a:ext cx="3742007" cy="2206945"/>
          </a:xfrm>
        </p:spPr>
        <p:txBody>
          <a:bodyPr/>
          <a:lstStyle/>
          <a:p>
            <a:r>
              <a:rPr lang="pt-BR" sz="3500" b="1" dirty="0"/>
              <a:t>AS DEZ MAIORES COMPANHIAS DO MUNDO</a:t>
            </a:r>
            <a:r>
              <a:rPr lang="pt-BR" sz="3500" dirty="0"/>
              <a:t/>
            </a:r>
            <a:br>
              <a:rPr lang="pt-BR" sz="3500" dirty="0"/>
            </a:br>
            <a:endParaRPr lang="pt-BR" sz="35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475604738"/>
              </p:ext>
            </p:extLst>
          </p:nvPr>
        </p:nvGraphicFramePr>
        <p:xfrm>
          <a:off x="284629" y="933421"/>
          <a:ext cx="8119144" cy="5049962"/>
        </p:xfrm>
        <a:graphic>
          <a:graphicData uri="http://schemas.openxmlformats.org/drawingml/2006/table">
            <a:tbl>
              <a:tblPr firstRow="1" firstCol="1" bandRow="1">
                <a:tableStyleId>{5C22544A-7EE6-4342-B048-85BDC9FD1C3A}</a:tableStyleId>
              </a:tblPr>
              <a:tblGrid>
                <a:gridCol w="1382446">
                  <a:extLst>
                    <a:ext uri="{9D8B030D-6E8A-4147-A177-3AD203B41FA5}">
                      <a16:colId xmlns:a16="http://schemas.microsoft.com/office/drawing/2014/main" val="428654874"/>
                    </a:ext>
                  </a:extLst>
                </a:gridCol>
                <a:gridCol w="2276701">
                  <a:extLst>
                    <a:ext uri="{9D8B030D-6E8A-4147-A177-3AD203B41FA5}">
                      <a16:colId xmlns:a16="http://schemas.microsoft.com/office/drawing/2014/main" val="175595092"/>
                    </a:ext>
                  </a:extLst>
                </a:gridCol>
                <a:gridCol w="1996491">
                  <a:extLst>
                    <a:ext uri="{9D8B030D-6E8A-4147-A177-3AD203B41FA5}">
                      <a16:colId xmlns:a16="http://schemas.microsoft.com/office/drawing/2014/main" val="1906119402"/>
                    </a:ext>
                  </a:extLst>
                </a:gridCol>
                <a:gridCol w="2463506">
                  <a:extLst>
                    <a:ext uri="{9D8B030D-6E8A-4147-A177-3AD203B41FA5}">
                      <a16:colId xmlns:a16="http://schemas.microsoft.com/office/drawing/2014/main" val="2086611493"/>
                    </a:ext>
                  </a:extLst>
                </a:gridCol>
              </a:tblGrid>
              <a:tr h="704578">
                <a:tc>
                  <a:txBody>
                    <a:bodyPr/>
                    <a:lstStyle/>
                    <a:p>
                      <a:pPr algn="ctr">
                        <a:lnSpc>
                          <a:spcPct val="115000"/>
                        </a:lnSpc>
                        <a:spcAft>
                          <a:spcPts val="0"/>
                        </a:spcAft>
                      </a:pPr>
                      <a:r>
                        <a:rPr lang="pt-BR" sz="2000" dirty="0">
                          <a:effectLst/>
                        </a:rPr>
                        <a:t> </a:t>
                      </a:r>
                      <a:r>
                        <a:rPr lang="pt-BR" sz="2000" dirty="0" smtClean="0">
                          <a:effectLst/>
                        </a:rPr>
                        <a:t>POSIÇÃO</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 </a:t>
                      </a:r>
                      <a:r>
                        <a:rPr lang="pt-BR" sz="2000" dirty="0" smtClean="0">
                          <a:effectLst/>
                        </a:rPr>
                        <a:t>COMPANHIA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 </a:t>
                      </a:r>
                      <a:r>
                        <a:rPr lang="pt-BR" sz="2000" dirty="0" smtClean="0">
                          <a:effectLst/>
                        </a:rPr>
                        <a:t>FATURAMENTO</a:t>
                      </a:r>
                      <a:endParaRPr lang="pt-BR" sz="2000" dirty="0">
                        <a:effectLst/>
                      </a:endParaRPr>
                    </a:p>
                    <a:p>
                      <a:pPr algn="ctr">
                        <a:lnSpc>
                          <a:spcPct val="115000"/>
                        </a:lnSpc>
                        <a:spcAft>
                          <a:spcPts val="0"/>
                        </a:spcAft>
                      </a:pPr>
                      <a:r>
                        <a:rPr lang="pt-BR" sz="2000" dirty="0">
                          <a:effectLst/>
                        </a:rPr>
                        <a:t>US$ </a:t>
                      </a:r>
                      <a:r>
                        <a:rPr lang="pt-BR" sz="2000" dirty="0" smtClean="0">
                          <a:effectLst/>
                        </a:rPr>
                        <a:t>BILHÕES</a:t>
                      </a:r>
                      <a:r>
                        <a:rPr lang="pt-BR" sz="2000" dirty="0">
                          <a:effectLst/>
                        </a:rPr>
                        <a:t>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smtClean="0">
                          <a:effectLst/>
                        </a:rPr>
                        <a:t>PAÍS</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7640013"/>
                  </a:ext>
                </a:extLst>
              </a:tr>
              <a:tr h="352288">
                <a:tc>
                  <a:txBody>
                    <a:bodyPr/>
                    <a:lstStyle/>
                    <a:p>
                      <a:pPr algn="ctr">
                        <a:lnSpc>
                          <a:spcPct val="115000"/>
                        </a:lnSpc>
                        <a:spcAft>
                          <a:spcPts val="0"/>
                        </a:spcAft>
                      </a:pPr>
                      <a:r>
                        <a:rPr lang="pt-BR" sz="2000" dirty="0">
                          <a:effectLst/>
                        </a:rPr>
                        <a:t>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WALMART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482,130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USA</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0545659"/>
                  </a:ext>
                </a:extLst>
              </a:tr>
              <a:tr h="352288">
                <a:tc>
                  <a:txBody>
                    <a:bodyPr/>
                    <a:lstStyle/>
                    <a:p>
                      <a:pPr algn="ctr">
                        <a:lnSpc>
                          <a:spcPct val="115000"/>
                        </a:lnSpc>
                        <a:spcAft>
                          <a:spcPts val="0"/>
                        </a:spcAft>
                      </a:pPr>
                      <a:r>
                        <a:rPr lang="pt-BR" sz="2000">
                          <a:effectLst/>
                        </a:rPr>
                        <a:t>2</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STATE GRID</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329,601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CHINA</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0571947"/>
                  </a:ext>
                </a:extLst>
              </a:tr>
              <a:tr h="704578">
                <a:tc>
                  <a:txBody>
                    <a:bodyPr/>
                    <a:lstStyle/>
                    <a:p>
                      <a:pPr algn="ctr">
                        <a:lnSpc>
                          <a:spcPct val="115000"/>
                        </a:lnSpc>
                        <a:spcAft>
                          <a:spcPts val="0"/>
                        </a:spcAft>
                      </a:pPr>
                      <a:r>
                        <a:rPr lang="pt-BR" sz="2000">
                          <a:effectLst/>
                        </a:rPr>
                        <a:t>3 </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smtClean="0">
                          <a:effectLst/>
                        </a:rPr>
                        <a:t>CNPC</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299,271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CHINA</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625671"/>
                  </a:ext>
                </a:extLst>
              </a:tr>
              <a:tr h="352288">
                <a:tc>
                  <a:txBody>
                    <a:bodyPr/>
                    <a:lstStyle/>
                    <a:p>
                      <a:pPr algn="ctr">
                        <a:lnSpc>
                          <a:spcPct val="115000"/>
                        </a:lnSpc>
                        <a:spcAft>
                          <a:spcPts val="0"/>
                        </a:spcAft>
                      </a:pPr>
                      <a:r>
                        <a:rPr lang="pt-BR" sz="2000">
                          <a:effectLst/>
                        </a:rPr>
                        <a:t>4</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SINOPEC GROUP</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294,344</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CHINA</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907600"/>
                  </a:ext>
                </a:extLst>
              </a:tr>
              <a:tr h="470212">
                <a:tc>
                  <a:txBody>
                    <a:bodyPr/>
                    <a:lstStyle/>
                    <a:p>
                      <a:pPr algn="ctr">
                        <a:lnSpc>
                          <a:spcPct val="115000"/>
                        </a:lnSpc>
                        <a:spcAft>
                          <a:spcPts val="0"/>
                        </a:spcAft>
                      </a:pPr>
                      <a:r>
                        <a:rPr lang="pt-BR" sz="2000">
                          <a:effectLst/>
                        </a:rPr>
                        <a:t>5</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smtClean="0">
                          <a:effectLst/>
                        </a:rPr>
                        <a:t>SHELL</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272,156</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HOLANDA </a:t>
                      </a:r>
                      <a:r>
                        <a:rPr lang="pt-BR" sz="2000" dirty="0" smtClean="0">
                          <a:effectLst/>
                        </a:rPr>
                        <a:t>/</a:t>
                      </a:r>
                      <a:r>
                        <a:rPr lang="pt-BR" sz="2000" baseline="0" dirty="0" smtClean="0">
                          <a:effectLst/>
                        </a:rPr>
                        <a:t> UK</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2734309"/>
                  </a:ext>
                </a:extLst>
              </a:tr>
              <a:tr h="352288">
                <a:tc>
                  <a:txBody>
                    <a:bodyPr/>
                    <a:lstStyle/>
                    <a:p>
                      <a:pPr algn="ctr">
                        <a:lnSpc>
                          <a:spcPct val="115000"/>
                        </a:lnSpc>
                        <a:spcAft>
                          <a:spcPts val="0"/>
                        </a:spcAft>
                      </a:pPr>
                      <a:r>
                        <a:rPr lang="pt-BR" sz="2000">
                          <a:effectLst/>
                        </a:rPr>
                        <a:t>6</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EXXON MOBIL</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246,204</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USA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426742"/>
                  </a:ext>
                </a:extLst>
              </a:tr>
              <a:tr h="352288">
                <a:tc>
                  <a:txBody>
                    <a:bodyPr/>
                    <a:lstStyle/>
                    <a:p>
                      <a:pPr algn="ctr">
                        <a:lnSpc>
                          <a:spcPct val="115000"/>
                        </a:lnSpc>
                        <a:spcAft>
                          <a:spcPts val="0"/>
                        </a:spcAft>
                      </a:pPr>
                      <a:r>
                        <a:rPr lang="pt-BR" sz="2000">
                          <a:effectLst/>
                        </a:rPr>
                        <a:t>7</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VOLKSWAGEN</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236,600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ALEMANHA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761447"/>
                  </a:ext>
                </a:extLst>
              </a:tr>
              <a:tr h="352288">
                <a:tc>
                  <a:txBody>
                    <a:bodyPr/>
                    <a:lstStyle/>
                    <a:p>
                      <a:pPr algn="ctr">
                        <a:lnSpc>
                          <a:spcPct val="115000"/>
                        </a:lnSpc>
                        <a:spcAft>
                          <a:spcPts val="0"/>
                        </a:spcAft>
                      </a:pPr>
                      <a:r>
                        <a:rPr lang="pt-BR" sz="2000">
                          <a:effectLst/>
                        </a:rPr>
                        <a:t>8</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TOYOTA MOTOR</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236,592</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JAPÃO</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8279604"/>
                  </a:ext>
                </a:extLst>
              </a:tr>
              <a:tr h="352288">
                <a:tc>
                  <a:txBody>
                    <a:bodyPr/>
                    <a:lstStyle/>
                    <a:p>
                      <a:pPr algn="ctr">
                        <a:lnSpc>
                          <a:spcPct val="115000"/>
                        </a:lnSpc>
                        <a:spcAft>
                          <a:spcPts val="0"/>
                        </a:spcAft>
                      </a:pPr>
                      <a:r>
                        <a:rPr lang="pt-BR" sz="2000">
                          <a:effectLst/>
                        </a:rPr>
                        <a:t>9</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APPLE</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233,715</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USA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5556973"/>
                  </a:ext>
                </a:extLst>
              </a:tr>
              <a:tr h="704578">
                <a:tc>
                  <a:txBody>
                    <a:bodyPr/>
                    <a:lstStyle/>
                    <a:p>
                      <a:pPr algn="ctr">
                        <a:lnSpc>
                          <a:spcPct val="115000"/>
                        </a:lnSpc>
                        <a:spcAft>
                          <a:spcPts val="0"/>
                        </a:spcAft>
                      </a:pPr>
                      <a:r>
                        <a:rPr lang="pt-BR" sz="2000">
                          <a:effectLst/>
                        </a:rPr>
                        <a:t>10</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a:effectLst/>
                        </a:rPr>
                        <a:t>BP</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225,982</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2000" dirty="0">
                          <a:effectLst/>
                        </a:rPr>
                        <a:t>GRÃ-BRETANHA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4296142"/>
                  </a:ext>
                </a:extLst>
              </a:tr>
            </a:tbl>
          </a:graphicData>
        </a:graphic>
      </p:graphicFrame>
      <p:sp>
        <p:nvSpPr>
          <p:cNvPr id="6" name="Retângulo 5"/>
          <p:cNvSpPr/>
          <p:nvPr/>
        </p:nvSpPr>
        <p:spPr>
          <a:xfrm>
            <a:off x="7592865" y="6085727"/>
            <a:ext cx="2623154" cy="357790"/>
          </a:xfrm>
          <a:prstGeom prst="rect">
            <a:avLst/>
          </a:prstGeom>
        </p:spPr>
        <p:txBody>
          <a:bodyPr wrap="none">
            <a:spAutoFit/>
          </a:bodyPr>
          <a:lstStyle/>
          <a:p>
            <a:pPr indent="449591" algn="just">
              <a:lnSpc>
                <a:spcPct val="115000"/>
              </a:lnSpc>
              <a:spcAft>
                <a:spcPts val="1001"/>
              </a:spcAft>
            </a:pP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fortune.com )</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163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617619" y="546418"/>
            <a:ext cx="4587515" cy="1549335"/>
          </a:xfrm>
          <a:prstGeom prst="rect">
            <a:avLst/>
          </a:prstGeom>
        </p:spPr>
        <p:txBody>
          <a:bodyPr wrap="square">
            <a:spAutoFit/>
          </a:bodyPr>
          <a:lstStyle/>
          <a:p>
            <a:pPr algn="ctr">
              <a:lnSpc>
                <a:spcPct val="107000"/>
              </a:lnSpc>
              <a:spcAft>
                <a:spcPts val="800"/>
              </a:spcAft>
            </a:pPr>
            <a:r>
              <a:rPr lang="pt-BR" sz="3000" b="1" dirty="0">
                <a:latin typeface="Arial" panose="020B0604020202020204" pitchFamily="34" charset="0"/>
                <a:ea typeface="Calibri" panose="020F0502020204030204" pitchFamily="34" charset="0"/>
                <a:cs typeface="Times New Roman" panose="02020603050405020304" pitchFamily="18" charset="0"/>
              </a:rPr>
              <a:t>COMPANHIAS DE PETRÓLEO RECEITAS (US$ BILHÕES)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5789447" y="2257664"/>
            <a:ext cx="5201104" cy="483209"/>
          </a:xfrm>
          <a:prstGeom prst="rect">
            <a:avLst/>
          </a:prstGeom>
        </p:spPr>
        <p:txBody>
          <a:bodyPr wrap="none">
            <a:spAutoFit/>
          </a:bodyPr>
          <a:lstStyle/>
          <a:p>
            <a:pPr algn="just">
              <a:lnSpc>
                <a:spcPct val="107000"/>
              </a:lnSpc>
              <a:spcAft>
                <a:spcPts val="800"/>
              </a:spcAft>
            </a:pPr>
            <a:r>
              <a:rPr lang="pt-BR" sz="2500" b="1" dirty="0">
                <a:latin typeface="Arial" panose="020B0604020202020204" pitchFamily="34" charset="0"/>
                <a:ea typeface="Calibri" panose="020F0502020204030204" pitchFamily="34" charset="0"/>
                <a:cs typeface="Times New Roman" panose="02020603050405020304" pitchFamily="18" charset="0"/>
              </a:rPr>
              <a:t>FORTUNE – 500 MAIORES (2015)</a:t>
            </a:r>
            <a:endParaRPr lang="pt-BR" sz="25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Espaço Reservado para Conteúdo 7"/>
          <p:cNvGraphicFramePr>
            <a:graphicFrameLocks noGrp="1"/>
          </p:cNvGraphicFramePr>
          <p:nvPr>
            <p:ph idx="1"/>
            <p:extLst>
              <p:ext uri="{D42A27DB-BD31-4B8C-83A1-F6EECF244321}">
                <p14:modId xmlns:p14="http://schemas.microsoft.com/office/powerpoint/2010/main" val="3560572150"/>
              </p:ext>
            </p:extLst>
          </p:nvPr>
        </p:nvGraphicFramePr>
        <p:xfrm>
          <a:off x="151358" y="513916"/>
          <a:ext cx="5466261" cy="6196584"/>
        </p:xfrm>
        <a:graphic>
          <a:graphicData uri="http://schemas.openxmlformats.org/drawingml/2006/table">
            <a:tbl>
              <a:tblPr firstRow="1" firstCol="1" bandRow="1">
                <a:tableStyleId>{5C22544A-7EE6-4342-B048-85BDC9FD1C3A}</a:tableStyleId>
              </a:tblPr>
              <a:tblGrid>
                <a:gridCol w="2357069">
                  <a:extLst>
                    <a:ext uri="{9D8B030D-6E8A-4147-A177-3AD203B41FA5}">
                      <a16:colId xmlns:a16="http://schemas.microsoft.com/office/drawing/2014/main" val="686808688"/>
                    </a:ext>
                  </a:extLst>
                </a:gridCol>
                <a:gridCol w="3109192">
                  <a:extLst>
                    <a:ext uri="{9D8B030D-6E8A-4147-A177-3AD203B41FA5}">
                      <a16:colId xmlns:a16="http://schemas.microsoft.com/office/drawing/2014/main" val="3699292709"/>
                    </a:ext>
                  </a:extLst>
                </a:gridCol>
              </a:tblGrid>
              <a:tr h="0">
                <a:tc>
                  <a:txBody>
                    <a:bodyPr/>
                    <a:lstStyle/>
                    <a:p>
                      <a:pPr algn="ctr">
                        <a:lnSpc>
                          <a:spcPct val="107000"/>
                        </a:lnSpc>
                        <a:spcAft>
                          <a:spcPts val="0"/>
                        </a:spcAft>
                      </a:pPr>
                      <a:r>
                        <a:rPr lang="pt-BR" sz="2000" dirty="0">
                          <a:effectLst/>
                        </a:rPr>
                        <a:t>Companhia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smtClean="0">
                          <a:effectLst/>
                        </a:rPr>
                        <a:t>Receitas</a:t>
                      </a:r>
                    </a:p>
                    <a:p>
                      <a:pPr algn="ctr">
                        <a:lnSpc>
                          <a:spcPct val="107000"/>
                        </a:lnSpc>
                        <a:spcAft>
                          <a:spcPts val="0"/>
                        </a:spcAft>
                      </a:pPr>
                      <a:r>
                        <a:rPr lang="pt-BR" sz="2000" dirty="0" smtClean="0">
                          <a:effectLst/>
                        </a:rPr>
                        <a:t> </a:t>
                      </a:r>
                      <a:r>
                        <a:rPr lang="pt-BR" sz="2000" dirty="0">
                          <a:effectLst/>
                        </a:rPr>
                        <a:t>(US$ Bilhões)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768485"/>
                  </a:ext>
                </a:extLst>
              </a:tr>
              <a:tr h="0">
                <a:tc>
                  <a:txBody>
                    <a:bodyPr/>
                    <a:lstStyle/>
                    <a:p>
                      <a:pPr algn="just">
                        <a:lnSpc>
                          <a:spcPct val="107000"/>
                        </a:lnSpc>
                        <a:spcAft>
                          <a:spcPts val="0"/>
                        </a:spcAft>
                      </a:pPr>
                      <a:r>
                        <a:rPr lang="en-US" sz="2000" dirty="0">
                          <a:effectLst/>
                        </a:rPr>
                        <a:t>CNPC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299,271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852403"/>
                  </a:ext>
                </a:extLst>
              </a:tr>
              <a:tr h="44450">
                <a:tc>
                  <a:txBody>
                    <a:bodyPr/>
                    <a:lstStyle/>
                    <a:p>
                      <a:pPr algn="just">
                        <a:lnSpc>
                          <a:spcPct val="107000"/>
                        </a:lnSpc>
                        <a:spcAft>
                          <a:spcPts val="0"/>
                        </a:spcAft>
                      </a:pPr>
                      <a:r>
                        <a:rPr lang="en-US" sz="2000">
                          <a:effectLst/>
                        </a:rPr>
                        <a:t>SINOPEC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294,344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722387"/>
                  </a:ext>
                </a:extLst>
              </a:tr>
              <a:tr h="0">
                <a:tc>
                  <a:txBody>
                    <a:bodyPr/>
                    <a:lstStyle/>
                    <a:p>
                      <a:pPr algn="just">
                        <a:lnSpc>
                          <a:spcPct val="107000"/>
                        </a:lnSpc>
                        <a:spcAft>
                          <a:spcPts val="0"/>
                        </a:spcAft>
                      </a:pPr>
                      <a:r>
                        <a:rPr lang="en-US" sz="2000">
                          <a:effectLst/>
                        </a:rPr>
                        <a:t>SHELL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272,156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84056"/>
                  </a:ext>
                </a:extLst>
              </a:tr>
              <a:tr h="0">
                <a:tc>
                  <a:txBody>
                    <a:bodyPr/>
                    <a:lstStyle/>
                    <a:p>
                      <a:pPr algn="just">
                        <a:lnSpc>
                          <a:spcPct val="107000"/>
                        </a:lnSpc>
                        <a:spcAft>
                          <a:spcPts val="0"/>
                        </a:spcAft>
                      </a:pPr>
                      <a:r>
                        <a:rPr lang="en-US" sz="2000">
                          <a:effectLst/>
                        </a:rPr>
                        <a:t>EXXON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246,204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534688"/>
                  </a:ext>
                </a:extLst>
              </a:tr>
              <a:tr h="0">
                <a:tc>
                  <a:txBody>
                    <a:bodyPr/>
                    <a:lstStyle/>
                    <a:p>
                      <a:pPr algn="just">
                        <a:lnSpc>
                          <a:spcPct val="107000"/>
                        </a:lnSpc>
                        <a:spcAft>
                          <a:spcPts val="0"/>
                        </a:spcAft>
                      </a:pPr>
                      <a:r>
                        <a:rPr lang="en-US" sz="2000">
                          <a:effectLst/>
                        </a:rPr>
                        <a:t>BP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225,982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590015"/>
                  </a:ext>
                </a:extLst>
              </a:tr>
              <a:tr h="0">
                <a:tc>
                  <a:txBody>
                    <a:bodyPr/>
                    <a:lstStyle/>
                    <a:p>
                      <a:pPr algn="just">
                        <a:lnSpc>
                          <a:spcPct val="107000"/>
                        </a:lnSpc>
                        <a:spcAft>
                          <a:spcPts val="0"/>
                        </a:spcAft>
                      </a:pPr>
                      <a:r>
                        <a:rPr lang="pt-BR" sz="2000">
                          <a:effectLst/>
                        </a:rPr>
                        <a:t>GLENCORE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170,497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875738"/>
                  </a:ext>
                </a:extLst>
              </a:tr>
              <a:tr h="0">
                <a:tc>
                  <a:txBody>
                    <a:bodyPr/>
                    <a:lstStyle/>
                    <a:p>
                      <a:pPr algn="just">
                        <a:lnSpc>
                          <a:spcPct val="107000"/>
                        </a:lnSpc>
                        <a:spcAft>
                          <a:spcPts val="0"/>
                        </a:spcAft>
                      </a:pPr>
                      <a:r>
                        <a:rPr lang="pt-BR" sz="2000">
                          <a:effectLst/>
                        </a:rPr>
                        <a:t>TOTAL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143,421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6174646"/>
                  </a:ext>
                </a:extLst>
              </a:tr>
              <a:tr h="0">
                <a:tc>
                  <a:txBody>
                    <a:bodyPr/>
                    <a:lstStyle/>
                    <a:p>
                      <a:pPr algn="just">
                        <a:lnSpc>
                          <a:spcPct val="107000"/>
                        </a:lnSpc>
                        <a:spcAft>
                          <a:spcPts val="0"/>
                        </a:spcAft>
                      </a:pPr>
                      <a:r>
                        <a:rPr lang="pt-BR" sz="2000">
                          <a:effectLst/>
                        </a:rPr>
                        <a:t>CHEVRON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131,118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283348"/>
                  </a:ext>
                </a:extLst>
              </a:tr>
              <a:tr h="0">
                <a:tc>
                  <a:txBody>
                    <a:bodyPr/>
                    <a:lstStyle/>
                    <a:p>
                      <a:pPr algn="just">
                        <a:lnSpc>
                          <a:spcPct val="107000"/>
                        </a:lnSpc>
                        <a:spcAft>
                          <a:spcPts val="0"/>
                        </a:spcAft>
                      </a:pPr>
                      <a:r>
                        <a:rPr lang="pt-BR" sz="2000">
                          <a:effectLst/>
                        </a:rPr>
                        <a:t>GAZPROM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99,464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219761"/>
                  </a:ext>
                </a:extLst>
              </a:tr>
              <a:tr h="0">
                <a:tc>
                  <a:txBody>
                    <a:bodyPr/>
                    <a:lstStyle/>
                    <a:p>
                      <a:pPr algn="just">
                        <a:lnSpc>
                          <a:spcPct val="107000"/>
                        </a:lnSpc>
                        <a:spcAft>
                          <a:spcPts val="0"/>
                        </a:spcAft>
                      </a:pPr>
                      <a:r>
                        <a:rPr lang="pt-BR" sz="2000">
                          <a:effectLst/>
                        </a:rPr>
                        <a:t>PETROBRÁS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97,314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4926886"/>
                  </a:ext>
                </a:extLst>
              </a:tr>
              <a:tr h="0">
                <a:tc>
                  <a:txBody>
                    <a:bodyPr/>
                    <a:lstStyle/>
                    <a:p>
                      <a:pPr algn="just">
                        <a:lnSpc>
                          <a:spcPct val="107000"/>
                        </a:lnSpc>
                        <a:spcAft>
                          <a:spcPts val="0"/>
                        </a:spcAft>
                      </a:pPr>
                      <a:r>
                        <a:rPr lang="pt-BR" sz="2000">
                          <a:effectLst/>
                        </a:rPr>
                        <a:t>ENI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92,985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174958"/>
                  </a:ext>
                </a:extLst>
              </a:tr>
              <a:tr h="0">
                <a:tc>
                  <a:txBody>
                    <a:bodyPr/>
                    <a:lstStyle/>
                    <a:p>
                      <a:pPr algn="just">
                        <a:lnSpc>
                          <a:spcPct val="107000"/>
                        </a:lnSpc>
                        <a:spcAft>
                          <a:spcPts val="0"/>
                        </a:spcAft>
                      </a:pPr>
                      <a:r>
                        <a:rPr lang="pt-BR" sz="2000">
                          <a:effectLst/>
                        </a:rPr>
                        <a:t>LUKOIL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84,677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1118329"/>
                  </a:ext>
                </a:extLst>
              </a:tr>
              <a:tr h="0">
                <a:tc>
                  <a:txBody>
                    <a:bodyPr/>
                    <a:lstStyle/>
                    <a:p>
                      <a:pPr algn="just">
                        <a:lnSpc>
                          <a:spcPct val="107000"/>
                        </a:lnSpc>
                        <a:spcAft>
                          <a:spcPts val="0"/>
                        </a:spcAft>
                      </a:pPr>
                      <a:r>
                        <a:rPr lang="pt-BR" sz="2000">
                          <a:effectLst/>
                        </a:rPr>
                        <a:t>VALERO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81,824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459911"/>
                  </a:ext>
                </a:extLst>
              </a:tr>
              <a:tr h="0">
                <a:tc>
                  <a:txBody>
                    <a:bodyPr/>
                    <a:lstStyle/>
                    <a:p>
                      <a:pPr algn="just">
                        <a:lnSpc>
                          <a:spcPct val="107000"/>
                        </a:lnSpc>
                        <a:spcAft>
                          <a:spcPts val="0"/>
                        </a:spcAft>
                      </a:pPr>
                      <a:r>
                        <a:rPr lang="pt-BR" sz="2000">
                          <a:effectLst/>
                        </a:rPr>
                        <a:t>PEMEX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73,514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516254"/>
                  </a:ext>
                </a:extLst>
              </a:tr>
              <a:tr h="0">
                <a:tc>
                  <a:txBody>
                    <a:bodyPr/>
                    <a:lstStyle/>
                    <a:p>
                      <a:pPr algn="just">
                        <a:lnSpc>
                          <a:spcPct val="107000"/>
                        </a:lnSpc>
                        <a:spcAft>
                          <a:spcPts val="0"/>
                        </a:spcAft>
                      </a:pPr>
                      <a:r>
                        <a:rPr lang="en-US" sz="2000">
                          <a:effectLst/>
                        </a:rPr>
                        <a:t>CNOOC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67,799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019276"/>
                  </a:ext>
                </a:extLst>
              </a:tr>
              <a:tr h="0">
                <a:tc>
                  <a:txBody>
                    <a:bodyPr/>
                    <a:lstStyle/>
                    <a:p>
                      <a:pPr algn="just">
                        <a:lnSpc>
                          <a:spcPct val="107000"/>
                        </a:lnSpc>
                        <a:spcAft>
                          <a:spcPts val="0"/>
                        </a:spcAft>
                      </a:pPr>
                      <a:r>
                        <a:rPr lang="en-US" sz="2000">
                          <a:effectLst/>
                        </a:rPr>
                        <a:t>ROSNEFT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64,749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7667800"/>
                  </a:ext>
                </a:extLst>
              </a:tr>
              <a:tr h="0">
                <a:tc>
                  <a:txBody>
                    <a:bodyPr/>
                    <a:lstStyle/>
                    <a:p>
                      <a:pPr algn="just">
                        <a:lnSpc>
                          <a:spcPct val="107000"/>
                        </a:lnSpc>
                        <a:spcAft>
                          <a:spcPts val="0"/>
                        </a:spcAft>
                      </a:pPr>
                      <a:r>
                        <a:rPr lang="en-US" sz="2000">
                          <a:effectLst/>
                        </a:rPr>
                        <a:t>MARATHON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64,566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2139430"/>
                  </a:ext>
                </a:extLst>
              </a:tr>
            </a:tbl>
          </a:graphicData>
        </a:graphic>
      </p:graphicFrame>
      <p:sp>
        <p:nvSpPr>
          <p:cNvPr id="9" name="Retângulo 8"/>
          <p:cNvSpPr/>
          <p:nvPr/>
        </p:nvSpPr>
        <p:spPr>
          <a:xfrm>
            <a:off x="10692847" y="6292334"/>
            <a:ext cx="1394933" cy="369332"/>
          </a:xfrm>
          <a:prstGeom prst="rect">
            <a:avLst/>
          </a:prstGeom>
        </p:spPr>
        <p:txBody>
          <a:bodyPr wrap="none">
            <a:spAutoFit/>
          </a:bodyPr>
          <a:lstStyle/>
          <a:p>
            <a:pPr algn="r"/>
            <a:r>
              <a:rPr lang="pt-BR" b="1" dirty="0"/>
              <a:t>Continua...</a:t>
            </a:r>
          </a:p>
        </p:txBody>
      </p:sp>
      <p:sp>
        <p:nvSpPr>
          <p:cNvPr id="7" name="CaixaDeTexto 6"/>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152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538618330"/>
              </p:ext>
            </p:extLst>
          </p:nvPr>
        </p:nvGraphicFramePr>
        <p:xfrm>
          <a:off x="833527" y="731629"/>
          <a:ext cx="6699386" cy="5870448"/>
        </p:xfrm>
        <a:graphic>
          <a:graphicData uri="http://schemas.openxmlformats.org/drawingml/2006/table">
            <a:tbl>
              <a:tblPr firstRow="1" firstCol="1" bandRow="1">
                <a:tableStyleId>{5C22544A-7EE6-4342-B048-85BDC9FD1C3A}</a:tableStyleId>
              </a:tblPr>
              <a:tblGrid>
                <a:gridCol w="3349693">
                  <a:extLst>
                    <a:ext uri="{9D8B030D-6E8A-4147-A177-3AD203B41FA5}">
                      <a16:colId xmlns:a16="http://schemas.microsoft.com/office/drawing/2014/main" val="3959384782"/>
                    </a:ext>
                  </a:extLst>
                </a:gridCol>
                <a:gridCol w="3349693">
                  <a:extLst>
                    <a:ext uri="{9D8B030D-6E8A-4147-A177-3AD203B41FA5}">
                      <a16:colId xmlns:a16="http://schemas.microsoft.com/office/drawing/2014/main" val="1441502346"/>
                    </a:ext>
                  </a:extLst>
                </a:gridCol>
              </a:tblGrid>
              <a:tr h="0">
                <a:tc>
                  <a:txBody>
                    <a:bodyPr/>
                    <a:lstStyle/>
                    <a:p>
                      <a:pPr algn="just">
                        <a:lnSpc>
                          <a:spcPct val="107000"/>
                        </a:lnSpc>
                        <a:spcAft>
                          <a:spcPts val="0"/>
                        </a:spcAft>
                      </a:pPr>
                      <a:r>
                        <a:rPr lang="en-US" sz="2000" dirty="0">
                          <a:effectLst/>
                        </a:rPr>
                        <a:t>PETRONAS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63,466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058529"/>
                  </a:ext>
                </a:extLst>
              </a:tr>
              <a:tr h="0">
                <a:tc>
                  <a:txBody>
                    <a:bodyPr/>
                    <a:lstStyle/>
                    <a:p>
                      <a:pPr algn="just">
                        <a:lnSpc>
                          <a:spcPct val="107000"/>
                        </a:lnSpc>
                        <a:spcAft>
                          <a:spcPts val="0"/>
                        </a:spcAft>
                      </a:pPr>
                      <a:r>
                        <a:rPr lang="en-US" sz="2000" dirty="0">
                          <a:effectLst/>
                        </a:rPr>
                        <a:t>SINOCHEM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60,656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111565"/>
                  </a:ext>
                </a:extLst>
              </a:tr>
              <a:tr h="0">
                <a:tc>
                  <a:txBody>
                    <a:bodyPr/>
                    <a:lstStyle/>
                    <a:p>
                      <a:pPr algn="just">
                        <a:lnSpc>
                          <a:spcPct val="107000"/>
                        </a:lnSpc>
                        <a:spcAft>
                          <a:spcPts val="0"/>
                        </a:spcAft>
                      </a:pPr>
                      <a:r>
                        <a:rPr lang="en-US" sz="2000" dirty="0">
                          <a:effectLst/>
                        </a:rPr>
                        <a:t>STATOIL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59,895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792066"/>
                  </a:ext>
                </a:extLst>
              </a:tr>
              <a:tr h="0">
                <a:tc>
                  <a:txBody>
                    <a:bodyPr/>
                    <a:lstStyle/>
                    <a:p>
                      <a:pPr algn="just">
                        <a:lnSpc>
                          <a:spcPct val="107000"/>
                        </a:lnSpc>
                        <a:spcAft>
                          <a:spcPts val="0"/>
                        </a:spcAft>
                      </a:pPr>
                      <a:r>
                        <a:rPr lang="en-US" sz="2000" dirty="0">
                          <a:effectLst/>
                        </a:rPr>
                        <a:t>INDIAN OIL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54,711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098508"/>
                  </a:ext>
                </a:extLst>
              </a:tr>
              <a:tr h="0">
                <a:tc>
                  <a:txBody>
                    <a:bodyPr/>
                    <a:lstStyle/>
                    <a:p>
                      <a:pPr algn="just">
                        <a:lnSpc>
                          <a:spcPct val="107000"/>
                        </a:lnSpc>
                        <a:spcAft>
                          <a:spcPts val="0"/>
                        </a:spcAft>
                      </a:pPr>
                      <a:r>
                        <a:rPr lang="en-US" sz="2000" dirty="0">
                          <a:effectLst/>
                        </a:rPr>
                        <a:t>BHP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52,267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2695013"/>
                  </a:ext>
                </a:extLst>
              </a:tr>
              <a:tr h="0">
                <a:tc>
                  <a:txBody>
                    <a:bodyPr/>
                    <a:lstStyle/>
                    <a:p>
                      <a:pPr algn="just">
                        <a:lnSpc>
                          <a:spcPct val="107000"/>
                        </a:lnSpc>
                        <a:spcAft>
                          <a:spcPts val="0"/>
                        </a:spcAft>
                      </a:pPr>
                      <a:r>
                        <a:rPr lang="en-US" sz="2000" dirty="0">
                          <a:effectLst/>
                        </a:rPr>
                        <a:t>PERTAMINA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41,763</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457382"/>
                  </a:ext>
                </a:extLst>
              </a:tr>
              <a:tr h="0">
                <a:tc>
                  <a:txBody>
                    <a:bodyPr/>
                    <a:lstStyle/>
                    <a:p>
                      <a:pPr algn="just">
                        <a:lnSpc>
                          <a:spcPct val="107000"/>
                        </a:lnSpc>
                        <a:spcAft>
                          <a:spcPts val="0"/>
                        </a:spcAft>
                      </a:pPr>
                      <a:r>
                        <a:rPr lang="en-US" sz="2000" dirty="0">
                          <a:effectLst/>
                        </a:rPr>
                        <a:t>REPSOL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39,419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6919012"/>
                  </a:ext>
                </a:extLst>
              </a:tr>
              <a:tr h="0">
                <a:tc>
                  <a:txBody>
                    <a:bodyPr/>
                    <a:lstStyle/>
                    <a:p>
                      <a:pPr algn="just">
                        <a:lnSpc>
                          <a:spcPct val="107000"/>
                        </a:lnSpc>
                        <a:spcAft>
                          <a:spcPts val="0"/>
                        </a:spcAft>
                      </a:pPr>
                      <a:r>
                        <a:rPr lang="en-US" sz="2000">
                          <a:effectLst/>
                        </a:rPr>
                        <a:t>SHAANXI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31,755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4575960"/>
                  </a:ext>
                </a:extLst>
              </a:tr>
              <a:tr h="0">
                <a:tc>
                  <a:txBody>
                    <a:bodyPr/>
                    <a:lstStyle/>
                    <a:p>
                      <a:pPr algn="just">
                        <a:lnSpc>
                          <a:spcPct val="107000"/>
                        </a:lnSpc>
                        <a:spcAft>
                          <a:spcPts val="0"/>
                        </a:spcAft>
                      </a:pPr>
                      <a:r>
                        <a:rPr lang="pt-BR" sz="2000">
                          <a:effectLst/>
                        </a:rPr>
                        <a:t>CONOCO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30,935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1433017"/>
                  </a:ext>
                </a:extLst>
              </a:tr>
              <a:tr h="0">
                <a:tc>
                  <a:txBody>
                    <a:bodyPr/>
                    <a:lstStyle/>
                    <a:p>
                      <a:pPr algn="just">
                        <a:lnSpc>
                          <a:spcPct val="107000"/>
                        </a:lnSpc>
                        <a:spcAft>
                          <a:spcPts val="0"/>
                        </a:spcAft>
                      </a:pPr>
                      <a:r>
                        <a:rPr lang="pt-BR" sz="2000">
                          <a:effectLst/>
                        </a:rPr>
                        <a:t>BAHRAT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29,082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989794"/>
                  </a:ext>
                </a:extLst>
              </a:tr>
              <a:tr h="0">
                <a:tc>
                  <a:txBody>
                    <a:bodyPr/>
                    <a:lstStyle/>
                    <a:p>
                      <a:pPr algn="just">
                        <a:lnSpc>
                          <a:spcPct val="107000"/>
                        </a:lnSpc>
                        <a:spcAft>
                          <a:spcPts val="0"/>
                        </a:spcAft>
                      </a:pPr>
                      <a:r>
                        <a:rPr lang="pt-BR" sz="2000">
                          <a:effectLst/>
                        </a:rPr>
                        <a:t>GAS NATURAL FENOSA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rPr>
                        <a:t>28,858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5751174"/>
                  </a:ext>
                </a:extLst>
              </a:tr>
              <a:tr h="0">
                <a:tc>
                  <a:txBody>
                    <a:bodyPr/>
                    <a:lstStyle/>
                    <a:p>
                      <a:pPr algn="just">
                        <a:lnSpc>
                          <a:spcPct val="107000"/>
                        </a:lnSpc>
                        <a:spcAft>
                          <a:spcPts val="0"/>
                        </a:spcAft>
                      </a:pPr>
                      <a:r>
                        <a:rPr lang="en-US" sz="2000">
                          <a:effectLst/>
                        </a:rPr>
                        <a:t>HINDUSTAN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28,829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587050"/>
                  </a:ext>
                </a:extLst>
              </a:tr>
              <a:tr h="0">
                <a:tc>
                  <a:txBody>
                    <a:bodyPr/>
                    <a:lstStyle/>
                    <a:p>
                      <a:pPr algn="just">
                        <a:lnSpc>
                          <a:spcPct val="107000"/>
                        </a:lnSpc>
                        <a:spcAft>
                          <a:spcPts val="0"/>
                        </a:spcAft>
                      </a:pPr>
                      <a:r>
                        <a:rPr lang="en-US" sz="2000">
                          <a:effectLst/>
                        </a:rPr>
                        <a:t>OMV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24,989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870474"/>
                  </a:ext>
                </a:extLst>
              </a:tr>
              <a:tr h="0">
                <a:tc>
                  <a:txBody>
                    <a:bodyPr/>
                    <a:lstStyle/>
                    <a:p>
                      <a:pPr algn="just">
                        <a:lnSpc>
                          <a:spcPct val="107000"/>
                        </a:lnSpc>
                        <a:spcAft>
                          <a:spcPts val="0"/>
                        </a:spcAft>
                      </a:pPr>
                      <a:r>
                        <a:rPr lang="en-US" sz="2000">
                          <a:effectLst/>
                        </a:rPr>
                        <a:t>DUKE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24,002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298028"/>
                  </a:ext>
                </a:extLst>
              </a:tr>
              <a:tr h="0">
                <a:tc>
                  <a:txBody>
                    <a:bodyPr/>
                    <a:lstStyle/>
                    <a:p>
                      <a:pPr algn="just">
                        <a:lnSpc>
                          <a:spcPct val="107000"/>
                        </a:lnSpc>
                        <a:spcAft>
                          <a:spcPts val="0"/>
                        </a:spcAft>
                      </a:pPr>
                      <a:r>
                        <a:rPr lang="en-US" sz="2000">
                          <a:effectLst/>
                        </a:rPr>
                        <a:t>KOREA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23,039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987853"/>
                  </a:ext>
                </a:extLst>
              </a:tr>
              <a:tr h="0">
                <a:tc>
                  <a:txBody>
                    <a:bodyPr/>
                    <a:lstStyle/>
                    <a:p>
                      <a:pPr algn="just">
                        <a:lnSpc>
                          <a:spcPct val="107000"/>
                        </a:lnSpc>
                        <a:spcAft>
                          <a:spcPts val="0"/>
                        </a:spcAft>
                      </a:pPr>
                      <a:r>
                        <a:rPr lang="en-US" sz="2000">
                          <a:effectLst/>
                        </a:rPr>
                        <a:t>CHINA AVIATION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22,101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736924"/>
                  </a:ext>
                </a:extLst>
              </a:tr>
              <a:tr h="0">
                <a:tc>
                  <a:txBody>
                    <a:bodyPr/>
                    <a:lstStyle/>
                    <a:p>
                      <a:pPr algn="just">
                        <a:lnSpc>
                          <a:spcPct val="107000"/>
                        </a:lnSpc>
                        <a:spcAft>
                          <a:spcPts val="0"/>
                        </a:spcAft>
                      </a:pPr>
                      <a:r>
                        <a:rPr lang="en-US" sz="2000">
                          <a:effectLst/>
                        </a:rPr>
                        <a:t>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rPr>
                        <a:t>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8890346"/>
                  </a:ext>
                </a:extLst>
              </a:tr>
              <a:tr h="0">
                <a:tc gridSpan="2">
                  <a:txBody>
                    <a:bodyPr/>
                    <a:lstStyle/>
                    <a:p>
                      <a:pPr algn="just">
                        <a:lnSpc>
                          <a:spcPct val="107000"/>
                        </a:lnSpc>
                        <a:spcAft>
                          <a:spcPts val="0"/>
                        </a:spcAft>
                      </a:pPr>
                      <a:r>
                        <a:rPr lang="en-US" sz="2000" dirty="0">
                          <a:effectLst/>
                        </a:rPr>
                        <a:t>TOTAL    US$ 3,125 </a:t>
                      </a:r>
                      <a:r>
                        <a:rPr lang="en-US" sz="2000" dirty="0" err="1">
                          <a:effectLst/>
                        </a:rPr>
                        <a:t>Trilhões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960960872"/>
                  </a:ext>
                </a:extLst>
              </a:tr>
            </a:tbl>
          </a:graphicData>
        </a:graphic>
      </p:graphicFrame>
      <p:sp>
        <p:nvSpPr>
          <p:cNvPr id="6" name="Retângulo 5"/>
          <p:cNvSpPr/>
          <p:nvPr/>
        </p:nvSpPr>
        <p:spPr>
          <a:xfrm>
            <a:off x="823448" y="246183"/>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32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2988" y="452717"/>
            <a:ext cx="9007850" cy="2776257"/>
          </a:xfrm>
        </p:spPr>
        <p:txBody>
          <a:bodyPr/>
          <a:lstStyle/>
          <a:p>
            <a:r>
              <a:rPr lang="pt-BR" b="1" dirty="0"/>
              <a:t>ESTADOS NACIONAIS PROTAGONIZAM E “MAJORS” PERDEM IMPORTÂNCIA NO PETRÓLEO</a:t>
            </a:r>
            <a:r>
              <a:rPr lang="pt-BR" dirty="0"/>
              <a:t/>
            </a:r>
            <a:br>
              <a:rPr lang="pt-BR" dirty="0"/>
            </a:br>
            <a:endParaRPr lang="pt-BR" dirty="0"/>
          </a:p>
        </p:txBody>
      </p:sp>
      <p:sp>
        <p:nvSpPr>
          <p:cNvPr id="3" name="Espaço Reservado para Conteúdo 2"/>
          <p:cNvSpPr>
            <a:spLocks noGrp="1"/>
          </p:cNvSpPr>
          <p:nvPr>
            <p:ph idx="1"/>
          </p:nvPr>
        </p:nvSpPr>
        <p:spPr>
          <a:xfrm>
            <a:off x="1157287" y="3344692"/>
            <a:ext cx="8573251" cy="3215766"/>
          </a:xfrm>
        </p:spPr>
        <p:txBody>
          <a:bodyPr/>
          <a:lstStyle/>
          <a:p>
            <a:pPr algn="just" fontAlgn="base"/>
            <a:r>
              <a:rPr lang="pt-BR" b="1" dirty="0" smtClean="0">
                <a:latin typeface="Arial" panose="020B0604020202020204" pitchFamily="34" charset="0"/>
                <a:cs typeface="Arial" panose="020B0604020202020204" pitchFamily="34" charset="0"/>
              </a:rPr>
              <a:t>O </a:t>
            </a:r>
            <a:r>
              <a:rPr lang="pt-BR" b="1" dirty="0">
                <a:latin typeface="Arial" panose="020B0604020202020204" pitchFamily="34" charset="0"/>
                <a:cs typeface="Arial" panose="020B0604020202020204" pitchFamily="34" charset="0"/>
              </a:rPr>
              <a:t>CONTROLE CADA VEZ MAIOR DAS EMPRESAS ESTATAIS SOBRE A PRODUÇÃO DE PETRÓLEO, FICA EVIDENCIADO NA TABELA A SEGUIR, ELABORADA A PARTIR DE RELATÓRIOS DAS COMPANHIAS. ISTO TAMBÉM SE VERIFICA NAS RESERVAS DE PETRÓLEO FORTEMENTE CONCENTRADAS EM POUCOS PAISES, TODOS ELES COM FORTES EMPRESAS CONTROLADAS PELOS ESTADOS NACIONAIS.</a:t>
            </a:r>
          </a:p>
          <a:p>
            <a:pPr algn="just" fontAlgn="base"/>
            <a:r>
              <a:rPr lang="pt-BR" b="1" dirty="0">
                <a:latin typeface="Arial" panose="020B0604020202020204" pitchFamily="34" charset="0"/>
                <a:cs typeface="Arial" panose="020B0604020202020204" pitchFamily="34" charset="0"/>
              </a:rPr>
              <a:t>TABELA DE RESERVAS</a:t>
            </a:r>
          </a:p>
          <a:p>
            <a:endParaRPr lang="pt-BR" dirty="0"/>
          </a:p>
        </p:txBody>
      </p:sp>
      <p:sp>
        <p:nvSpPr>
          <p:cNvPr id="4" name="CaixaDeTexto 3"/>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15</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8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645" y="232325"/>
            <a:ext cx="8606551" cy="4245890"/>
          </a:xfrm>
        </p:spPr>
        <p:txBody>
          <a:bodyPr/>
          <a:lstStyle/>
          <a:p>
            <a:r>
              <a:rPr lang="pt-BR" sz="3500" b="1" dirty="0"/>
              <a:t>PARTICIPAÇÃO PERCENTUAL DA PRODUÇÃO DE PETRÓLEO</a:t>
            </a:r>
            <a:r>
              <a:rPr lang="pt-BR" sz="3500" dirty="0"/>
              <a:t/>
            </a:r>
            <a:br>
              <a:rPr lang="pt-BR" sz="3500" dirty="0"/>
            </a:br>
            <a:r>
              <a:rPr lang="pt-BR" sz="3500" b="1" dirty="0"/>
              <a:t>DAS SUPERMAJORS EM RELAÇÃO À PRODUÇÃO MUNDIAL</a:t>
            </a:r>
            <a:r>
              <a:rPr lang="pt-BR" sz="3500" dirty="0"/>
              <a:t/>
            </a:r>
            <a:br>
              <a:rPr lang="pt-BR" sz="3500" dirty="0"/>
            </a:br>
            <a:r>
              <a:rPr lang="pt-BR" sz="3500" b="1" dirty="0"/>
              <a:t>EM MILHÕES BARRIS /DIA</a:t>
            </a:r>
            <a:r>
              <a:rPr lang="pt-BR" dirty="0"/>
              <a:t/>
            </a:r>
            <a:br>
              <a:rPr lang="pt-BR" dirty="0"/>
            </a:br>
            <a:endParaRPr lang="pt-BR" dirty="0"/>
          </a:p>
        </p:txBody>
      </p:sp>
      <p:graphicFrame>
        <p:nvGraphicFramePr>
          <p:cNvPr id="3" name="Espaço Reservado para Conteúdo 3"/>
          <p:cNvGraphicFramePr>
            <a:graphicFrameLocks/>
          </p:cNvGraphicFramePr>
          <p:nvPr>
            <p:extLst/>
          </p:nvPr>
        </p:nvGraphicFramePr>
        <p:xfrm>
          <a:off x="1113643" y="3209300"/>
          <a:ext cx="8491893" cy="2995563"/>
        </p:xfrm>
        <a:graphic>
          <a:graphicData uri="http://schemas.openxmlformats.org/drawingml/2006/table">
            <a:tbl>
              <a:tblPr firstRow="1" firstCol="1" bandRow="1">
                <a:tableStyleId>{5C22544A-7EE6-4342-B048-85BDC9FD1C3A}</a:tableStyleId>
              </a:tblPr>
              <a:tblGrid>
                <a:gridCol w="2695893">
                  <a:extLst>
                    <a:ext uri="{9D8B030D-6E8A-4147-A177-3AD203B41FA5}">
                      <a16:colId xmlns:a16="http://schemas.microsoft.com/office/drawing/2014/main" val="2121618262"/>
                    </a:ext>
                  </a:extLst>
                </a:gridCol>
                <a:gridCol w="828000">
                  <a:extLst>
                    <a:ext uri="{9D8B030D-6E8A-4147-A177-3AD203B41FA5}">
                      <a16:colId xmlns:a16="http://schemas.microsoft.com/office/drawing/2014/main" val="2711583490"/>
                    </a:ext>
                  </a:extLst>
                </a:gridCol>
                <a:gridCol w="828000">
                  <a:extLst>
                    <a:ext uri="{9D8B030D-6E8A-4147-A177-3AD203B41FA5}">
                      <a16:colId xmlns:a16="http://schemas.microsoft.com/office/drawing/2014/main" val="1903029950"/>
                    </a:ext>
                  </a:extLst>
                </a:gridCol>
                <a:gridCol w="828000">
                  <a:extLst>
                    <a:ext uri="{9D8B030D-6E8A-4147-A177-3AD203B41FA5}">
                      <a16:colId xmlns:a16="http://schemas.microsoft.com/office/drawing/2014/main" val="3289605536"/>
                    </a:ext>
                  </a:extLst>
                </a:gridCol>
                <a:gridCol w="828000">
                  <a:extLst>
                    <a:ext uri="{9D8B030D-6E8A-4147-A177-3AD203B41FA5}">
                      <a16:colId xmlns:a16="http://schemas.microsoft.com/office/drawing/2014/main" val="4099007551"/>
                    </a:ext>
                  </a:extLst>
                </a:gridCol>
                <a:gridCol w="828000">
                  <a:extLst>
                    <a:ext uri="{9D8B030D-6E8A-4147-A177-3AD203B41FA5}">
                      <a16:colId xmlns:a16="http://schemas.microsoft.com/office/drawing/2014/main" val="3757636267"/>
                    </a:ext>
                  </a:extLst>
                </a:gridCol>
                <a:gridCol w="828000">
                  <a:extLst>
                    <a:ext uri="{9D8B030D-6E8A-4147-A177-3AD203B41FA5}">
                      <a16:colId xmlns:a16="http://schemas.microsoft.com/office/drawing/2014/main" val="155973288"/>
                    </a:ext>
                  </a:extLst>
                </a:gridCol>
                <a:gridCol w="828000">
                  <a:extLst>
                    <a:ext uri="{9D8B030D-6E8A-4147-A177-3AD203B41FA5}">
                      <a16:colId xmlns:a16="http://schemas.microsoft.com/office/drawing/2014/main" val="3303858338"/>
                    </a:ext>
                  </a:extLst>
                </a:gridCol>
              </a:tblGrid>
              <a:tr h="1080000">
                <a:tc>
                  <a:txBody>
                    <a:bodyPr/>
                    <a:lstStyle/>
                    <a:p>
                      <a:pPr algn="ctr">
                        <a:lnSpc>
                          <a:spcPct val="115000"/>
                        </a:lnSpc>
                        <a:spcAft>
                          <a:spcPts val="0"/>
                        </a:spcAft>
                      </a:pPr>
                      <a:r>
                        <a:rPr lang="pt-BR" sz="2000" dirty="0">
                          <a:effectLst/>
                        </a:rPr>
                        <a:t> </a:t>
                      </a:r>
                      <a:r>
                        <a:rPr lang="pt-BR" sz="2000" dirty="0" smtClean="0">
                          <a:effectLst/>
                        </a:rPr>
                        <a:t>ANO/ PRODUÇÃO</a:t>
                      </a:r>
                      <a:endParaRPr lang="pt-BR" sz="2000" dirty="0">
                        <a:effectLst/>
                      </a:endParaRPr>
                    </a:p>
                  </a:txBody>
                  <a:tcPr marL="108000" marR="72000" marT="216000" marB="72000" anchor="ctr"/>
                </a:tc>
                <a:tc>
                  <a:txBody>
                    <a:bodyPr/>
                    <a:lstStyle/>
                    <a:p>
                      <a:pPr algn="ctr">
                        <a:lnSpc>
                          <a:spcPct val="115000"/>
                        </a:lnSpc>
                        <a:spcAft>
                          <a:spcPts val="0"/>
                        </a:spcAft>
                      </a:pPr>
                      <a:r>
                        <a:rPr lang="pt-BR" sz="2000" dirty="0" smtClean="0">
                          <a:effectLst/>
                        </a:rPr>
                        <a:t>1950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1960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1970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1980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1990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2000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2010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extLst>
                  <a:ext uri="{0D108BD9-81ED-4DB2-BD59-A6C34878D82A}">
                    <a16:rowId xmlns:a16="http://schemas.microsoft.com/office/drawing/2014/main" val="2711807694"/>
                  </a:ext>
                </a:extLst>
              </a:tr>
              <a:tr h="638521">
                <a:tc>
                  <a:txBody>
                    <a:bodyPr/>
                    <a:lstStyle/>
                    <a:p>
                      <a:pPr algn="ctr">
                        <a:lnSpc>
                          <a:spcPct val="115000"/>
                        </a:lnSpc>
                        <a:spcAft>
                          <a:spcPts val="0"/>
                        </a:spcAft>
                      </a:pPr>
                      <a:r>
                        <a:rPr lang="pt-BR" sz="2000" dirty="0">
                          <a:effectLst/>
                        </a:rPr>
                        <a:t> </a:t>
                      </a:r>
                      <a:r>
                        <a:rPr lang="pt-BR" sz="2000" dirty="0" smtClean="0">
                          <a:effectLst/>
                        </a:rPr>
                        <a:t>MAJORS</a:t>
                      </a:r>
                      <a:endParaRPr lang="pt-BR" sz="2000" dirty="0">
                        <a:effectLst/>
                      </a:endParaRPr>
                    </a:p>
                  </a:txBody>
                  <a:tcPr marL="108000" marR="72000" marT="216000" marB="72000" anchor="ctr"/>
                </a:tc>
                <a:tc>
                  <a:txBody>
                    <a:bodyPr/>
                    <a:lstStyle/>
                    <a:p>
                      <a:pPr algn="ctr">
                        <a:lnSpc>
                          <a:spcPct val="115000"/>
                        </a:lnSpc>
                        <a:spcAft>
                          <a:spcPts val="0"/>
                        </a:spcAft>
                      </a:pPr>
                      <a:r>
                        <a:rPr lang="pt-BR" sz="2000" dirty="0" smtClean="0">
                          <a:effectLst/>
                        </a:rPr>
                        <a:t> 4,7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10,9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26,4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19,6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7,5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8,8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8,4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extLst>
                  <a:ext uri="{0D108BD9-81ED-4DB2-BD59-A6C34878D82A}">
                    <a16:rowId xmlns:a16="http://schemas.microsoft.com/office/drawing/2014/main" val="3066209179"/>
                  </a:ext>
                </a:extLst>
              </a:tr>
              <a:tr h="638521">
                <a:tc>
                  <a:txBody>
                    <a:bodyPr/>
                    <a:lstStyle/>
                    <a:p>
                      <a:pPr algn="ctr">
                        <a:lnSpc>
                          <a:spcPct val="115000"/>
                        </a:lnSpc>
                        <a:spcAft>
                          <a:spcPts val="0"/>
                        </a:spcAft>
                      </a:pPr>
                      <a:r>
                        <a:rPr lang="pt-BR" sz="2000" dirty="0">
                          <a:effectLst/>
                        </a:rPr>
                        <a:t> </a:t>
                      </a:r>
                      <a:r>
                        <a:rPr lang="pt-BR" sz="2000" dirty="0" smtClean="0">
                          <a:effectLst/>
                        </a:rPr>
                        <a:t>TOTAL </a:t>
                      </a:r>
                      <a:r>
                        <a:rPr lang="pt-BR" sz="2000" dirty="0">
                          <a:effectLst/>
                        </a:rPr>
                        <a:t>DO </a:t>
                      </a:r>
                      <a:r>
                        <a:rPr lang="pt-BR" sz="2000" dirty="0" smtClean="0">
                          <a:effectLst/>
                        </a:rPr>
                        <a:t>MUNDO</a:t>
                      </a:r>
                      <a:endParaRPr lang="pt-BR" sz="2000" dirty="0">
                        <a:effectLst/>
                      </a:endParaRPr>
                    </a:p>
                  </a:txBody>
                  <a:tcPr marL="108000" marR="72000" marT="216000" marB="72000" anchor="ctr"/>
                </a:tc>
                <a:tc>
                  <a:txBody>
                    <a:bodyPr/>
                    <a:lstStyle/>
                    <a:p>
                      <a:pPr algn="ctr">
                        <a:lnSpc>
                          <a:spcPct val="115000"/>
                        </a:lnSpc>
                        <a:spcAft>
                          <a:spcPts val="0"/>
                        </a:spcAft>
                      </a:pPr>
                      <a:r>
                        <a:rPr lang="pt-BR" sz="2000" dirty="0" smtClean="0">
                          <a:effectLst/>
                        </a:rPr>
                        <a:t>8,5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18,7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40,0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47,9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51,3</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65,7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82,1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extLst>
                  <a:ext uri="{0D108BD9-81ED-4DB2-BD59-A6C34878D82A}">
                    <a16:rowId xmlns:a16="http://schemas.microsoft.com/office/drawing/2014/main" val="3189334946"/>
                  </a:ext>
                </a:extLst>
              </a:tr>
              <a:tr h="638521">
                <a:tc>
                  <a:txBody>
                    <a:bodyPr/>
                    <a:lstStyle/>
                    <a:p>
                      <a:pPr algn="ctr">
                        <a:lnSpc>
                          <a:spcPct val="115000"/>
                        </a:lnSpc>
                        <a:spcAft>
                          <a:spcPts val="0"/>
                        </a:spcAft>
                      </a:pPr>
                      <a:r>
                        <a:rPr lang="pt-BR" sz="2000" dirty="0">
                          <a:effectLst/>
                        </a:rPr>
                        <a:t> </a:t>
                      </a:r>
                      <a:r>
                        <a:rPr lang="pt-BR" sz="2000" dirty="0" smtClean="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55</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58</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66</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41</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smtClean="0">
                          <a:effectLst/>
                        </a:rPr>
                        <a:t>15</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13</a:t>
                      </a:r>
                      <a:r>
                        <a:rPr lang="pt-BR" sz="2000" dirty="0">
                          <a:effectLst/>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216000" marB="72000" anchor="ctr"/>
                </a:tc>
                <a:tc>
                  <a:txBody>
                    <a:bodyPr/>
                    <a:lstStyle/>
                    <a:p>
                      <a:pPr algn="ctr">
                        <a:lnSpc>
                          <a:spcPct val="115000"/>
                        </a:lnSpc>
                        <a:spcAft>
                          <a:spcPts val="0"/>
                        </a:spcAft>
                      </a:pPr>
                      <a:r>
                        <a:rPr lang="pt-BR" sz="2000" dirty="0">
                          <a:effectLst/>
                        </a:rPr>
                        <a:t> </a:t>
                      </a:r>
                      <a:r>
                        <a:rPr lang="pt-BR" sz="2000" dirty="0" smtClean="0">
                          <a:effectLst/>
                        </a:rPr>
                        <a:t>10%</a:t>
                      </a:r>
                      <a:endParaRPr lang="pt-BR" sz="2000" dirty="0">
                        <a:effectLst/>
                      </a:endParaRPr>
                    </a:p>
                  </a:txBody>
                  <a:tcPr marL="108000" marR="72000" marT="216000" marB="72000" anchor="ctr"/>
                </a:tc>
                <a:extLst>
                  <a:ext uri="{0D108BD9-81ED-4DB2-BD59-A6C34878D82A}">
                    <a16:rowId xmlns:a16="http://schemas.microsoft.com/office/drawing/2014/main" val="620069343"/>
                  </a:ext>
                </a:extLst>
              </a:tr>
            </a:tbl>
          </a:graphicData>
        </a:graphic>
      </p:graphicFrame>
      <p:sp>
        <p:nvSpPr>
          <p:cNvPr id="4" name="Retângulo 3"/>
          <p:cNvSpPr/>
          <p:nvPr/>
        </p:nvSpPr>
        <p:spPr>
          <a:xfrm>
            <a:off x="6377616" y="6204860"/>
            <a:ext cx="3385863" cy="438582"/>
          </a:xfrm>
          <a:prstGeom prst="rect">
            <a:avLst/>
          </a:prstGeom>
        </p:spPr>
        <p:txBody>
          <a:bodyPr wrap="none">
            <a:spAutoFit/>
          </a:bodyPr>
          <a:lstStyle/>
          <a:p>
            <a:pPr algn="just">
              <a:lnSpc>
                <a:spcPct val="150000"/>
              </a:lnSpc>
              <a:spcAft>
                <a:spcPts val="1001"/>
              </a:spcAft>
            </a:pPr>
            <a:r>
              <a:rPr lang="pt-BR" sz="1500"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Relatórios das Companhias.)</a:t>
            </a:r>
            <a:endParaRPr lang="pt-BR" sz="15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16</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190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8134" y="1274127"/>
            <a:ext cx="3569425" cy="4878700"/>
          </a:xfrm>
        </p:spPr>
        <p:txBody>
          <a:bodyPr/>
          <a:lstStyle/>
          <a:p>
            <a:r>
              <a:rPr lang="pt-BR" sz="3000" b="1" dirty="0" err="1" smtClean="0"/>
              <a:t>Super</a:t>
            </a:r>
            <a:r>
              <a:rPr lang="pt-BR" sz="3000" b="1" dirty="0" smtClean="0"/>
              <a:t> </a:t>
            </a:r>
            <a:r>
              <a:rPr lang="pt-BR" sz="3000" b="1" dirty="0" err="1"/>
              <a:t>Majors</a:t>
            </a:r>
            <a:r>
              <a:rPr lang="pt-BR" sz="3000" b="1" dirty="0"/>
              <a:t> Perdem Espaço para as Companhias Estatais de Petróleo.</a:t>
            </a:r>
            <a:r>
              <a:rPr lang="pt-BR" sz="3000" dirty="0"/>
              <a:t/>
            </a:r>
            <a:br>
              <a:rPr lang="pt-BR" sz="3000" dirty="0"/>
            </a:br>
            <a:r>
              <a:rPr lang="pt-BR" sz="3000" b="1" dirty="0" smtClean="0"/>
              <a:t>As </a:t>
            </a:r>
            <a:r>
              <a:rPr lang="pt-BR" sz="3000" b="1" dirty="0"/>
              <a:t>30 Maiores Empresas de Petróleo do Mundo:</a:t>
            </a:r>
            <a:endParaRPr lang="pt-BR" sz="3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561805126"/>
              </p:ext>
            </p:extLst>
          </p:nvPr>
        </p:nvGraphicFramePr>
        <p:xfrm>
          <a:off x="371475" y="871484"/>
          <a:ext cx="8329614" cy="5641267"/>
        </p:xfrm>
        <a:graphic>
          <a:graphicData uri="http://schemas.openxmlformats.org/drawingml/2006/table">
            <a:tbl>
              <a:tblPr firstRow="1" firstCol="1" bandRow="1">
                <a:tableStyleId>{5C22544A-7EE6-4342-B048-85BDC9FD1C3A}</a:tableStyleId>
              </a:tblPr>
              <a:tblGrid>
                <a:gridCol w="1013980">
                  <a:extLst>
                    <a:ext uri="{9D8B030D-6E8A-4147-A177-3AD203B41FA5}">
                      <a16:colId xmlns:a16="http://schemas.microsoft.com/office/drawing/2014/main" val="2440555053"/>
                    </a:ext>
                  </a:extLst>
                </a:gridCol>
                <a:gridCol w="1714933">
                  <a:extLst>
                    <a:ext uri="{9D8B030D-6E8A-4147-A177-3AD203B41FA5}">
                      <a16:colId xmlns:a16="http://schemas.microsoft.com/office/drawing/2014/main" val="2650112020"/>
                    </a:ext>
                  </a:extLst>
                </a:gridCol>
                <a:gridCol w="1719105">
                  <a:extLst>
                    <a:ext uri="{9D8B030D-6E8A-4147-A177-3AD203B41FA5}">
                      <a16:colId xmlns:a16="http://schemas.microsoft.com/office/drawing/2014/main" val="2880006535"/>
                    </a:ext>
                  </a:extLst>
                </a:gridCol>
                <a:gridCol w="694616">
                  <a:extLst>
                    <a:ext uri="{9D8B030D-6E8A-4147-A177-3AD203B41FA5}">
                      <a16:colId xmlns:a16="http://schemas.microsoft.com/office/drawing/2014/main" val="2474645295"/>
                    </a:ext>
                  </a:extLst>
                </a:gridCol>
                <a:gridCol w="748146">
                  <a:extLst>
                    <a:ext uri="{9D8B030D-6E8A-4147-A177-3AD203B41FA5}">
                      <a16:colId xmlns:a16="http://schemas.microsoft.com/office/drawing/2014/main" val="590746260"/>
                    </a:ext>
                  </a:extLst>
                </a:gridCol>
                <a:gridCol w="1079706">
                  <a:extLst>
                    <a:ext uri="{9D8B030D-6E8A-4147-A177-3AD203B41FA5}">
                      <a16:colId xmlns:a16="http://schemas.microsoft.com/office/drawing/2014/main" val="1029870926"/>
                    </a:ext>
                  </a:extLst>
                </a:gridCol>
                <a:gridCol w="1359128">
                  <a:extLst>
                    <a:ext uri="{9D8B030D-6E8A-4147-A177-3AD203B41FA5}">
                      <a16:colId xmlns:a16="http://schemas.microsoft.com/office/drawing/2014/main" val="2378853081"/>
                    </a:ext>
                  </a:extLst>
                </a:gridCol>
              </a:tblGrid>
              <a:tr h="613172">
                <a:tc>
                  <a:txBody>
                    <a:bodyPr/>
                    <a:lstStyle/>
                    <a:p>
                      <a:pPr algn="ctr">
                        <a:lnSpc>
                          <a:spcPct val="107000"/>
                        </a:lnSpc>
                        <a:spcAft>
                          <a:spcPts val="0"/>
                        </a:spcAft>
                      </a:pPr>
                      <a:r>
                        <a:rPr lang="pt-BR" sz="1700" dirty="0">
                          <a:effectLst/>
                        </a:rPr>
                        <a:t>Posição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Companhia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País</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2015</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2016</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Controle</a:t>
                      </a:r>
                    </a:p>
                    <a:p>
                      <a:pPr algn="ctr">
                        <a:lnSpc>
                          <a:spcPct val="107000"/>
                        </a:lnSpc>
                        <a:spcAft>
                          <a:spcPts val="0"/>
                        </a:spcAft>
                      </a:pPr>
                      <a:r>
                        <a:rPr lang="pt-BR" sz="1700" dirty="0" smtClean="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Controle</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732112353"/>
                  </a:ext>
                </a:extLst>
              </a:tr>
              <a:tr h="405321">
                <a:tc>
                  <a:txBody>
                    <a:bodyPr/>
                    <a:lstStyle/>
                    <a:p>
                      <a:pPr algn="ctr">
                        <a:lnSpc>
                          <a:spcPct val="107000"/>
                        </a:lnSpc>
                        <a:spcAft>
                          <a:spcPts val="0"/>
                        </a:spcAft>
                      </a:pPr>
                      <a:r>
                        <a:rPr lang="pt-BR" sz="1700" dirty="0">
                          <a:effectLst/>
                        </a:rPr>
                        <a:t>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Saudi </a:t>
                      </a:r>
                      <a:r>
                        <a:rPr lang="pt-BR" sz="1700" dirty="0" err="1">
                          <a:effectLst/>
                        </a:rPr>
                        <a:t>Aramco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Arábia Saudita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687991023"/>
                  </a:ext>
                </a:extLst>
              </a:tr>
              <a:tr h="201897">
                <a:tc>
                  <a:txBody>
                    <a:bodyPr/>
                    <a:lstStyle/>
                    <a:p>
                      <a:pPr algn="ctr">
                        <a:lnSpc>
                          <a:spcPct val="107000"/>
                        </a:lnSpc>
                        <a:spcAft>
                          <a:spcPts val="0"/>
                        </a:spcAft>
                      </a:pPr>
                      <a:r>
                        <a:rPr lang="pt-BR" sz="1700" dirty="0">
                          <a:effectLst/>
                        </a:rPr>
                        <a:t>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NIOC</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Irã</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100%</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2833273021"/>
                  </a:ext>
                </a:extLst>
              </a:tr>
              <a:tr h="201897">
                <a:tc>
                  <a:txBody>
                    <a:bodyPr/>
                    <a:lstStyle/>
                    <a:p>
                      <a:pPr algn="ctr">
                        <a:lnSpc>
                          <a:spcPct val="107000"/>
                        </a:lnSpc>
                        <a:spcAft>
                          <a:spcPts val="0"/>
                        </a:spcAft>
                      </a:pPr>
                      <a:r>
                        <a:rPr lang="pt-BR" sz="1700" dirty="0">
                          <a:effectLst/>
                        </a:rPr>
                        <a:t>3ª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CNPC</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China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3ª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3ª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100%</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1812912342"/>
                  </a:ext>
                </a:extLst>
              </a:tr>
              <a:tr h="201897">
                <a:tc>
                  <a:txBody>
                    <a:bodyPr/>
                    <a:lstStyle/>
                    <a:p>
                      <a:pPr algn="ctr">
                        <a:lnSpc>
                          <a:spcPct val="107000"/>
                        </a:lnSpc>
                        <a:spcAft>
                          <a:spcPts val="0"/>
                        </a:spcAft>
                      </a:pPr>
                      <a:r>
                        <a:rPr lang="pt-BR" sz="1700" dirty="0">
                          <a:effectLst/>
                        </a:rPr>
                        <a:t>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ExxonMobil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USA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1770332724"/>
                  </a:ext>
                </a:extLst>
              </a:tr>
              <a:tr h="405321">
                <a:tc>
                  <a:txBody>
                    <a:bodyPr/>
                    <a:lstStyle/>
                    <a:p>
                      <a:pPr algn="ctr">
                        <a:lnSpc>
                          <a:spcPct val="107000"/>
                        </a:lnSpc>
                        <a:spcAft>
                          <a:spcPts val="0"/>
                        </a:spcAft>
                      </a:pPr>
                      <a:r>
                        <a:rPr lang="pt-BR" sz="1700" dirty="0">
                          <a:effectLst/>
                        </a:rPr>
                        <a:t>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PDVSA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Venezuela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5ª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1945635113"/>
                  </a:ext>
                </a:extLst>
              </a:tr>
              <a:tr h="201897">
                <a:tc>
                  <a:txBody>
                    <a:bodyPr/>
                    <a:lstStyle/>
                    <a:p>
                      <a:pPr algn="ctr">
                        <a:lnSpc>
                          <a:spcPct val="107000"/>
                        </a:lnSpc>
                        <a:spcAft>
                          <a:spcPts val="0"/>
                        </a:spcAft>
                      </a:pPr>
                      <a:r>
                        <a:rPr lang="pt-BR" sz="1700">
                          <a:effectLst/>
                        </a:rPr>
                        <a:t>6ª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BP</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UK</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6ª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656158677"/>
                  </a:ext>
                </a:extLst>
              </a:tr>
              <a:tr h="201897">
                <a:tc>
                  <a:txBody>
                    <a:bodyPr/>
                    <a:lstStyle/>
                    <a:p>
                      <a:pPr algn="ctr">
                        <a:lnSpc>
                          <a:spcPct val="107000"/>
                        </a:lnSpc>
                        <a:spcAft>
                          <a:spcPts val="0"/>
                        </a:spcAft>
                      </a:pPr>
                      <a:r>
                        <a:rPr lang="pt-BR" sz="1700">
                          <a:effectLst/>
                        </a:rPr>
                        <a:t>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Rosneft</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Rússia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7ª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69,5%</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783071172"/>
                  </a:ext>
                </a:extLst>
              </a:tr>
              <a:tr h="405321">
                <a:tc>
                  <a:txBody>
                    <a:bodyPr/>
                    <a:lstStyle/>
                    <a:p>
                      <a:pPr algn="ctr">
                        <a:lnSpc>
                          <a:spcPct val="107000"/>
                        </a:lnSpc>
                        <a:spcAft>
                          <a:spcPts val="0"/>
                        </a:spcAft>
                      </a:pPr>
                      <a:r>
                        <a:rPr lang="pt-BR" sz="1700">
                          <a:effectLst/>
                        </a:rPr>
                        <a:t>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Shell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Holanda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6ª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8ª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1848676394"/>
                  </a:ext>
                </a:extLst>
              </a:tr>
              <a:tr h="201897">
                <a:tc>
                  <a:txBody>
                    <a:bodyPr/>
                    <a:lstStyle/>
                    <a:p>
                      <a:pPr algn="ctr">
                        <a:lnSpc>
                          <a:spcPct val="107000"/>
                        </a:lnSpc>
                        <a:spcAft>
                          <a:spcPts val="0"/>
                        </a:spcAft>
                      </a:pPr>
                      <a:r>
                        <a:rPr lang="pt-BR" sz="1700">
                          <a:effectLst/>
                        </a:rPr>
                        <a:t>9ª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Gazprom</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Rússia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9ª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9ª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50,003%</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2423439015"/>
                  </a:ext>
                </a:extLst>
              </a:tr>
              <a:tr h="201897">
                <a:tc>
                  <a:txBody>
                    <a:bodyPr/>
                    <a:lstStyle/>
                    <a:p>
                      <a:pPr algn="ctr">
                        <a:lnSpc>
                          <a:spcPct val="107000"/>
                        </a:lnSpc>
                        <a:spcAft>
                          <a:spcPts val="0"/>
                        </a:spcAft>
                      </a:pPr>
                      <a:r>
                        <a:rPr lang="pt-BR" sz="1700">
                          <a:effectLst/>
                        </a:rPr>
                        <a:t>10ª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Total</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França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10ª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10ª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751380617"/>
                  </a:ext>
                </a:extLst>
              </a:tr>
              <a:tr h="201897">
                <a:tc>
                  <a:txBody>
                    <a:bodyPr/>
                    <a:lstStyle/>
                    <a:p>
                      <a:pPr algn="ctr">
                        <a:lnSpc>
                          <a:spcPct val="107000"/>
                        </a:lnSpc>
                        <a:spcAft>
                          <a:spcPts val="0"/>
                        </a:spcAft>
                      </a:pPr>
                      <a:r>
                        <a:rPr lang="pt-BR" sz="1700">
                          <a:effectLst/>
                        </a:rPr>
                        <a:t>11ª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Chevron</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USA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11ª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855206039"/>
                  </a:ext>
                </a:extLst>
              </a:tr>
              <a:tr h="201897">
                <a:tc>
                  <a:txBody>
                    <a:bodyPr/>
                    <a:lstStyle/>
                    <a:p>
                      <a:pPr algn="ctr">
                        <a:lnSpc>
                          <a:spcPct val="107000"/>
                        </a:lnSpc>
                        <a:spcAft>
                          <a:spcPts val="0"/>
                        </a:spcAft>
                      </a:pPr>
                      <a:r>
                        <a:rPr lang="pt-BR" sz="1700">
                          <a:effectLst/>
                        </a:rPr>
                        <a:t>12ª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Petrobras</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Brasil</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12ª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28,7%</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3445095290"/>
                  </a:ext>
                </a:extLst>
              </a:tr>
              <a:tr h="201897">
                <a:tc>
                  <a:txBody>
                    <a:bodyPr/>
                    <a:lstStyle/>
                    <a:p>
                      <a:pPr algn="ctr">
                        <a:lnSpc>
                          <a:spcPct val="107000"/>
                        </a:lnSpc>
                        <a:spcAft>
                          <a:spcPts val="0"/>
                        </a:spcAft>
                      </a:pPr>
                      <a:r>
                        <a:rPr lang="pt-BR" sz="1700">
                          <a:effectLst/>
                        </a:rPr>
                        <a:t>13ª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Sonatrach</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Argélia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13ª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13ª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425341730"/>
                  </a:ext>
                </a:extLst>
              </a:tr>
              <a:tr h="201897">
                <a:tc>
                  <a:txBody>
                    <a:bodyPr/>
                    <a:lstStyle/>
                    <a:p>
                      <a:pPr algn="ctr">
                        <a:lnSpc>
                          <a:spcPct val="107000"/>
                        </a:lnSpc>
                        <a:spcAft>
                          <a:spcPts val="0"/>
                        </a:spcAft>
                      </a:pPr>
                      <a:r>
                        <a:rPr lang="pt-BR" sz="1700">
                          <a:effectLst/>
                        </a:rPr>
                        <a:t>14ª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KPC</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Kuwait</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14ª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349959771"/>
                  </a:ext>
                </a:extLst>
              </a:tr>
              <a:tr h="613320">
                <a:tc>
                  <a:txBody>
                    <a:bodyPr/>
                    <a:lstStyle/>
                    <a:p>
                      <a:pPr algn="ctr">
                        <a:lnSpc>
                          <a:spcPct val="107000"/>
                        </a:lnSpc>
                        <a:spcAft>
                          <a:spcPts val="0"/>
                        </a:spcAft>
                      </a:pPr>
                      <a:r>
                        <a:rPr lang="pt-BR" sz="1700">
                          <a:effectLst/>
                        </a:rPr>
                        <a:t>15ª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Adnoc</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a:effectLst/>
                        </a:rPr>
                        <a:t>Emirados Arabes Unidos</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smtClean="0">
                          <a:effectLst/>
                        </a:rPr>
                        <a:t>17ª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smtClean="0">
                          <a:effectLst/>
                        </a:rPr>
                        <a:t>15ª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9518" marR="79518" marT="0" marB="0" anchor="ctr"/>
                </a:tc>
                <a:extLst>
                  <a:ext uri="{0D108BD9-81ED-4DB2-BD59-A6C34878D82A}">
                    <a16:rowId xmlns:a16="http://schemas.microsoft.com/office/drawing/2014/main" val="2755574376"/>
                  </a:ext>
                </a:extLst>
              </a:tr>
            </a:tbl>
          </a:graphicData>
        </a:graphic>
      </p:graphicFrame>
      <p:sp>
        <p:nvSpPr>
          <p:cNvPr id="7" name="Retângulo 6"/>
          <p:cNvSpPr/>
          <p:nvPr/>
        </p:nvSpPr>
        <p:spPr>
          <a:xfrm>
            <a:off x="10692847" y="6292334"/>
            <a:ext cx="1394933" cy="369332"/>
          </a:xfrm>
          <a:prstGeom prst="rect">
            <a:avLst/>
          </a:prstGeom>
        </p:spPr>
        <p:txBody>
          <a:bodyPr wrap="none">
            <a:spAutoFit/>
          </a:bodyPr>
          <a:lstStyle/>
          <a:p>
            <a:pPr algn="r"/>
            <a:r>
              <a:rPr lang="pt-BR" b="1" dirty="0"/>
              <a:t>Continua...</a:t>
            </a:r>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17</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96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47241580"/>
              </p:ext>
            </p:extLst>
          </p:nvPr>
        </p:nvGraphicFramePr>
        <p:xfrm>
          <a:off x="458061" y="1255037"/>
          <a:ext cx="9144002" cy="4158615"/>
        </p:xfrm>
        <a:graphic>
          <a:graphicData uri="http://schemas.openxmlformats.org/drawingml/2006/table">
            <a:tbl>
              <a:tblPr firstRow="1" firstCol="1" bandRow="1">
                <a:tableStyleId>{5C22544A-7EE6-4342-B048-85BDC9FD1C3A}</a:tableStyleId>
              </a:tblPr>
              <a:tblGrid>
                <a:gridCol w="1260000">
                  <a:extLst>
                    <a:ext uri="{9D8B030D-6E8A-4147-A177-3AD203B41FA5}">
                      <a16:colId xmlns:a16="http://schemas.microsoft.com/office/drawing/2014/main" val="220982149"/>
                    </a:ext>
                  </a:extLst>
                </a:gridCol>
                <a:gridCol w="1725227">
                  <a:extLst>
                    <a:ext uri="{9D8B030D-6E8A-4147-A177-3AD203B41FA5}">
                      <a16:colId xmlns:a16="http://schemas.microsoft.com/office/drawing/2014/main" val="3650888041"/>
                    </a:ext>
                  </a:extLst>
                </a:gridCol>
                <a:gridCol w="1343025">
                  <a:extLst>
                    <a:ext uri="{9D8B030D-6E8A-4147-A177-3AD203B41FA5}">
                      <a16:colId xmlns:a16="http://schemas.microsoft.com/office/drawing/2014/main" val="872585542"/>
                    </a:ext>
                  </a:extLst>
                </a:gridCol>
                <a:gridCol w="1035750">
                  <a:extLst>
                    <a:ext uri="{9D8B030D-6E8A-4147-A177-3AD203B41FA5}">
                      <a16:colId xmlns:a16="http://schemas.microsoft.com/office/drawing/2014/main" val="2021212729"/>
                    </a:ext>
                  </a:extLst>
                </a:gridCol>
                <a:gridCol w="1260000">
                  <a:extLst>
                    <a:ext uri="{9D8B030D-6E8A-4147-A177-3AD203B41FA5}">
                      <a16:colId xmlns:a16="http://schemas.microsoft.com/office/drawing/2014/main" val="1589475826"/>
                    </a:ext>
                  </a:extLst>
                </a:gridCol>
                <a:gridCol w="1260000">
                  <a:extLst>
                    <a:ext uri="{9D8B030D-6E8A-4147-A177-3AD203B41FA5}">
                      <a16:colId xmlns:a16="http://schemas.microsoft.com/office/drawing/2014/main" val="1326624548"/>
                    </a:ext>
                  </a:extLst>
                </a:gridCol>
                <a:gridCol w="1260000">
                  <a:extLst>
                    <a:ext uri="{9D8B030D-6E8A-4147-A177-3AD203B41FA5}">
                      <a16:colId xmlns:a16="http://schemas.microsoft.com/office/drawing/2014/main" val="449467381"/>
                    </a:ext>
                  </a:extLst>
                </a:gridCol>
              </a:tblGrid>
              <a:tr h="0">
                <a:tc>
                  <a:txBody>
                    <a:bodyPr/>
                    <a:lstStyle/>
                    <a:p>
                      <a:pPr algn="ctr">
                        <a:lnSpc>
                          <a:spcPct val="107000"/>
                        </a:lnSpc>
                        <a:spcAft>
                          <a:spcPts val="0"/>
                        </a:spcAft>
                      </a:pPr>
                      <a:r>
                        <a:rPr lang="pt-BR" sz="1700" dirty="0">
                          <a:effectLst/>
                        </a:rPr>
                        <a:t>16ª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Lukoil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Rússia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16ª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16ª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PRIVADO</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0962707"/>
                  </a:ext>
                </a:extLst>
              </a:tr>
              <a:tr h="0">
                <a:tc>
                  <a:txBody>
                    <a:bodyPr/>
                    <a:lstStyle/>
                    <a:p>
                      <a:pPr algn="ctr">
                        <a:lnSpc>
                          <a:spcPct val="107000"/>
                        </a:lnSpc>
                        <a:spcAft>
                          <a:spcPts val="0"/>
                        </a:spcAft>
                      </a:pPr>
                      <a:r>
                        <a:rPr lang="pt-BR" sz="1700" dirty="0">
                          <a:effectLst/>
                        </a:rPr>
                        <a:t>17ª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QP</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Qatar</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18ª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100%</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6297055"/>
                  </a:ext>
                </a:extLst>
              </a:tr>
              <a:tr h="0">
                <a:tc>
                  <a:txBody>
                    <a:bodyPr/>
                    <a:lstStyle/>
                    <a:p>
                      <a:pPr algn="ctr">
                        <a:lnSpc>
                          <a:spcPct val="107000"/>
                        </a:lnSpc>
                        <a:spcAft>
                          <a:spcPts val="0"/>
                        </a:spcAft>
                      </a:pPr>
                      <a:r>
                        <a:rPr lang="pt-BR" sz="1700">
                          <a:effectLst/>
                        </a:rPr>
                        <a:t>18ª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Pemex</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México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100%</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68129"/>
                  </a:ext>
                </a:extLst>
              </a:tr>
              <a:tr h="0">
                <a:tc>
                  <a:txBody>
                    <a:bodyPr/>
                    <a:lstStyle/>
                    <a:p>
                      <a:pPr algn="ctr">
                        <a:lnSpc>
                          <a:spcPct val="107000"/>
                        </a:lnSpc>
                        <a:spcAft>
                          <a:spcPts val="0"/>
                        </a:spcAft>
                      </a:pPr>
                      <a:r>
                        <a:rPr lang="pt-BR" sz="1700">
                          <a:effectLst/>
                        </a:rPr>
                        <a:t>19ª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Petronas</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Malásia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20ª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19ª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100%</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81100"/>
                  </a:ext>
                </a:extLst>
              </a:tr>
              <a:tr h="0">
                <a:tc>
                  <a:txBody>
                    <a:bodyPr/>
                    <a:lstStyle/>
                    <a:p>
                      <a:pPr algn="ctr">
                        <a:lnSpc>
                          <a:spcPct val="107000"/>
                        </a:lnSpc>
                        <a:spcAft>
                          <a:spcPts val="0"/>
                        </a:spcAft>
                      </a:pPr>
                      <a:r>
                        <a:rPr lang="pt-BR" sz="1700">
                          <a:effectLst/>
                        </a:rPr>
                        <a:t>20ª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Sinopec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China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19ª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20ª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70,86%</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66737"/>
                  </a:ext>
                </a:extLst>
              </a:tr>
              <a:tr h="0">
                <a:tc>
                  <a:txBody>
                    <a:bodyPr/>
                    <a:lstStyle/>
                    <a:p>
                      <a:pPr algn="ctr">
                        <a:lnSpc>
                          <a:spcPct val="107000"/>
                        </a:lnSpc>
                        <a:spcAft>
                          <a:spcPts val="0"/>
                        </a:spcAft>
                      </a:pPr>
                      <a:r>
                        <a:rPr lang="pt-BR" sz="1700">
                          <a:effectLst/>
                        </a:rPr>
                        <a:t>21ª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smtClean="0">
                          <a:effectLst/>
                        </a:rPr>
                        <a:t>INOC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Iraque</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21ª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8969927"/>
                  </a:ext>
                </a:extLst>
              </a:tr>
              <a:tr h="0">
                <a:tc>
                  <a:txBody>
                    <a:bodyPr/>
                    <a:lstStyle/>
                    <a:p>
                      <a:pPr algn="ctr">
                        <a:lnSpc>
                          <a:spcPct val="107000"/>
                        </a:lnSpc>
                        <a:spcAft>
                          <a:spcPts val="0"/>
                        </a:spcAft>
                      </a:pPr>
                      <a:r>
                        <a:rPr lang="pt-BR" sz="1700">
                          <a:effectLst/>
                        </a:rPr>
                        <a:t>22ª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NNPC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Nigéria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22ª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4153345"/>
                  </a:ext>
                </a:extLst>
              </a:tr>
              <a:tr h="0">
                <a:tc>
                  <a:txBody>
                    <a:bodyPr/>
                    <a:lstStyle/>
                    <a:p>
                      <a:pPr algn="ctr">
                        <a:lnSpc>
                          <a:spcPct val="107000"/>
                        </a:lnSpc>
                        <a:spcAft>
                          <a:spcPts val="0"/>
                        </a:spcAft>
                      </a:pPr>
                      <a:r>
                        <a:rPr lang="pt-BR" sz="1700">
                          <a:effectLst/>
                        </a:rPr>
                        <a:t>23ª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err="1">
                          <a:effectLst/>
                        </a:rPr>
                        <a:t>Eni</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Itália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23ª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23ª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30,1%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4184346"/>
                  </a:ext>
                </a:extLst>
              </a:tr>
              <a:tr h="0">
                <a:tc>
                  <a:txBody>
                    <a:bodyPr/>
                    <a:lstStyle/>
                    <a:p>
                      <a:pPr algn="ctr">
                        <a:lnSpc>
                          <a:spcPct val="107000"/>
                        </a:lnSpc>
                        <a:spcAft>
                          <a:spcPts val="0"/>
                        </a:spcAft>
                      </a:pPr>
                      <a:r>
                        <a:rPr lang="pt-BR" sz="1700">
                          <a:effectLst/>
                        </a:rPr>
                        <a:t>24ª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err="1">
                          <a:effectLst/>
                        </a:rPr>
                        <a:t>Surgutneftegas</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Rússia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PRIVADO</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2726067"/>
                  </a:ext>
                </a:extLst>
              </a:tr>
              <a:tr h="0">
                <a:tc>
                  <a:txBody>
                    <a:bodyPr/>
                    <a:lstStyle/>
                    <a:p>
                      <a:pPr algn="ctr">
                        <a:lnSpc>
                          <a:spcPct val="107000"/>
                        </a:lnSpc>
                        <a:spcAft>
                          <a:spcPts val="0"/>
                        </a:spcAft>
                      </a:pPr>
                      <a:r>
                        <a:rPr lang="pt-BR" sz="1700">
                          <a:effectLst/>
                        </a:rPr>
                        <a:t>25ª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ONGC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Índia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26ª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25ª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68,93%</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9610892"/>
                  </a:ext>
                </a:extLst>
              </a:tr>
              <a:tr h="0">
                <a:tc>
                  <a:txBody>
                    <a:bodyPr/>
                    <a:lstStyle/>
                    <a:p>
                      <a:pPr algn="ctr">
                        <a:lnSpc>
                          <a:spcPct val="107000"/>
                        </a:lnSpc>
                        <a:spcAft>
                          <a:spcPts val="0"/>
                        </a:spcAft>
                      </a:pPr>
                      <a:r>
                        <a:rPr lang="pt-BR" sz="1700">
                          <a:effectLst/>
                        </a:rPr>
                        <a:t>26ª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EGPC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Egito</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24ª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26ª</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2778309"/>
                  </a:ext>
                </a:extLst>
              </a:tr>
              <a:tr h="0">
                <a:tc>
                  <a:txBody>
                    <a:bodyPr/>
                    <a:lstStyle/>
                    <a:p>
                      <a:pPr algn="ctr">
                        <a:lnSpc>
                          <a:spcPct val="107000"/>
                        </a:lnSpc>
                        <a:spcAft>
                          <a:spcPts val="0"/>
                        </a:spcAft>
                      </a:pPr>
                      <a:r>
                        <a:rPr lang="pt-BR" sz="1700">
                          <a:effectLst/>
                        </a:rPr>
                        <a:t>27ª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err="1">
                          <a:effectLst/>
                        </a:rPr>
                        <a:t>Pertamina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Indonésia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27ª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2569"/>
                  </a:ext>
                </a:extLst>
              </a:tr>
              <a:tr h="0">
                <a:tc>
                  <a:txBody>
                    <a:bodyPr/>
                    <a:lstStyle/>
                    <a:p>
                      <a:pPr algn="ctr">
                        <a:lnSpc>
                          <a:spcPct val="107000"/>
                        </a:lnSpc>
                        <a:spcAft>
                          <a:spcPts val="0"/>
                        </a:spcAft>
                      </a:pPr>
                      <a:r>
                        <a:rPr lang="pt-BR" sz="1700">
                          <a:effectLst/>
                        </a:rPr>
                        <a:t>28ª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Statoil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Noruega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28ª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67%</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5231904"/>
                  </a:ext>
                </a:extLst>
              </a:tr>
              <a:tr h="0">
                <a:tc>
                  <a:txBody>
                    <a:bodyPr/>
                    <a:lstStyle/>
                    <a:p>
                      <a:pPr algn="ctr">
                        <a:lnSpc>
                          <a:spcPct val="107000"/>
                        </a:lnSpc>
                        <a:spcAft>
                          <a:spcPts val="0"/>
                        </a:spcAft>
                      </a:pPr>
                      <a:r>
                        <a:rPr lang="pt-BR" sz="1700">
                          <a:effectLst/>
                        </a:rPr>
                        <a:t>29ª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err="1">
                          <a:effectLst/>
                        </a:rPr>
                        <a:t>ConocoPhillips</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USA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29ª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29ª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PRIVADO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7918664"/>
                  </a:ext>
                </a:extLst>
              </a:tr>
              <a:tr h="0">
                <a:tc>
                  <a:txBody>
                    <a:bodyPr/>
                    <a:lstStyle/>
                    <a:p>
                      <a:pPr algn="ctr">
                        <a:lnSpc>
                          <a:spcPct val="107000"/>
                        </a:lnSpc>
                        <a:spcAft>
                          <a:spcPts val="0"/>
                        </a:spcAft>
                      </a:pPr>
                      <a:r>
                        <a:rPr lang="pt-BR" sz="1700">
                          <a:effectLst/>
                        </a:rPr>
                        <a:t>30ª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CNOOC</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China</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32ª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a:effectLst/>
                        </a:rPr>
                        <a:t>30ª</a:t>
                      </a:r>
                      <a:endParaRPr lang="pt-B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100%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700" dirty="0">
                          <a:effectLst/>
                        </a:rPr>
                        <a:t>ESTATAL</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1616401"/>
                  </a:ext>
                </a:extLst>
              </a:tr>
            </a:tbl>
          </a:graphicData>
        </a:graphic>
      </p:graphicFrame>
      <p:sp>
        <p:nvSpPr>
          <p:cNvPr id="5" name="Retângulo 4"/>
          <p:cNvSpPr/>
          <p:nvPr/>
        </p:nvSpPr>
        <p:spPr>
          <a:xfrm>
            <a:off x="377736" y="141894"/>
            <a:ext cx="1842171" cy="369332"/>
          </a:xfrm>
          <a:prstGeom prst="rect">
            <a:avLst/>
          </a:prstGeom>
        </p:spPr>
        <p:txBody>
          <a:bodyPr wrap="none">
            <a:spAutoFit/>
          </a:bodyPr>
          <a:lstStyle/>
          <a:p>
            <a:pPr algn="r"/>
            <a:r>
              <a:rPr lang="pt-BR" b="1" dirty="0" smtClean="0"/>
              <a:t>Continuação...</a:t>
            </a:r>
            <a:endParaRPr lang="pt-BR" b="1" dirty="0"/>
          </a:p>
        </p:txBody>
      </p:sp>
      <p:sp>
        <p:nvSpPr>
          <p:cNvPr id="6" name="Retângulo 5"/>
          <p:cNvSpPr/>
          <p:nvPr/>
        </p:nvSpPr>
        <p:spPr>
          <a:xfrm>
            <a:off x="3106055" y="6432682"/>
            <a:ext cx="8316685" cy="339324"/>
          </a:xfrm>
          <a:prstGeom prst="rect">
            <a:avLst/>
          </a:prstGeom>
        </p:spPr>
        <p:txBody>
          <a:bodyPr wrap="square">
            <a:spAutoFit/>
          </a:bodyPr>
          <a:lstStyle/>
          <a:p>
            <a:pPr algn="r">
              <a:lnSpc>
                <a:spcPct val="107000"/>
              </a:lnSpc>
              <a:spcAft>
                <a:spcPts val="800"/>
              </a:spcAft>
            </a:pPr>
            <a:r>
              <a:rPr lang="en-US" sz="1500" b="1" dirty="0" smtClean="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(Fonte</a:t>
            </a:r>
            <a:r>
              <a:rPr lang="en-US" sz="1500" b="1" dirty="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Energy Intelligence – </a:t>
            </a:r>
            <a:r>
              <a:rPr lang="en-US" sz="1500" b="1" dirty="0" smtClean="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Petroleum Intelligence Weekly </a:t>
            </a:r>
            <a:r>
              <a:rPr lang="en-US" sz="1500" b="1" dirty="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Top 50 – 2016</a:t>
            </a:r>
            <a:r>
              <a:rPr lang="en-US" sz="1500" b="1" dirty="0" smtClean="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t>
            </a:r>
            <a:endParaRPr lang="pt-BR" sz="1500" b="1" dirty="0">
              <a:solidFill>
                <a:schemeClr val="bg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ângulo 6"/>
          <p:cNvSpPr/>
          <p:nvPr/>
        </p:nvSpPr>
        <p:spPr>
          <a:xfrm>
            <a:off x="9676530" y="1203791"/>
            <a:ext cx="2399356" cy="4747838"/>
          </a:xfrm>
          <a:prstGeom prst="rect">
            <a:avLst/>
          </a:prstGeom>
        </p:spPr>
        <p:txBody>
          <a:bodyPr wrap="squar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Arial" panose="020B0604020202020204" pitchFamily="34" charset="0"/>
              </a:rPr>
              <a:t>*Observação: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endParaRPr lang="pt-BR" sz="2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5 </a:t>
            </a:r>
            <a:r>
              <a:rPr lang="pt-BR" b="1" dirty="0">
                <a:latin typeface="Arial" panose="020B0604020202020204" pitchFamily="34" charset="0"/>
                <a:ea typeface="Calibri" panose="020F0502020204030204" pitchFamily="34" charset="0"/>
                <a:cs typeface="Arial" panose="020B0604020202020204" pitchFamily="34" charset="0"/>
              </a:rPr>
              <a:t>maiores –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4 </a:t>
            </a:r>
            <a:r>
              <a:rPr lang="pt-BR" b="1" dirty="0">
                <a:latin typeface="Arial" panose="020B0604020202020204" pitchFamily="34" charset="0"/>
                <a:ea typeface="Calibri" panose="020F0502020204030204" pitchFamily="34" charset="0"/>
                <a:cs typeface="Arial" panose="020B0604020202020204" pitchFamily="34" charset="0"/>
              </a:rPr>
              <a:t>Estatais</a:t>
            </a:r>
          </a:p>
          <a:p>
            <a:pPr algn="just">
              <a:lnSpc>
                <a:spcPct val="107000"/>
              </a:lnSpc>
              <a:spcAft>
                <a:spcPts val="500"/>
              </a:spcAft>
            </a:pPr>
            <a:endParaRPr lang="pt-BR" sz="5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10 </a:t>
            </a:r>
            <a:r>
              <a:rPr lang="pt-BR" b="1" dirty="0">
                <a:latin typeface="Arial" panose="020B0604020202020204" pitchFamily="34" charset="0"/>
                <a:ea typeface="Calibri" panose="020F0502020204030204" pitchFamily="34" charset="0"/>
                <a:cs typeface="Arial" panose="020B0604020202020204" pitchFamily="34" charset="0"/>
              </a:rPr>
              <a:t>maiores –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6 </a:t>
            </a:r>
            <a:r>
              <a:rPr lang="pt-BR" b="1" dirty="0">
                <a:latin typeface="Arial" panose="020B0604020202020204" pitchFamily="34" charset="0"/>
                <a:ea typeface="Calibri" panose="020F0502020204030204" pitchFamily="34" charset="0"/>
                <a:cs typeface="Arial" panose="020B0604020202020204" pitchFamily="34" charset="0"/>
              </a:rPr>
              <a:t>Estatais</a:t>
            </a:r>
          </a:p>
          <a:p>
            <a:pPr algn="just">
              <a:lnSpc>
                <a:spcPct val="107000"/>
              </a:lnSpc>
              <a:spcAft>
                <a:spcPts val="500"/>
              </a:spcAft>
            </a:pPr>
            <a:endParaRPr lang="pt-BR" sz="5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15 </a:t>
            </a:r>
            <a:r>
              <a:rPr lang="pt-BR" b="1" dirty="0">
                <a:latin typeface="Arial" panose="020B0604020202020204" pitchFamily="34" charset="0"/>
                <a:ea typeface="Calibri" panose="020F0502020204030204" pitchFamily="34" charset="0"/>
                <a:cs typeface="Arial" panose="020B0604020202020204" pitchFamily="34" charset="0"/>
              </a:rPr>
              <a:t>maiores –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10 </a:t>
            </a:r>
            <a:r>
              <a:rPr lang="pt-BR" b="1" dirty="0">
                <a:latin typeface="Arial" panose="020B0604020202020204" pitchFamily="34" charset="0"/>
                <a:ea typeface="Calibri" panose="020F0502020204030204" pitchFamily="34" charset="0"/>
                <a:cs typeface="Arial" panose="020B0604020202020204" pitchFamily="34" charset="0"/>
              </a:rPr>
              <a:t>Estatais</a:t>
            </a:r>
          </a:p>
          <a:p>
            <a:pPr algn="just">
              <a:lnSpc>
                <a:spcPct val="107000"/>
              </a:lnSpc>
              <a:spcAft>
                <a:spcPts val="500"/>
              </a:spcAft>
            </a:pPr>
            <a:endParaRPr lang="pt-BR" sz="5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20 </a:t>
            </a:r>
            <a:r>
              <a:rPr lang="pt-BR" b="1" dirty="0">
                <a:latin typeface="Arial" panose="020B0604020202020204" pitchFamily="34" charset="0"/>
                <a:ea typeface="Calibri" panose="020F0502020204030204" pitchFamily="34" charset="0"/>
                <a:cs typeface="Arial" panose="020B0604020202020204" pitchFamily="34" charset="0"/>
              </a:rPr>
              <a:t>maiores –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14 </a:t>
            </a:r>
            <a:r>
              <a:rPr lang="pt-BR" b="1" dirty="0">
                <a:latin typeface="Arial" panose="020B0604020202020204" pitchFamily="34" charset="0"/>
                <a:ea typeface="Calibri" panose="020F0502020204030204" pitchFamily="34" charset="0"/>
                <a:cs typeface="Arial" panose="020B0604020202020204" pitchFamily="34" charset="0"/>
              </a:rPr>
              <a:t>Estatais</a:t>
            </a:r>
          </a:p>
          <a:p>
            <a:pPr algn="just">
              <a:lnSpc>
                <a:spcPct val="107000"/>
              </a:lnSpc>
              <a:spcAft>
                <a:spcPts val="500"/>
              </a:spcAft>
            </a:pPr>
            <a:endParaRPr lang="pt-BR" sz="5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30 </a:t>
            </a:r>
            <a:r>
              <a:rPr lang="pt-BR" b="1" dirty="0">
                <a:latin typeface="Arial" panose="020B0604020202020204" pitchFamily="34" charset="0"/>
                <a:ea typeface="Calibri" panose="020F0502020204030204" pitchFamily="34" charset="0"/>
                <a:cs typeface="Arial" panose="020B0604020202020204" pitchFamily="34" charset="0"/>
              </a:rPr>
              <a:t>maiores – </a:t>
            </a:r>
            <a:endParaRPr lang="pt-BR"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500"/>
              </a:spcAft>
            </a:pPr>
            <a:r>
              <a:rPr lang="pt-BR" b="1" dirty="0" smtClean="0">
                <a:latin typeface="Arial" panose="020B0604020202020204" pitchFamily="34" charset="0"/>
                <a:ea typeface="Calibri" panose="020F0502020204030204" pitchFamily="34" charset="0"/>
                <a:cs typeface="Arial" panose="020B0604020202020204" pitchFamily="34" charset="0"/>
              </a:rPr>
              <a:t>22 </a:t>
            </a:r>
            <a:r>
              <a:rPr lang="pt-BR" b="1" dirty="0">
                <a:latin typeface="Arial" panose="020B0604020202020204" pitchFamily="34" charset="0"/>
                <a:ea typeface="Calibri" panose="020F0502020204030204" pitchFamily="34" charset="0"/>
                <a:cs typeface="Arial" panose="020B0604020202020204" pitchFamily="34" charset="0"/>
              </a:rPr>
              <a:t>Esta</a:t>
            </a:r>
            <a:r>
              <a:rPr lang="pt-BR" sz="2000" b="1" dirty="0">
                <a:latin typeface="Arial" panose="020B0604020202020204" pitchFamily="34" charset="0"/>
                <a:ea typeface="Calibri" panose="020F0502020204030204" pitchFamily="34" charset="0"/>
                <a:cs typeface="Arial" panose="020B0604020202020204" pitchFamily="34" charset="0"/>
              </a:rPr>
              <a:t>tais</a:t>
            </a:r>
            <a:r>
              <a:rPr lang="pt-BR" b="1" dirty="0">
                <a:latin typeface="Arial" panose="020B0604020202020204" pitchFamily="34" charset="0"/>
                <a:ea typeface="Calibri" panose="020F0502020204030204" pitchFamily="34" charset="0"/>
                <a:cs typeface="Arial" panose="020B0604020202020204" pitchFamily="34" charset="0"/>
              </a:rPr>
              <a:t>    </a:t>
            </a:r>
          </a:p>
        </p:txBody>
      </p:sp>
      <p:sp>
        <p:nvSpPr>
          <p:cNvPr id="8" name="CaixaDeTexto 7"/>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18</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15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5754" y="1062318"/>
            <a:ext cx="8789597" cy="1400530"/>
          </a:xfrm>
        </p:spPr>
        <p:txBody>
          <a:bodyPr/>
          <a:lstStyle/>
          <a:p>
            <a:r>
              <a:rPr lang="pt-BR" sz="4200" b="1" dirty="0"/>
              <a:t>OS CIDADÃOS E O </a:t>
            </a:r>
            <a:r>
              <a:rPr lang="pt-BR" sz="4200" b="1" dirty="0" smtClean="0"/>
              <a:t>DIREITO</a:t>
            </a:r>
            <a:br>
              <a:rPr lang="pt-BR" sz="4200" b="1" dirty="0" smtClean="0"/>
            </a:br>
            <a:r>
              <a:rPr lang="pt-BR" sz="4200" b="1" dirty="0" smtClean="0"/>
              <a:t> </a:t>
            </a:r>
            <a:r>
              <a:rPr lang="pt-BR" sz="4200" b="1" dirty="0"/>
              <a:t>À INFORMAÇÃO</a:t>
            </a:r>
            <a:r>
              <a:rPr lang="pt-BR" dirty="0"/>
              <a:t/>
            </a:r>
            <a:br>
              <a:rPr lang="pt-BR" dirty="0"/>
            </a:br>
            <a:endParaRPr lang="pt-BR" dirty="0"/>
          </a:p>
        </p:txBody>
      </p:sp>
      <p:sp>
        <p:nvSpPr>
          <p:cNvPr id="3" name="Espaço Reservado para Conteúdo 2"/>
          <p:cNvSpPr>
            <a:spLocks noGrp="1"/>
          </p:cNvSpPr>
          <p:nvPr>
            <p:ph idx="1"/>
          </p:nvPr>
        </p:nvSpPr>
        <p:spPr>
          <a:xfrm>
            <a:off x="1219427" y="2740606"/>
            <a:ext cx="8946540" cy="2251066"/>
          </a:xfrm>
        </p:spPr>
        <p:txBody>
          <a:bodyPr/>
          <a:lstStyle/>
          <a:p>
            <a:pPr algn="just"/>
            <a:r>
              <a:rPr lang="pt-BR" b="1" dirty="0">
                <a:latin typeface="Arial" panose="020B0604020202020204" pitchFamily="34" charset="0"/>
                <a:cs typeface="Arial" panose="020B0604020202020204" pitchFamily="34" charset="0"/>
              </a:rPr>
              <a:t>TODOS OS CIDADÃOS BRASILEIROS TÊM O DIREITO À INFORMAÇÃO, CORRETA E ISENTA. DIREITO ASSEGURADO EM NOSSA CONSTITUIÇÃO, NEM SEMPRE RESPEITADO POR UMA MÍDIA FORTEMENTE OLIGOPOLIZADA.</a:t>
            </a:r>
          </a:p>
          <a:p>
            <a:endParaRPr lang="pt-BR" dirty="0">
              <a:latin typeface="Arial" panose="020B0604020202020204" pitchFamily="34" charset="0"/>
              <a:cs typeface="Arial" panose="020B0604020202020204" pitchFamily="34" charset="0"/>
            </a:endParaRPr>
          </a:p>
        </p:txBody>
      </p:sp>
      <p:sp>
        <p:nvSpPr>
          <p:cNvPr id="4" name="CaixaDeTexto 3"/>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97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nvPr>
        </p:nvGraphicFramePr>
        <p:xfrm>
          <a:off x="164431" y="139438"/>
          <a:ext cx="4337232" cy="6645982"/>
        </p:xfrm>
        <a:graphic>
          <a:graphicData uri="http://schemas.openxmlformats.org/drawingml/2006/table">
            <a:tbl>
              <a:tblPr firstRow="1" firstCol="1" bandRow="1">
                <a:tableStyleId>{5C22544A-7EE6-4342-B048-85BDC9FD1C3A}</a:tableStyleId>
              </a:tblPr>
              <a:tblGrid>
                <a:gridCol w="2743812">
                  <a:extLst>
                    <a:ext uri="{9D8B030D-6E8A-4147-A177-3AD203B41FA5}">
                      <a16:colId xmlns:a16="http://schemas.microsoft.com/office/drawing/2014/main" val="2338619660"/>
                    </a:ext>
                  </a:extLst>
                </a:gridCol>
                <a:gridCol w="1593420">
                  <a:extLst>
                    <a:ext uri="{9D8B030D-6E8A-4147-A177-3AD203B41FA5}">
                      <a16:colId xmlns:a16="http://schemas.microsoft.com/office/drawing/2014/main" val="3480602316"/>
                    </a:ext>
                  </a:extLst>
                </a:gridCol>
              </a:tblGrid>
              <a:tr h="336622">
                <a:tc>
                  <a:txBody>
                    <a:bodyPr/>
                    <a:lstStyle/>
                    <a:p>
                      <a:pPr algn="ctr">
                        <a:lnSpc>
                          <a:spcPct val="115000"/>
                        </a:lnSpc>
                        <a:spcAft>
                          <a:spcPts val="0"/>
                        </a:spcAft>
                      </a:pPr>
                      <a:r>
                        <a:rPr lang="pt-BR" sz="1800" dirty="0" smtClean="0">
                          <a:effectLst/>
                        </a:rPr>
                        <a:t>PAÍS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smtClean="0">
                          <a:effectLst/>
                        </a:rPr>
                        <a:t>RESERVA</a:t>
                      </a:r>
                      <a:r>
                        <a:rPr lang="pt-BR" sz="1800" dirty="0">
                          <a:effectLst/>
                        </a:rPr>
                        <a:t>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088198982"/>
                  </a:ext>
                </a:extLst>
              </a:tr>
              <a:tr h="315468">
                <a:tc>
                  <a:txBody>
                    <a:bodyPr/>
                    <a:lstStyle/>
                    <a:p>
                      <a:pPr algn="just">
                        <a:lnSpc>
                          <a:spcPct val="115000"/>
                        </a:lnSpc>
                        <a:spcAft>
                          <a:spcPts val="0"/>
                        </a:spcAft>
                      </a:pPr>
                      <a:r>
                        <a:rPr lang="pt-BR" sz="1800" dirty="0">
                          <a:effectLst/>
                        </a:rPr>
                        <a:t>VENEZUELA</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300,9</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420011639"/>
                  </a:ext>
                </a:extLst>
              </a:tr>
              <a:tr h="315468">
                <a:tc>
                  <a:txBody>
                    <a:bodyPr/>
                    <a:lstStyle/>
                    <a:p>
                      <a:pPr algn="just">
                        <a:lnSpc>
                          <a:spcPct val="115000"/>
                        </a:lnSpc>
                        <a:spcAft>
                          <a:spcPts val="0"/>
                        </a:spcAft>
                      </a:pPr>
                      <a:r>
                        <a:rPr lang="pt-BR" sz="1800">
                          <a:effectLst/>
                        </a:rPr>
                        <a:t>ARÁBIA SAUDITA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266,6</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2657601995"/>
                  </a:ext>
                </a:extLst>
              </a:tr>
              <a:tr h="315468">
                <a:tc>
                  <a:txBody>
                    <a:bodyPr/>
                    <a:lstStyle/>
                    <a:p>
                      <a:pPr algn="just">
                        <a:lnSpc>
                          <a:spcPct val="115000"/>
                        </a:lnSpc>
                        <a:spcAft>
                          <a:spcPts val="0"/>
                        </a:spcAft>
                      </a:pPr>
                      <a:r>
                        <a:rPr lang="pt-BR" sz="1800" dirty="0">
                          <a:effectLst/>
                        </a:rPr>
                        <a:t>CANADÁ</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172,2</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596529027"/>
                  </a:ext>
                </a:extLst>
              </a:tr>
              <a:tr h="315468">
                <a:tc>
                  <a:txBody>
                    <a:bodyPr/>
                    <a:lstStyle/>
                    <a:p>
                      <a:pPr algn="just">
                        <a:lnSpc>
                          <a:spcPct val="115000"/>
                        </a:lnSpc>
                        <a:spcAft>
                          <a:spcPts val="0"/>
                        </a:spcAft>
                      </a:pPr>
                      <a:r>
                        <a:rPr lang="pt-BR" sz="1800">
                          <a:effectLst/>
                        </a:rPr>
                        <a:t>IRÃ</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157,8</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31453128"/>
                  </a:ext>
                </a:extLst>
              </a:tr>
              <a:tr h="315468">
                <a:tc>
                  <a:txBody>
                    <a:bodyPr/>
                    <a:lstStyle/>
                    <a:p>
                      <a:pPr algn="just">
                        <a:lnSpc>
                          <a:spcPct val="115000"/>
                        </a:lnSpc>
                        <a:spcAft>
                          <a:spcPts val="0"/>
                        </a:spcAft>
                      </a:pPr>
                      <a:r>
                        <a:rPr lang="pt-BR" sz="1800" dirty="0">
                          <a:effectLst/>
                        </a:rPr>
                        <a:t>IRAQUE</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143,1</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2346991519"/>
                  </a:ext>
                </a:extLst>
              </a:tr>
              <a:tr h="315468">
                <a:tc>
                  <a:txBody>
                    <a:bodyPr/>
                    <a:lstStyle/>
                    <a:p>
                      <a:pPr algn="just">
                        <a:lnSpc>
                          <a:spcPct val="115000"/>
                        </a:lnSpc>
                        <a:spcAft>
                          <a:spcPts val="0"/>
                        </a:spcAft>
                      </a:pPr>
                      <a:r>
                        <a:rPr lang="pt-BR" sz="1800">
                          <a:effectLst/>
                        </a:rPr>
                        <a:t>RÚSSIA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102,4</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483603318"/>
                  </a:ext>
                </a:extLst>
              </a:tr>
              <a:tr h="315468">
                <a:tc>
                  <a:txBody>
                    <a:bodyPr/>
                    <a:lstStyle/>
                    <a:p>
                      <a:pPr algn="just">
                        <a:lnSpc>
                          <a:spcPct val="115000"/>
                        </a:lnSpc>
                        <a:spcAft>
                          <a:spcPts val="0"/>
                        </a:spcAft>
                      </a:pPr>
                      <a:r>
                        <a:rPr lang="pt-BR" sz="1800" dirty="0">
                          <a:effectLst/>
                        </a:rPr>
                        <a:t>KUWAIT</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101,5</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421250105"/>
                  </a:ext>
                </a:extLst>
              </a:tr>
              <a:tr h="315468">
                <a:tc>
                  <a:txBody>
                    <a:bodyPr/>
                    <a:lstStyle/>
                    <a:p>
                      <a:pPr algn="just">
                        <a:lnSpc>
                          <a:spcPct val="115000"/>
                        </a:lnSpc>
                        <a:spcAft>
                          <a:spcPts val="0"/>
                        </a:spcAft>
                      </a:pPr>
                      <a:r>
                        <a:rPr lang="pt-BR" sz="1800" dirty="0">
                          <a:effectLst/>
                        </a:rPr>
                        <a:t>EMIRADOS ÁRABES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a:effectLst/>
                        </a:rPr>
                        <a:t>97,8</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2795132386"/>
                  </a:ext>
                </a:extLst>
              </a:tr>
              <a:tr h="315468">
                <a:tc>
                  <a:txBody>
                    <a:bodyPr/>
                    <a:lstStyle/>
                    <a:p>
                      <a:pPr algn="just">
                        <a:lnSpc>
                          <a:spcPct val="115000"/>
                        </a:lnSpc>
                        <a:spcAft>
                          <a:spcPts val="0"/>
                        </a:spcAft>
                      </a:pPr>
                      <a:r>
                        <a:rPr lang="pt-BR" sz="1800" dirty="0">
                          <a:effectLst/>
                        </a:rPr>
                        <a:t>ESTADOS UNIDOS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55,0</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970343448"/>
                  </a:ext>
                </a:extLst>
              </a:tr>
              <a:tr h="315468">
                <a:tc>
                  <a:txBody>
                    <a:bodyPr/>
                    <a:lstStyle/>
                    <a:p>
                      <a:pPr algn="just">
                        <a:lnSpc>
                          <a:spcPct val="115000"/>
                        </a:lnSpc>
                        <a:spcAft>
                          <a:spcPts val="0"/>
                        </a:spcAft>
                      </a:pPr>
                      <a:r>
                        <a:rPr lang="pt-BR" sz="1800">
                          <a:effectLst/>
                        </a:rPr>
                        <a:t>LÍBIA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48,4</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2410539110"/>
                  </a:ext>
                </a:extLst>
              </a:tr>
              <a:tr h="315468">
                <a:tc>
                  <a:txBody>
                    <a:bodyPr/>
                    <a:lstStyle/>
                    <a:p>
                      <a:pPr algn="just">
                        <a:lnSpc>
                          <a:spcPct val="115000"/>
                        </a:lnSpc>
                        <a:spcAft>
                          <a:spcPts val="0"/>
                        </a:spcAft>
                      </a:pPr>
                      <a:r>
                        <a:rPr lang="pt-BR" sz="1800">
                          <a:effectLst/>
                        </a:rPr>
                        <a:t>NIGÉRIA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37,1</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560638487"/>
                  </a:ext>
                </a:extLst>
              </a:tr>
              <a:tr h="315468">
                <a:tc>
                  <a:txBody>
                    <a:bodyPr/>
                    <a:lstStyle/>
                    <a:p>
                      <a:pPr algn="just">
                        <a:lnSpc>
                          <a:spcPct val="115000"/>
                        </a:lnSpc>
                        <a:spcAft>
                          <a:spcPts val="0"/>
                        </a:spcAft>
                      </a:pPr>
                      <a:r>
                        <a:rPr lang="pt-BR" sz="1800">
                          <a:effectLst/>
                        </a:rPr>
                        <a:t>CAZAQUISTÃO</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30,0</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191115665"/>
                  </a:ext>
                </a:extLst>
              </a:tr>
              <a:tr h="315468">
                <a:tc>
                  <a:txBody>
                    <a:bodyPr/>
                    <a:lstStyle/>
                    <a:p>
                      <a:pPr algn="just">
                        <a:lnSpc>
                          <a:spcPct val="115000"/>
                        </a:lnSpc>
                        <a:spcAft>
                          <a:spcPts val="0"/>
                        </a:spcAft>
                      </a:pPr>
                      <a:r>
                        <a:rPr lang="pt-BR" sz="1800">
                          <a:effectLst/>
                        </a:rPr>
                        <a:t>CATAR</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25,7</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525270923"/>
                  </a:ext>
                </a:extLst>
              </a:tr>
              <a:tr h="315468">
                <a:tc>
                  <a:txBody>
                    <a:bodyPr/>
                    <a:lstStyle/>
                    <a:p>
                      <a:pPr algn="just">
                        <a:lnSpc>
                          <a:spcPct val="115000"/>
                        </a:lnSpc>
                        <a:spcAft>
                          <a:spcPts val="0"/>
                        </a:spcAft>
                      </a:pPr>
                      <a:r>
                        <a:rPr lang="pt-BR" sz="1800">
                          <a:effectLst/>
                        </a:rPr>
                        <a:t>CHINA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18,5</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1484812032"/>
                  </a:ext>
                </a:extLst>
              </a:tr>
              <a:tr h="315468">
                <a:tc>
                  <a:txBody>
                    <a:bodyPr/>
                    <a:lstStyle/>
                    <a:p>
                      <a:pPr algn="just">
                        <a:lnSpc>
                          <a:spcPct val="115000"/>
                        </a:lnSpc>
                        <a:spcAft>
                          <a:spcPts val="0"/>
                        </a:spcAft>
                      </a:pPr>
                      <a:r>
                        <a:rPr lang="pt-BR" sz="1800" dirty="0">
                          <a:effectLst/>
                        </a:rPr>
                        <a:t>BRASIL</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13,0</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395941766"/>
                  </a:ext>
                </a:extLst>
              </a:tr>
              <a:tr h="315468">
                <a:tc>
                  <a:txBody>
                    <a:bodyPr/>
                    <a:lstStyle/>
                    <a:p>
                      <a:pPr algn="just">
                        <a:lnSpc>
                          <a:spcPct val="115000"/>
                        </a:lnSpc>
                        <a:spcAft>
                          <a:spcPts val="0"/>
                        </a:spcAft>
                      </a:pPr>
                      <a:r>
                        <a:rPr lang="pt-BR" sz="1800">
                          <a:effectLst/>
                        </a:rPr>
                        <a:t>ANGOLA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12,7</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2212647223"/>
                  </a:ext>
                </a:extLst>
              </a:tr>
              <a:tr h="315468">
                <a:tc>
                  <a:txBody>
                    <a:bodyPr/>
                    <a:lstStyle/>
                    <a:p>
                      <a:pPr algn="just">
                        <a:lnSpc>
                          <a:spcPct val="115000"/>
                        </a:lnSpc>
                        <a:spcAft>
                          <a:spcPts val="0"/>
                        </a:spcAft>
                      </a:pPr>
                      <a:r>
                        <a:rPr lang="pt-BR" sz="1800" dirty="0">
                          <a:effectLst/>
                        </a:rPr>
                        <a:t>ARGÉLIA</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12,2</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4143741120"/>
                  </a:ext>
                </a:extLst>
              </a:tr>
              <a:tr h="315468">
                <a:tc>
                  <a:txBody>
                    <a:bodyPr/>
                    <a:lstStyle/>
                    <a:p>
                      <a:pPr algn="just">
                        <a:lnSpc>
                          <a:spcPct val="115000"/>
                        </a:lnSpc>
                        <a:spcAft>
                          <a:spcPts val="0"/>
                        </a:spcAft>
                      </a:pPr>
                      <a:r>
                        <a:rPr lang="pt-BR" sz="1800">
                          <a:effectLst/>
                        </a:rPr>
                        <a:t>MÉXICO</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10,8</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961349919"/>
                  </a:ext>
                </a:extLst>
              </a:tr>
              <a:tr h="315468">
                <a:tc>
                  <a:txBody>
                    <a:bodyPr/>
                    <a:lstStyle/>
                    <a:p>
                      <a:pPr algn="just">
                        <a:lnSpc>
                          <a:spcPct val="115000"/>
                        </a:lnSpc>
                        <a:spcAft>
                          <a:spcPts val="0"/>
                        </a:spcAft>
                      </a:pPr>
                      <a:r>
                        <a:rPr lang="pt-BR" sz="1800">
                          <a:effectLst/>
                        </a:rPr>
                        <a:t>NORUEGA</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8,0</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007638333"/>
                  </a:ext>
                </a:extLst>
              </a:tr>
              <a:tr h="315468">
                <a:tc>
                  <a:txBody>
                    <a:bodyPr/>
                    <a:lstStyle/>
                    <a:p>
                      <a:pPr algn="just">
                        <a:lnSpc>
                          <a:spcPct val="115000"/>
                        </a:lnSpc>
                        <a:spcAft>
                          <a:spcPts val="0"/>
                        </a:spcAft>
                      </a:pPr>
                      <a:r>
                        <a:rPr lang="pt-BR" sz="1800">
                          <a:effectLst/>
                        </a:rPr>
                        <a:t>EQUADOR</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tc>
                  <a:txBody>
                    <a:bodyPr/>
                    <a:lstStyle/>
                    <a:p>
                      <a:pPr algn="ctr">
                        <a:lnSpc>
                          <a:spcPct val="115000"/>
                        </a:lnSpc>
                        <a:spcAft>
                          <a:spcPts val="0"/>
                        </a:spcAft>
                      </a:pPr>
                      <a:r>
                        <a:rPr lang="pt-BR" sz="1800" dirty="0">
                          <a:effectLst/>
                        </a:rPr>
                        <a:t>8,0</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822" marR="77822" marT="0" marB="0"/>
                </a:tc>
                <a:extLst>
                  <a:ext uri="{0D108BD9-81ED-4DB2-BD59-A6C34878D82A}">
                    <a16:rowId xmlns:a16="http://schemas.microsoft.com/office/drawing/2014/main" val="3196558130"/>
                  </a:ext>
                </a:extLst>
              </a:tr>
            </a:tbl>
          </a:graphicData>
        </a:graphic>
      </p:graphicFrame>
      <p:sp>
        <p:nvSpPr>
          <p:cNvPr id="5" name="Título 1"/>
          <p:cNvSpPr>
            <a:spLocks noGrp="1"/>
          </p:cNvSpPr>
          <p:nvPr>
            <p:ph type="title"/>
          </p:nvPr>
        </p:nvSpPr>
        <p:spPr>
          <a:xfrm>
            <a:off x="4732885" y="210686"/>
            <a:ext cx="6051042" cy="2026128"/>
          </a:xfrm>
        </p:spPr>
        <p:txBody>
          <a:bodyPr/>
          <a:lstStyle/>
          <a:p>
            <a:r>
              <a:rPr lang="pt-BR" b="1" dirty="0"/>
              <a:t>RESERVAS </a:t>
            </a:r>
            <a:r>
              <a:rPr lang="pt-BR" b="1" dirty="0" smtClean="0"/>
              <a:t>MUNDIAIS</a:t>
            </a:r>
            <a:br>
              <a:rPr lang="pt-BR" b="1" dirty="0" smtClean="0"/>
            </a:br>
            <a:r>
              <a:rPr lang="pt-BR" b="1" dirty="0" smtClean="0"/>
              <a:t>DE PETRÓLEO </a:t>
            </a:r>
            <a:br>
              <a:rPr lang="pt-BR" b="1" dirty="0" smtClean="0"/>
            </a:br>
            <a:r>
              <a:rPr lang="pt-BR" b="1" dirty="0" smtClean="0"/>
              <a:t>(</a:t>
            </a:r>
            <a:r>
              <a:rPr lang="pt-BR" b="1" dirty="0"/>
              <a:t>Bilhões </a:t>
            </a:r>
            <a:r>
              <a:rPr lang="pt-BR" b="1" dirty="0" smtClean="0"/>
              <a:t>de Barris</a:t>
            </a:r>
            <a:r>
              <a:rPr lang="pt-BR" b="1" dirty="0"/>
              <a:t>)</a:t>
            </a:r>
            <a:endParaRPr lang="pt-BR" dirty="0"/>
          </a:p>
        </p:txBody>
      </p:sp>
      <p:sp>
        <p:nvSpPr>
          <p:cNvPr id="6" name="Retângulo 5"/>
          <p:cNvSpPr/>
          <p:nvPr/>
        </p:nvSpPr>
        <p:spPr>
          <a:xfrm>
            <a:off x="7997215" y="6171505"/>
            <a:ext cx="3822265" cy="401328"/>
          </a:xfrm>
          <a:prstGeom prst="rect">
            <a:avLst/>
          </a:prstGeom>
        </p:spPr>
        <p:txBody>
          <a:bodyPr wrap="none">
            <a:spAutoFit/>
          </a:bodyPr>
          <a:lstStyle/>
          <a:p>
            <a:pPr marL="449591" indent="449591" algn="just">
              <a:lnSpc>
                <a:spcPct val="150000"/>
              </a:lnSpc>
              <a:spcAft>
                <a:spcPts val="1001"/>
              </a:spcAft>
            </a:pPr>
            <a:r>
              <a:rPr lang="pt-BR" sz="1500" b="1" dirty="0" smtClean="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(Fonte</a:t>
            </a:r>
            <a:r>
              <a:rPr lang="pt-BR" sz="1500" b="1" dirty="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IBP/BP – </a:t>
            </a:r>
            <a:r>
              <a:rPr lang="pt-BR" sz="1500" b="1" dirty="0" smtClean="0">
                <a:solidFill>
                  <a:schemeClr val="bg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Junho/2016)</a:t>
            </a:r>
            <a:endParaRPr lang="pt-BR" sz="1500" b="1" dirty="0">
              <a:solidFill>
                <a:schemeClr val="bg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CaixaDeTexto 7"/>
          <p:cNvSpPr txBox="1"/>
          <p:nvPr/>
        </p:nvSpPr>
        <p:spPr>
          <a:xfrm>
            <a:off x="10431908" y="15502"/>
            <a:ext cx="704039" cy="995698"/>
          </a:xfrm>
          <a:prstGeom prst="rect">
            <a:avLst/>
          </a:prstGeom>
          <a:solidFill>
            <a:schemeClr val="accent1"/>
          </a:solidFill>
        </p:spPr>
        <p:txBody>
          <a:bodyPr wrap="square" rtlCol="0">
            <a:spAutoFit/>
          </a:bodyPr>
          <a:lstStyle/>
          <a:p>
            <a:endParaRPr lang="pt-BR" dirty="0"/>
          </a:p>
        </p:txBody>
      </p:sp>
      <p:sp>
        <p:nvSpPr>
          <p:cNvPr id="2" name="CaixaDeTexto 1"/>
          <p:cNvSpPr txBox="1"/>
          <p:nvPr/>
        </p:nvSpPr>
        <p:spPr>
          <a:xfrm>
            <a:off x="4969041" y="2601519"/>
            <a:ext cx="6641432" cy="754053"/>
          </a:xfrm>
          <a:prstGeom prst="rect">
            <a:avLst/>
          </a:prstGeom>
          <a:noFill/>
        </p:spPr>
        <p:txBody>
          <a:bodyPr wrap="square" rtlCol="0">
            <a:spAutoFit/>
          </a:bodyPr>
          <a:lstStyle/>
          <a:p>
            <a:r>
              <a:rPr lang="pt-BR" sz="2500" b="1" dirty="0" smtClean="0">
                <a:latin typeface="Arial" panose="020B0604020202020204" pitchFamily="34" charset="0"/>
                <a:cs typeface="Arial" panose="020B0604020202020204" pitchFamily="34" charset="0"/>
              </a:rPr>
              <a:t>Brasil: </a:t>
            </a:r>
            <a:r>
              <a:rPr lang="pt-BR" sz="2500" b="1" dirty="0" err="1" smtClean="0">
                <a:latin typeface="Arial" panose="020B0604020202020204" pitchFamily="34" charset="0"/>
                <a:cs typeface="Arial" panose="020B0604020202020204" pitchFamily="34" charset="0"/>
              </a:rPr>
              <a:t>Pré</a:t>
            </a:r>
            <a:r>
              <a:rPr lang="pt-BR" sz="2500" b="1" dirty="0" smtClean="0">
                <a:latin typeface="Arial" panose="020B0604020202020204" pitchFamily="34" charset="0"/>
                <a:cs typeface="Arial" panose="020B0604020202020204" pitchFamily="34" charset="0"/>
              </a:rPr>
              <a:t>-sal não incluído.</a:t>
            </a:r>
          </a:p>
          <a:p>
            <a:endParaRPr lang="pt-BR" b="1" dirty="0">
              <a:latin typeface="Arial" panose="020B0604020202020204" pitchFamily="34" charset="0"/>
              <a:cs typeface="Arial" panose="020B0604020202020204" pitchFamily="34" charset="0"/>
            </a:endParaRPr>
          </a:p>
        </p:txBody>
      </p:sp>
      <p:sp>
        <p:nvSpPr>
          <p:cNvPr id="7" name="CaixaDeTexto 6"/>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19</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62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4" y="510774"/>
            <a:ext cx="9404724" cy="960446"/>
          </a:xfrm>
        </p:spPr>
        <p:txBody>
          <a:bodyPr/>
          <a:lstStyle/>
          <a:p>
            <a:pPr algn="ctr"/>
            <a:r>
              <a:rPr lang="pt-BR" b="1" dirty="0"/>
              <a:t>Produção de Petróleo</a:t>
            </a:r>
            <a:r>
              <a:rPr lang="pt-BR" b="1" dirty="0" smtClean="0"/>
              <a:t>:</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026168590"/>
              </p:ext>
            </p:extLst>
          </p:nvPr>
        </p:nvGraphicFramePr>
        <p:xfrm>
          <a:off x="2626223" y="1652191"/>
          <a:ext cx="5617027" cy="4476534"/>
        </p:xfrm>
        <a:graphic>
          <a:graphicData uri="http://schemas.openxmlformats.org/drawingml/2006/table">
            <a:tbl>
              <a:tblPr firstRow="1" firstCol="1" bandRow="1">
                <a:tableStyleId>{5C22544A-7EE6-4342-B048-85BDC9FD1C3A}</a:tableStyleId>
              </a:tblPr>
              <a:tblGrid>
                <a:gridCol w="2024496">
                  <a:extLst>
                    <a:ext uri="{9D8B030D-6E8A-4147-A177-3AD203B41FA5}">
                      <a16:colId xmlns:a16="http://schemas.microsoft.com/office/drawing/2014/main" val="206628469"/>
                    </a:ext>
                  </a:extLst>
                </a:gridCol>
                <a:gridCol w="1492485">
                  <a:extLst>
                    <a:ext uri="{9D8B030D-6E8A-4147-A177-3AD203B41FA5}">
                      <a16:colId xmlns:a16="http://schemas.microsoft.com/office/drawing/2014/main" val="492906615"/>
                    </a:ext>
                  </a:extLst>
                </a:gridCol>
                <a:gridCol w="2100046">
                  <a:extLst>
                    <a:ext uri="{9D8B030D-6E8A-4147-A177-3AD203B41FA5}">
                      <a16:colId xmlns:a16="http://schemas.microsoft.com/office/drawing/2014/main" val="1379190870"/>
                    </a:ext>
                  </a:extLst>
                </a:gridCol>
              </a:tblGrid>
              <a:tr h="644523">
                <a:tc>
                  <a:txBody>
                    <a:bodyPr/>
                    <a:lstStyle/>
                    <a:p>
                      <a:pPr algn="ctr">
                        <a:lnSpc>
                          <a:spcPct val="107000"/>
                        </a:lnSpc>
                        <a:spcAft>
                          <a:spcPts val="0"/>
                        </a:spcAft>
                      </a:pPr>
                      <a:r>
                        <a:rPr lang="pt-BR" sz="1800" dirty="0">
                          <a:effectLst/>
                        </a:rPr>
                        <a:t>País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Milhões de Toneladas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 da Produção Mundial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2005977709"/>
                  </a:ext>
                </a:extLst>
              </a:tr>
              <a:tr h="322263">
                <a:tc>
                  <a:txBody>
                    <a:bodyPr/>
                    <a:lstStyle/>
                    <a:p>
                      <a:pPr>
                        <a:lnSpc>
                          <a:spcPct val="107000"/>
                        </a:lnSpc>
                        <a:spcAft>
                          <a:spcPts val="0"/>
                        </a:spcAft>
                      </a:pPr>
                      <a:r>
                        <a:rPr lang="pt-BR" sz="1800">
                          <a:effectLst/>
                        </a:rPr>
                        <a:t>Arabia Saudita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572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3046093007"/>
                  </a:ext>
                </a:extLst>
              </a:tr>
              <a:tr h="301641">
                <a:tc>
                  <a:txBody>
                    <a:bodyPr/>
                    <a:lstStyle/>
                    <a:p>
                      <a:pPr>
                        <a:lnSpc>
                          <a:spcPct val="107000"/>
                        </a:lnSpc>
                        <a:spcAft>
                          <a:spcPts val="0"/>
                        </a:spcAft>
                      </a:pPr>
                      <a:r>
                        <a:rPr lang="pt-BR" sz="1800" dirty="0" smtClean="0">
                          <a:effectLst/>
                        </a:rPr>
                        <a:t>USA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567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13,1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2332815197"/>
                  </a:ext>
                </a:extLst>
              </a:tr>
              <a:tr h="322263">
                <a:tc>
                  <a:txBody>
                    <a:bodyPr/>
                    <a:lstStyle/>
                    <a:p>
                      <a:pPr>
                        <a:lnSpc>
                          <a:spcPct val="107000"/>
                        </a:lnSpc>
                        <a:spcAft>
                          <a:spcPts val="0"/>
                        </a:spcAft>
                      </a:pPr>
                      <a:r>
                        <a:rPr lang="pt-BR" sz="1800">
                          <a:effectLst/>
                        </a:rPr>
                        <a:t>Rússia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533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469613080"/>
                  </a:ext>
                </a:extLst>
              </a:tr>
              <a:tr h="322263">
                <a:tc>
                  <a:txBody>
                    <a:bodyPr/>
                    <a:lstStyle/>
                    <a:p>
                      <a:pPr>
                        <a:lnSpc>
                          <a:spcPct val="107000"/>
                        </a:lnSpc>
                        <a:spcAft>
                          <a:spcPts val="0"/>
                        </a:spcAft>
                      </a:pPr>
                      <a:r>
                        <a:rPr lang="pt-BR" sz="1800">
                          <a:effectLst/>
                        </a:rPr>
                        <a:t>Canadá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221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5,1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416420656"/>
                  </a:ext>
                </a:extLst>
              </a:tr>
              <a:tr h="322263">
                <a:tc>
                  <a:txBody>
                    <a:bodyPr/>
                    <a:lstStyle/>
                    <a:p>
                      <a:pPr>
                        <a:lnSpc>
                          <a:spcPct val="107000"/>
                        </a:lnSpc>
                        <a:spcAft>
                          <a:spcPts val="0"/>
                        </a:spcAft>
                      </a:pPr>
                      <a:r>
                        <a:rPr lang="pt-BR" sz="1800">
                          <a:effectLst/>
                        </a:rPr>
                        <a:t>China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215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2200133690"/>
                  </a:ext>
                </a:extLst>
              </a:tr>
              <a:tr h="322263">
                <a:tc>
                  <a:txBody>
                    <a:bodyPr/>
                    <a:lstStyle/>
                    <a:p>
                      <a:pPr>
                        <a:lnSpc>
                          <a:spcPct val="107000"/>
                        </a:lnSpc>
                        <a:spcAft>
                          <a:spcPts val="0"/>
                        </a:spcAft>
                      </a:pPr>
                      <a:r>
                        <a:rPr lang="pt-BR" sz="1800">
                          <a:effectLst/>
                        </a:rPr>
                        <a:t>Iraque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4,0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2064056050"/>
                  </a:ext>
                </a:extLst>
              </a:tr>
              <a:tr h="322263">
                <a:tc>
                  <a:txBody>
                    <a:bodyPr/>
                    <a:lstStyle/>
                    <a:p>
                      <a:pPr>
                        <a:lnSpc>
                          <a:spcPct val="107000"/>
                        </a:lnSpc>
                        <a:spcAft>
                          <a:spcPts val="0"/>
                        </a:spcAft>
                      </a:pPr>
                      <a:r>
                        <a:rPr lang="pt-BR" sz="1800">
                          <a:effectLst/>
                        </a:rPr>
                        <a:t>Irã</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168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1464331862"/>
                  </a:ext>
                </a:extLst>
              </a:tr>
              <a:tr h="307740">
                <a:tc>
                  <a:txBody>
                    <a:bodyPr/>
                    <a:lstStyle/>
                    <a:p>
                      <a:pPr>
                        <a:lnSpc>
                          <a:spcPct val="107000"/>
                        </a:lnSpc>
                        <a:spcAft>
                          <a:spcPts val="0"/>
                        </a:spcAft>
                      </a:pPr>
                      <a:r>
                        <a:rPr lang="pt-BR" sz="1800" dirty="0">
                          <a:effectLst/>
                        </a:rPr>
                        <a:t>Emirados </a:t>
                      </a:r>
                      <a:r>
                        <a:rPr lang="pt-BR" sz="1800" dirty="0" err="1">
                          <a:effectLst/>
                        </a:rPr>
                        <a:t>Arabes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160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3,7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1878672541"/>
                  </a:ext>
                </a:extLst>
              </a:tr>
              <a:tr h="322263">
                <a:tc>
                  <a:txBody>
                    <a:bodyPr/>
                    <a:lstStyle/>
                    <a:p>
                      <a:pPr>
                        <a:lnSpc>
                          <a:spcPct val="107000"/>
                        </a:lnSpc>
                        <a:spcAft>
                          <a:spcPts val="0"/>
                        </a:spcAft>
                      </a:pPr>
                      <a:r>
                        <a:rPr lang="pt-BR" sz="1800">
                          <a:effectLst/>
                        </a:rPr>
                        <a:t>Kuwait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3,7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3845571357"/>
                  </a:ext>
                </a:extLst>
              </a:tr>
              <a:tr h="322263">
                <a:tc>
                  <a:txBody>
                    <a:bodyPr/>
                    <a:lstStyle/>
                    <a:p>
                      <a:pPr>
                        <a:lnSpc>
                          <a:spcPct val="107000"/>
                        </a:lnSpc>
                        <a:spcAft>
                          <a:spcPts val="0"/>
                        </a:spcAft>
                      </a:pPr>
                      <a:r>
                        <a:rPr lang="pt-BR" sz="1800">
                          <a:effectLst/>
                        </a:rPr>
                        <a:t>Venezuela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144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3395297282"/>
                  </a:ext>
                </a:extLst>
              </a:tr>
              <a:tr h="322263">
                <a:tc>
                  <a:txBody>
                    <a:bodyPr/>
                    <a:lstStyle/>
                    <a:p>
                      <a:pPr>
                        <a:lnSpc>
                          <a:spcPct val="107000"/>
                        </a:lnSpc>
                        <a:spcAft>
                          <a:spcPts val="0"/>
                        </a:spcAft>
                      </a:pPr>
                      <a:r>
                        <a:rPr lang="pt-BR" sz="1800">
                          <a:effectLst/>
                        </a:rPr>
                        <a:t>Resto do Mundo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1.416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32,7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32372839"/>
                  </a:ext>
                </a:extLst>
              </a:tr>
              <a:tr h="322263">
                <a:tc>
                  <a:txBody>
                    <a:bodyPr/>
                    <a:lstStyle/>
                    <a:p>
                      <a:pPr>
                        <a:lnSpc>
                          <a:spcPct val="107000"/>
                        </a:lnSpc>
                        <a:spcAft>
                          <a:spcPts val="0"/>
                        </a:spcAft>
                      </a:pPr>
                      <a:r>
                        <a:rPr lang="pt-BR" sz="1800">
                          <a:effectLst/>
                        </a:rPr>
                        <a:t>Mundo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a:effectLst/>
                        </a:rPr>
                        <a:t>4.331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tc>
                  <a:txBody>
                    <a:bodyPr/>
                    <a:lstStyle/>
                    <a:p>
                      <a:pPr algn="ctr">
                        <a:lnSpc>
                          <a:spcPct val="107000"/>
                        </a:lnSpc>
                        <a:spcAft>
                          <a:spcPts val="0"/>
                        </a:spcAft>
                      </a:pPr>
                      <a:r>
                        <a:rPr lang="pt-BR" sz="1800" dirty="0">
                          <a:effectLst/>
                        </a:rPr>
                        <a:t>100,0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58" marR="57058" marT="0" marB="0"/>
                </a:tc>
                <a:extLst>
                  <a:ext uri="{0D108BD9-81ED-4DB2-BD59-A6C34878D82A}">
                    <a16:rowId xmlns:a16="http://schemas.microsoft.com/office/drawing/2014/main" val="1575592511"/>
                  </a:ext>
                </a:extLst>
              </a:tr>
            </a:tbl>
          </a:graphicData>
        </a:graphic>
      </p:graphicFrame>
      <p:sp>
        <p:nvSpPr>
          <p:cNvPr id="7" name="Retângulo 6"/>
          <p:cNvSpPr/>
          <p:nvPr/>
        </p:nvSpPr>
        <p:spPr>
          <a:xfrm>
            <a:off x="3684896" y="6474562"/>
            <a:ext cx="4558354" cy="326884"/>
          </a:xfrm>
          <a:prstGeom prst="rect">
            <a:avLst/>
          </a:prstGeom>
        </p:spPr>
        <p:txBody>
          <a:bodyPr wrap="square">
            <a:spAutoFit/>
          </a:bodyPr>
          <a:lstStyle/>
          <a:p>
            <a:pPr algn="r">
              <a:lnSpc>
                <a:spcPct val="107000"/>
              </a:lnSpc>
              <a:spcAft>
                <a:spcPts val="800"/>
              </a:spcAft>
            </a:pPr>
            <a:r>
              <a:rPr lang="pt-BR" sz="15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EIA – US. Energy Inf. Adm. 2015)</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947" y="4160363"/>
            <a:ext cx="4499053" cy="2641083"/>
          </a:xfrm>
          <a:prstGeom prst="rect">
            <a:avLst/>
          </a:prstGeom>
        </p:spPr>
      </p:pic>
      <p:sp>
        <p:nvSpPr>
          <p:cNvPr id="8" name="CaixaDeTexto 7"/>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20</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421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4" y="452719"/>
            <a:ext cx="9404724" cy="1007947"/>
          </a:xfrm>
        </p:spPr>
        <p:txBody>
          <a:bodyPr/>
          <a:lstStyle/>
          <a:p>
            <a:pPr algn="ctr"/>
            <a:r>
              <a:rPr lang="pt-BR" b="1" u="sng" dirty="0"/>
              <a:t>Exportação de Petróleo</a:t>
            </a:r>
            <a:r>
              <a:rPr lang="pt-BR" b="1" u="sng" dirty="0" smtClean="0"/>
              <a:t>:</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721216872"/>
              </p:ext>
            </p:extLst>
          </p:nvPr>
        </p:nvGraphicFramePr>
        <p:xfrm>
          <a:off x="2628231" y="1615000"/>
          <a:ext cx="6302012" cy="4310774"/>
        </p:xfrm>
        <a:graphic>
          <a:graphicData uri="http://schemas.openxmlformats.org/drawingml/2006/table">
            <a:tbl>
              <a:tblPr firstRow="1" firstCol="1" bandRow="1">
                <a:tableStyleId>{5C22544A-7EE6-4342-B048-85BDC9FD1C3A}</a:tableStyleId>
              </a:tblPr>
              <a:tblGrid>
                <a:gridCol w="3064496">
                  <a:extLst>
                    <a:ext uri="{9D8B030D-6E8A-4147-A177-3AD203B41FA5}">
                      <a16:colId xmlns:a16="http://schemas.microsoft.com/office/drawing/2014/main" val="1589684419"/>
                    </a:ext>
                  </a:extLst>
                </a:gridCol>
                <a:gridCol w="3237516">
                  <a:extLst>
                    <a:ext uri="{9D8B030D-6E8A-4147-A177-3AD203B41FA5}">
                      <a16:colId xmlns:a16="http://schemas.microsoft.com/office/drawing/2014/main" val="1757379369"/>
                    </a:ext>
                  </a:extLst>
                </a:gridCol>
              </a:tblGrid>
              <a:tr h="331598">
                <a:tc>
                  <a:txBody>
                    <a:bodyPr/>
                    <a:lstStyle/>
                    <a:p>
                      <a:pPr algn="ctr">
                        <a:lnSpc>
                          <a:spcPct val="107000"/>
                        </a:lnSpc>
                        <a:spcAft>
                          <a:spcPts val="0"/>
                        </a:spcAft>
                      </a:pPr>
                      <a:r>
                        <a:rPr lang="pt-BR" sz="2000">
                          <a:effectLst/>
                        </a:rPr>
                        <a:t>País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Milhões de Toneladas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1888508972"/>
                  </a:ext>
                </a:extLst>
              </a:tr>
              <a:tr h="331598">
                <a:tc>
                  <a:txBody>
                    <a:bodyPr/>
                    <a:lstStyle/>
                    <a:p>
                      <a:pPr>
                        <a:lnSpc>
                          <a:spcPct val="107000"/>
                        </a:lnSpc>
                        <a:spcAft>
                          <a:spcPts val="0"/>
                        </a:spcAft>
                      </a:pPr>
                      <a:r>
                        <a:rPr lang="pt-BR" sz="2000">
                          <a:effectLst/>
                        </a:rPr>
                        <a:t>Arabia Saudita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354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2613261306"/>
                  </a:ext>
                </a:extLst>
              </a:tr>
              <a:tr h="331598">
                <a:tc>
                  <a:txBody>
                    <a:bodyPr/>
                    <a:lstStyle/>
                    <a:p>
                      <a:pPr>
                        <a:lnSpc>
                          <a:spcPct val="107000"/>
                        </a:lnSpc>
                        <a:spcAft>
                          <a:spcPts val="0"/>
                        </a:spcAft>
                      </a:pPr>
                      <a:r>
                        <a:rPr lang="pt-BR" sz="2000">
                          <a:effectLst/>
                        </a:rPr>
                        <a:t>Rússia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222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3552574652"/>
                  </a:ext>
                </a:extLst>
              </a:tr>
              <a:tr h="331598">
                <a:tc>
                  <a:txBody>
                    <a:bodyPr/>
                    <a:lstStyle/>
                    <a:p>
                      <a:pPr>
                        <a:lnSpc>
                          <a:spcPct val="107000"/>
                        </a:lnSpc>
                        <a:spcAft>
                          <a:spcPts val="0"/>
                        </a:spcAft>
                      </a:pPr>
                      <a:r>
                        <a:rPr lang="pt-BR" sz="2000">
                          <a:effectLst/>
                        </a:rPr>
                        <a:t>Emirados Arabes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2844834346"/>
                  </a:ext>
                </a:extLst>
              </a:tr>
              <a:tr h="331598">
                <a:tc>
                  <a:txBody>
                    <a:bodyPr/>
                    <a:lstStyle/>
                    <a:p>
                      <a:pPr>
                        <a:lnSpc>
                          <a:spcPct val="107000"/>
                        </a:lnSpc>
                        <a:spcAft>
                          <a:spcPts val="0"/>
                        </a:spcAft>
                      </a:pPr>
                      <a:r>
                        <a:rPr lang="pt-BR" sz="2000">
                          <a:effectLst/>
                        </a:rPr>
                        <a:t>Iraque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124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3160150183"/>
                  </a:ext>
                </a:extLst>
              </a:tr>
              <a:tr h="331598">
                <a:tc>
                  <a:txBody>
                    <a:bodyPr/>
                    <a:lstStyle/>
                    <a:p>
                      <a:pPr>
                        <a:lnSpc>
                          <a:spcPct val="107000"/>
                        </a:lnSpc>
                        <a:spcAft>
                          <a:spcPts val="0"/>
                        </a:spcAft>
                      </a:pPr>
                      <a:r>
                        <a:rPr lang="pt-BR" sz="2000">
                          <a:effectLst/>
                        </a:rPr>
                        <a:t>Nigéria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dirty="0">
                          <a:effectLst/>
                        </a:rPr>
                        <a:t>111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4225200754"/>
                  </a:ext>
                </a:extLst>
              </a:tr>
              <a:tr h="331598">
                <a:tc>
                  <a:txBody>
                    <a:bodyPr/>
                    <a:lstStyle/>
                    <a:p>
                      <a:pPr>
                        <a:lnSpc>
                          <a:spcPct val="107000"/>
                        </a:lnSpc>
                        <a:spcAft>
                          <a:spcPts val="0"/>
                        </a:spcAft>
                      </a:pPr>
                      <a:r>
                        <a:rPr lang="pt-BR" sz="2000">
                          <a:effectLst/>
                        </a:rPr>
                        <a:t>Canadá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104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2618975830"/>
                  </a:ext>
                </a:extLst>
              </a:tr>
              <a:tr h="331598">
                <a:tc>
                  <a:txBody>
                    <a:bodyPr/>
                    <a:lstStyle/>
                    <a:p>
                      <a:pPr>
                        <a:lnSpc>
                          <a:spcPct val="107000"/>
                        </a:lnSpc>
                        <a:spcAft>
                          <a:spcPts val="0"/>
                        </a:spcAft>
                      </a:pPr>
                      <a:r>
                        <a:rPr lang="pt-BR" sz="2000">
                          <a:effectLst/>
                        </a:rPr>
                        <a:t>Kuwait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101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2483954769"/>
                  </a:ext>
                </a:extLst>
              </a:tr>
              <a:tr h="331598">
                <a:tc>
                  <a:txBody>
                    <a:bodyPr/>
                    <a:lstStyle/>
                    <a:p>
                      <a:pPr>
                        <a:lnSpc>
                          <a:spcPct val="107000"/>
                        </a:lnSpc>
                        <a:spcAft>
                          <a:spcPts val="0"/>
                        </a:spcAft>
                      </a:pPr>
                      <a:r>
                        <a:rPr lang="pt-BR" sz="2000">
                          <a:effectLst/>
                        </a:rPr>
                        <a:t>Venezuela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91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238534584"/>
                  </a:ext>
                </a:extLst>
              </a:tr>
              <a:tr h="331598">
                <a:tc>
                  <a:txBody>
                    <a:bodyPr/>
                    <a:lstStyle/>
                    <a:p>
                      <a:pPr>
                        <a:lnSpc>
                          <a:spcPct val="107000"/>
                        </a:lnSpc>
                        <a:spcAft>
                          <a:spcPts val="0"/>
                        </a:spcAft>
                      </a:pPr>
                      <a:r>
                        <a:rPr lang="pt-BR" sz="2000">
                          <a:effectLst/>
                        </a:rPr>
                        <a:t>Angola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3054876004"/>
                  </a:ext>
                </a:extLst>
              </a:tr>
              <a:tr h="331598">
                <a:tc>
                  <a:txBody>
                    <a:bodyPr/>
                    <a:lstStyle/>
                    <a:p>
                      <a:pPr>
                        <a:lnSpc>
                          <a:spcPct val="107000"/>
                        </a:lnSpc>
                        <a:spcAft>
                          <a:spcPts val="0"/>
                        </a:spcAft>
                      </a:pPr>
                      <a:r>
                        <a:rPr lang="pt-BR" sz="2000">
                          <a:effectLst/>
                        </a:rPr>
                        <a:t>Cazaquistão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697715047"/>
                  </a:ext>
                </a:extLst>
              </a:tr>
              <a:tr h="331598">
                <a:tc>
                  <a:txBody>
                    <a:bodyPr/>
                    <a:lstStyle/>
                    <a:p>
                      <a:pPr>
                        <a:lnSpc>
                          <a:spcPct val="107000"/>
                        </a:lnSpc>
                        <a:spcAft>
                          <a:spcPts val="0"/>
                        </a:spcAft>
                      </a:pPr>
                      <a:r>
                        <a:rPr lang="pt-BR" sz="2000">
                          <a:effectLst/>
                        </a:rPr>
                        <a:t>Outros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a:effectLst/>
                        </a:rPr>
                        <a:t>515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3802237910"/>
                  </a:ext>
                </a:extLst>
              </a:tr>
              <a:tr h="331598">
                <a:tc>
                  <a:txBody>
                    <a:bodyPr/>
                    <a:lstStyle/>
                    <a:p>
                      <a:pPr>
                        <a:lnSpc>
                          <a:spcPct val="107000"/>
                        </a:lnSpc>
                        <a:spcAft>
                          <a:spcPts val="0"/>
                        </a:spcAft>
                      </a:pPr>
                      <a:r>
                        <a:rPr lang="pt-BR" sz="2000">
                          <a:effectLst/>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tc>
                  <a:txBody>
                    <a:bodyPr/>
                    <a:lstStyle/>
                    <a:p>
                      <a:pPr algn="ctr">
                        <a:lnSpc>
                          <a:spcPct val="107000"/>
                        </a:lnSpc>
                        <a:spcAft>
                          <a:spcPts val="0"/>
                        </a:spcAft>
                      </a:pPr>
                      <a:r>
                        <a:rPr lang="pt-BR" sz="2000" dirty="0">
                          <a:effectLst/>
                        </a:rPr>
                        <a:t>1.892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694" marR="61694" marT="0" marB="0"/>
                </a:tc>
                <a:extLst>
                  <a:ext uri="{0D108BD9-81ED-4DB2-BD59-A6C34878D82A}">
                    <a16:rowId xmlns:a16="http://schemas.microsoft.com/office/drawing/2014/main" val="4182625"/>
                  </a:ext>
                </a:extLst>
              </a:tr>
            </a:tbl>
          </a:graphicData>
        </a:graphic>
      </p:graphicFrame>
      <p:sp>
        <p:nvSpPr>
          <p:cNvPr id="5" name="Retângulo 4"/>
          <p:cNvSpPr/>
          <p:nvPr/>
        </p:nvSpPr>
        <p:spPr>
          <a:xfrm>
            <a:off x="5192052" y="5925786"/>
            <a:ext cx="3854132" cy="339324"/>
          </a:xfrm>
          <a:prstGeom prst="rect">
            <a:avLst/>
          </a:prstGeom>
        </p:spPr>
        <p:txBody>
          <a:bodyPr wrap="none">
            <a:spAutoFit/>
          </a:bodyPr>
          <a:lstStyle/>
          <a:p>
            <a:pPr algn="just">
              <a:lnSpc>
                <a:spcPct val="107000"/>
              </a:lnSpc>
              <a:spcAft>
                <a:spcPts val="800"/>
              </a:spcAft>
            </a:pP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EIA – US. Energy Inf. Adm. 2014)</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82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525" y="488347"/>
            <a:ext cx="9404724" cy="960446"/>
          </a:xfrm>
        </p:spPr>
        <p:txBody>
          <a:bodyPr/>
          <a:lstStyle/>
          <a:p>
            <a:pPr algn="ctr"/>
            <a:r>
              <a:rPr lang="pt-BR" b="1" dirty="0"/>
              <a:t>Importação de Petróleo</a:t>
            </a:r>
            <a:r>
              <a:rPr lang="pt-BR" b="1" dirty="0" smtClean="0"/>
              <a:t>:</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06709127"/>
              </p:ext>
            </p:extLst>
          </p:nvPr>
        </p:nvGraphicFramePr>
        <p:xfrm>
          <a:off x="2129565" y="1332858"/>
          <a:ext cx="6927349" cy="5110512"/>
        </p:xfrm>
        <a:graphic>
          <a:graphicData uri="http://schemas.openxmlformats.org/drawingml/2006/table">
            <a:tbl>
              <a:tblPr firstRow="1" firstCol="1" bandRow="1">
                <a:tableStyleId>{5C22544A-7EE6-4342-B048-85BDC9FD1C3A}</a:tableStyleId>
              </a:tblPr>
              <a:tblGrid>
                <a:gridCol w="3852000">
                  <a:extLst>
                    <a:ext uri="{9D8B030D-6E8A-4147-A177-3AD203B41FA5}">
                      <a16:colId xmlns:a16="http://schemas.microsoft.com/office/drawing/2014/main" val="571880884"/>
                    </a:ext>
                  </a:extLst>
                </a:gridCol>
                <a:gridCol w="3075349">
                  <a:extLst>
                    <a:ext uri="{9D8B030D-6E8A-4147-A177-3AD203B41FA5}">
                      <a16:colId xmlns:a16="http://schemas.microsoft.com/office/drawing/2014/main" val="767269896"/>
                    </a:ext>
                  </a:extLst>
                </a:gridCol>
              </a:tblGrid>
              <a:tr h="391973">
                <a:tc>
                  <a:txBody>
                    <a:bodyPr/>
                    <a:lstStyle/>
                    <a:p>
                      <a:pPr algn="ctr">
                        <a:lnSpc>
                          <a:spcPct val="107000"/>
                        </a:lnSpc>
                        <a:spcAft>
                          <a:spcPts val="0"/>
                        </a:spcAft>
                      </a:pPr>
                      <a:r>
                        <a:rPr lang="pt-BR" sz="2000" dirty="0">
                          <a:effectLst/>
                        </a:rPr>
                        <a:t>País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Milhões de Toneladas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3408132453"/>
                  </a:ext>
                </a:extLst>
              </a:tr>
              <a:tr h="406836">
                <a:tc>
                  <a:txBody>
                    <a:bodyPr/>
                    <a:lstStyle/>
                    <a:p>
                      <a:pPr>
                        <a:lnSpc>
                          <a:spcPct val="107000"/>
                        </a:lnSpc>
                        <a:spcAft>
                          <a:spcPts val="0"/>
                        </a:spcAft>
                      </a:pPr>
                      <a:r>
                        <a:rPr lang="pt-BR" sz="2000" dirty="0">
                          <a:effectLst/>
                        </a:rPr>
                        <a:t>Estados Unidos da América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344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1330337914"/>
                  </a:ext>
                </a:extLst>
              </a:tr>
              <a:tr h="391973">
                <a:tc>
                  <a:txBody>
                    <a:bodyPr/>
                    <a:lstStyle/>
                    <a:p>
                      <a:pPr>
                        <a:lnSpc>
                          <a:spcPct val="107000"/>
                        </a:lnSpc>
                        <a:spcAft>
                          <a:spcPts val="0"/>
                        </a:spcAft>
                      </a:pPr>
                      <a:r>
                        <a:rPr lang="pt-BR" sz="2000">
                          <a:effectLst/>
                        </a:rPr>
                        <a:t>China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308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2938314235"/>
                  </a:ext>
                </a:extLst>
              </a:tr>
              <a:tr h="391973">
                <a:tc>
                  <a:txBody>
                    <a:bodyPr/>
                    <a:lstStyle/>
                    <a:p>
                      <a:pPr>
                        <a:lnSpc>
                          <a:spcPct val="107000"/>
                        </a:lnSpc>
                        <a:spcAft>
                          <a:spcPts val="0"/>
                        </a:spcAft>
                      </a:pPr>
                      <a:r>
                        <a:rPr lang="pt-BR" sz="2000" dirty="0">
                          <a:effectLst/>
                        </a:rPr>
                        <a:t>Índia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189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4055397185"/>
                  </a:ext>
                </a:extLst>
              </a:tr>
              <a:tr h="391973">
                <a:tc>
                  <a:txBody>
                    <a:bodyPr/>
                    <a:lstStyle/>
                    <a:p>
                      <a:pPr>
                        <a:lnSpc>
                          <a:spcPct val="107000"/>
                        </a:lnSpc>
                        <a:spcAft>
                          <a:spcPts val="0"/>
                        </a:spcAft>
                      </a:pPr>
                      <a:r>
                        <a:rPr lang="pt-BR" sz="2000">
                          <a:effectLst/>
                        </a:rPr>
                        <a:t>Japão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165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2805578987"/>
                  </a:ext>
                </a:extLst>
              </a:tr>
              <a:tr h="391973">
                <a:tc>
                  <a:txBody>
                    <a:bodyPr/>
                    <a:lstStyle/>
                    <a:p>
                      <a:pPr>
                        <a:lnSpc>
                          <a:spcPct val="107000"/>
                        </a:lnSpc>
                        <a:spcAft>
                          <a:spcPts val="0"/>
                        </a:spcAft>
                      </a:pPr>
                      <a:r>
                        <a:rPr lang="pt-BR" sz="2000">
                          <a:effectLst/>
                        </a:rPr>
                        <a:t>Coréia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126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2842075446"/>
                  </a:ext>
                </a:extLst>
              </a:tr>
              <a:tr h="391973">
                <a:tc>
                  <a:txBody>
                    <a:bodyPr/>
                    <a:lstStyle/>
                    <a:p>
                      <a:pPr>
                        <a:lnSpc>
                          <a:spcPct val="107000"/>
                        </a:lnSpc>
                        <a:spcAft>
                          <a:spcPts val="0"/>
                        </a:spcAft>
                      </a:pPr>
                      <a:r>
                        <a:rPr lang="pt-BR" sz="2000">
                          <a:effectLst/>
                        </a:rPr>
                        <a:t>Alemanha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89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3676258905"/>
                  </a:ext>
                </a:extLst>
              </a:tr>
              <a:tr h="391973">
                <a:tc>
                  <a:txBody>
                    <a:bodyPr/>
                    <a:lstStyle/>
                    <a:p>
                      <a:pPr>
                        <a:lnSpc>
                          <a:spcPct val="107000"/>
                        </a:lnSpc>
                        <a:spcAft>
                          <a:spcPts val="0"/>
                        </a:spcAft>
                      </a:pPr>
                      <a:r>
                        <a:rPr lang="pt-BR" sz="2000">
                          <a:effectLst/>
                        </a:rPr>
                        <a:t>Espanha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61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3382810139"/>
                  </a:ext>
                </a:extLst>
              </a:tr>
              <a:tr h="391973">
                <a:tc>
                  <a:txBody>
                    <a:bodyPr/>
                    <a:lstStyle/>
                    <a:p>
                      <a:pPr>
                        <a:lnSpc>
                          <a:spcPct val="107000"/>
                        </a:lnSpc>
                        <a:spcAft>
                          <a:spcPts val="0"/>
                        </a:spcAft>
                      </a:pPr>
                      <a:r>
                        <a:rPr lang="pt-BR" sz="2000">
                          <a:effectLst/>
                        </a:rPr>
                        <a:t>Itália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59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3776500441"/>
                  </a:ext>
                </a:extLst>
              </a:tr>
              <a:tr h="391973">
                <a:tc>
                  <a:txBody>
                    <a:bodyPr/>
                    <a:lstStyle/>
                    <a:p>
                      <a:pPr>
                        <a:lnSpc>
                          <a:spcPct val="107000"/>
                        </a:lnSpc>
                        <a:spcAft>
                          <a:spcPts val="0"/>
                        </a:spcAft>
                      </a:pPr>
                      <a:r>
                        <a:rPr lang="pt-BR" sz="2000">
                          <a:effectLst/>
                        </a:rPr>
                        <a:t>França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54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714416599"/>
                  </a:ext>
                </a:extLst>
              </a:tr>
              <a:tr h="391973">
                <a:tc>
                  <a:txBody>
                    <a:bodyPr/>
                    <a:lstStyle/>
                    <a:p>
                      <a:pPr>
                        <a:lnSpc>
                          <a:spcPct val="107000"/>
                        </a:lnSpc>
                        <a:spcAft>
                          <a:spcPts val="0"/>
                        </a:spcAft>
                      </a:pPr>
                      <a:r>
                        <a:rPr lang="pt-BR" sz="2000">
                          <a:effectLst/>
                        </a:rPr>
                        <a:t>Holanda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54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3955672970"/>
                  </a:ext>
                </a:extLst>
              </a:tr>
              <a:tr h="391973">
                <a:tc>
                  <a:txBody>
                    <a:bodyPr/>
                    <a:lstStyle/>
                    <a:p>
                      <a:pPr>
                        <a:lnSpc>
                          <a:spcPct val="107000"/>
                        </a:lnSpc>
                        <a:spcAft>
                          <a:spcPts val="0"/>
                        </a:spcAft>
                      </a:pPr>
                      <a:r>
                        <a:rPr lang="pt-BR" sz="2000" dirty="0">
                          <a:effectLst/>
                        </a:rPr>
                        <a:t>Outros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509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1821519659"/>
                  </a:ext>
                </a:extLst>
              </a:tr>
              <a:tr h="391973">
                <a:tc>
                  <a:txBody>
                    <a:bodyPr/>
                    <a:lstStyle/>
                    <a:p>
                      <a:pPr>
                        <a:lnSpc>
                          <a:spcPct val="107000"/>
                        </a:lnSpc>
                        <a:spcAft>
                          <a:spcPts val="0"/>
                        </a:spcAft>
                      </a:pPr>
                      <a:r>
                        <a:rPr lang="pt-BR" sz="2000">
                          <a:effectLst/>
                        </a:rPr>
                        <a:t>Total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pt-BR" sz="2000" dirty="0">
                          <a:effectLst/>
                        </a:rPr>
                        <a:t>1.958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extLst>
                  <a:ext uri="{0D108BD9-81ED-4DB2-BD59-A6C34878D82A}">
                    <a16:rowId xmlns:a16="http://schemas.microsoft.com/office/drawing/2014/main" val="4082837795"/>
                  </a:ext>
                </a:extLst>
              </a:tr>
            </a:tbl>
          </a:graphicData>
        </a:graphic>
      </p:graphicFrame>
      <p:sp>
        <p:nvSpPr>
          <p:cNvPr id="5" name="Retângulo 4"/>
          <p:cNvSpPr/>
          <p:nvPr/>
        </p:nvSpPr>
        <p:spPr>
          <a:xfrm>
            <a:off x="5944670" y="6443370"/>
            <a:ext cx="3854132" cy="339324"/>
          </a:xfrm>
          <a:prstGeom prst="rect">
            <a:avLst/>
          </a:prstGeom>
        </p:spPr>
        <p:txBody>
          <a:bodyPr wrap="none">
            <a:spAutoFit/>
          </a:bodyPr>
          <a:lstStyle/>
          <a:p>
            <a:pPr algn="just">
              <a:lnSpc>
                <a:spcPct val="107000"/>
              </a:lnSpc>
              <a:spcAft>
                <a:spcPts val="800"/>
              </a:spcAft>
            </a:pP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EIA – US. Energy Inf. Adm. 2014)</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57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539803"/>
            <a:ext cx="9000366" cy="853568"/>
          </a:xfrm>
        </p:spPr>
        <p:txBody>
          <a:bodyPr/>
          <a:lstStyle/>
          <a:p>
            <a:r>
              <a:rPr lang="pt-BR" b="1" dirty="0"/>
              <a:t>SOBRE A PETROBRÁS</a:t>
            </a:r>
            <a:r>
              <a:rPr lang="pt-BR" dirty="0"/>
              <a:t/>
            </a:r>
            <a:br>
              <a:rPr lang="pt-BR" dirty="0"/>
            </a:br>
            <a:endParaRPr lang="pt-BR" dirty="0"/>
          </a:p>
        </p:txBody>
      </p:sp>
      <p:sp>
        <p:nvSpPr>
          <p:cNvPr id="3" name="Espaço Reservado para Conteúdo 2"/>
          <p:cNvSpPr>
            <a:spLocks noGrp="1"/>
          </p:cNvSpPr>
          <p:nvPr>
            <p:ph idx="1"/>
          </p:nvPr>
        </p:nvSpPr>
        <p:spPr>
          <a:xfrm>
            <a:off x="1443037" y="1573948"/>
            <a:ext cx="8577787" cy="4195481"/>
          </a:xfrm>
        </p:spPr>
        <p:txBody>
          <a:bodyPr>
            <a:normAutofit lnSpcReduction="10000"/>
          </a:bodyPr>
          <a:lstStyle/>
          <a:p>
            <a:pPr algn="just"/>
            <a:r>
              <a:rPr lang="pt-BR" b="1" dirty="0" smtClean="0">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O PETRÓLEO É NOSSO” (1947 – 1953). MAIOR MOVIMENTO DE MOBILIZAÇÃO POPULAR DA HISTÓRIA DO BRASIL.</a:t>
            </a:r>
          </a:p>
          <a:p>
            <a:pPr algn="just"/>
            <a:r>
              <a:rPr lang="pt-BR" b="1" dirty="0" smtClean="0">
                <a:latin typeface="Arial" panose="020B0604020202020204" pitchFamily="34" charset="0"/>
                <a:cs typeface="Arial" panose="020B0604020202020204" pitchFamily="34" charset="0"/>
              </a:rPr>
              <a:t>VINTE </a:t>
            </a:r>
            <a:r>
              <a:rPr lang="pt-BR" b="1" dirty="0">
                <a:latin typeface="Arial" panose="020B0604020202020204" pitchFamily="34" charset="0"/>
                <a:cs typeface="Arial" panose="020B0604020202020204" pitchFamily="34" charset="0"/>
              </a:rPr>
              <a:t>E DOIS MESES DE DEBATES NO CONGRESSO NACIONAL.</a:t>
            </a:r>
          </a:p>
          <a:p>
            <a:pPr algn="just"/>
            <a:r>
              <a:rPr lang="pt-BR" b="1" dirty="0" smtClean="0">
                <a:latin typeface="Arial" panose="020B0604020202020204" pitchFamily="34" charset="0"/>
                <a:cs typeface="Arial" panose="020B0604020202020204" pitchFamily="34" charset="0"/>
              </a:rPr>
              <a:t>CRIADA </a:t>
            </a:r>
            <a:r>
              <a:rPr lang="pt-BR" b="1" dirty="0">
                <a:latin typeface="Arial" panose="020B0604020202020204" pitchFamily="34" charset="0"/>
                <a:cs typeface="Arial" panose="020B0604020202020204" pitchFamily="34" charset="0"/>
              </a:rPr>
              <a:t>PELA LEI 2004 DE 03 DE OUTUBRO DE 1953. MONOPÓLIO ESTATAL DA UNIÃO EXERCIDO PELA PETROBRÁS. </a:t>
            </a:r>
          </a:p>
          <a:p>
            <a:pPr algn="just"/>
            <a:r>
              <a:rPr lang="pt-BR" b="1" dirty="0" smtClean="0">
                <a:latin typeface="Arial" panose="020B0604020202020204" pitchFamily="34" charset="0"/>
                <a:cs typeface="Arial" panose="020B0604020202020204" pitchFamily="34" charset="0"/>
              </a:rPr>
              <a:t>VIGÊNCIA </a:t>
            </a:r>
            <a:r>
              <a:rPr lang="pt-BR" b="1" dirty="0">
                <a:latin typeface="Arial" panose="020B0604020202020204" pitchFamily="34" charset="0"/>
                <a:cs typeface="Arial" panose="020B0604020202020204" pitchFamily="34" charset="0"/>
              </a:rPr>
              <a:t>DO MONOPÓLIO 1953 – 1995.</a:t>
            </a:r>
          </a:p>
          <a:p>
            <a:pPr algn="just"/>
            <a:r>
              <a:rPr lang="pt-BR" b="1" dirty="0" smtClean="0">
                <a:latin typeface="Arial" panose="020B0604020202020204" pitchFamily="34" charset="0"/>
                <a:cs typeface="Arial" panose="020B0604020202020204" pitchFamily="34" charset="0"/>
              </a:rPr>
              <a:t>1975 </a:t>
            </a:r>
            <a:r>
              <a:rPr lang="pt-BR" b="1" dirty="0">
                <a:latin typeface="Arial" panose="020B0604020202020204" pitchFamily="34" charset="0"/>
                <a:cs typeface="Arial" panose="020B0604020202020204" pitchFamily="34" charset="0"/>
              </a:rPr>
              <a:t>– CONTRATOS DE RISCO. FRACASSO. PROIBIDOS PELA CONSTITUIÇÃO DE 05 DE OUTUBRO DE 1988.</a:t>
            </a:r>
          </a:p>
          <a:p>
            <a:pPr algn="just"/>
            <a:r>
              <a:rPr lang="pt-BR" b="1" dirty="0" smtClean="0">
                <a:latin typeface="Arial" panose="020B0604020202020204" pitchFamily="34" charset="0"/>
                <a:cs typeface="Arial" panose="020B0604020202020204" pitchFamily="34" charset="0"/>
              </a:rPr>
              <a:t>LEI </a:t>
            </a:r>
            <a:r>
              <a:rPr lang="pt-BR" b="1" dirty="0">
                <a:latin typeface="Arial" panose="020B0604020202020204" pitchFamily="34" charset="0"/>
                <a:cs typeface="Arial" panose="020B0604020202020204" pitchFamily="34" charset="0"/>
              </a:rPr>
              <a:t>9478 DE 06 DE AGOSTO DE 1997. CRIAÇÃO DA ANP/CNPE. REGIME DE CONCESSÕES. </a:t>
            </a:r>
          </a:p>
          <a:p>
            <a:pPr algn="just"/>
            <a:r>
              <a:rPr lang="pt-BR" b="1" dirty="0" smtClean="0">
                <a:latin typeface="Arial" panose="020B0604020202020204" pitchFamily="34" charset="0"/>
                <a:cs typeface="Arial" panose="020B0604020202020204" pitchFamily="34" charset="0"/>
              </a:rPr>
              <a:t>DESCOBERTA </a:t>
            </a:r>
            <a:r>
              <a:rPr lang="pt-BR" b="1" dirty="0">
                <a:latin typeface="Arial" panose="020B0604020202020204" pitchFamily="34" charset="0"/>
                <a:cs typeface="Arial" panose="020B0604020202020204" pitchFamily="34" charset="0"/>
              </a:rPr>
              <a:t>DO PRÉ-SAL (2006).</a:t>
            </a:r>
          </a:p>
          <a:p>
            <a:endParaRPr lang="pt-BR" dirty="0"/>
          </a:p>
        </p:txBody>
      </p:sp>
      <p:sp>
        <p:nvSpPr>
          <p:cNvPr id="4" name="Retângulo 3"/>
          <p:cNvSpPr/>
          <p:nvPr/>
        </p:nvSpPr>
        <p:spPr>
          <a:xfrm>
            <a:off x="10443607" y="6318371"/>
            <a:ext cx="1394934"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6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1713" y="1211091"/>
            <a:ext cx="8946540" cy="4195481"/>
          </a:xfrm>
        </p:spPr>
        <p:txBody>
          <a:bodyPr>
            <a:normAutofit fontScale="92500" lnSpcReduction="20000"/>
          </a:bodyPr>
          <a:lstStyle/>
          <a:p>
            <a:pPr algn="just"/>
            <a:r>
              <a:rPr lang="pt-BR" sz="2200" b="1" dirty="0" smtClean="0">
                <a:latin typeface="Arial" panose="020B0604020202020204" pitchFamily="34" charset="0"/>
                <a:cs typeface="Arial" panose="020B0604020202020204" pitchFamily="34" charset="0"/>
              </a:rPr>
              <a:t>CONTRATO </a:t>
            </a:r>
            <a:r>
              <a:rPr lang="pt-BR" sz="2200" b="1" dirty="0">
                <a:latin typeface="Arial" panose="020B0604020202020204" pitchFamily="34" charset="0"/>
                <a:cs typeface="Arial" panose="020B0604020202020204" pitchFamily="34" charset="0"/>
              </a:rPr>
              <a:t>DE CESSÃO ONEROSA ENTRE PETROBRÁS E UNIÃO (LEI 12.276/2010).</a:t>
            </a:r>
          </a:p>
          <a:p>
            <a:pPr algn="just"/>
            <a:r>
              <a:rPr lang="pt-BR" sz="2200" b="1" dirty="0" smtClean="0">
                <a:latin typeface="Arial" panose="020B0604020202020204" pitchFamily="34" charset="0"/>
                <a:cs typeface="Arial" panose="020B0604020202020204" pitchFamily="34" charset="0"/>
              </a:rPr>
              <a:t>CRIAÇÃO </a:t>
            </a:r>
            <a:r>
              <a:rPr lang="pt-BR" sz="2200" b="1" dirty="0">
                <a:latin typeface="Arial" panose="020B0604020202020204" pitchFamily="34" charset="0"/>
                <a:cs typeface="Arial" panose="020B0604020202020204" pitchFamily="34" charset="0"/>
              </a:rPr>
              <a:t>DA PPSA – PRÉ-SAL PETRÓLEO S.A. (LEI 12.304/2010).</a:t>
            </a:r>
          </a:p>
          <a:p>
            <a:pPr algn="just"/>
            <a:r>
              <a:rPr lang="pt-BR" sz="2200" b="1" dirty="0" smtClean="0">
                <a:latin typeface="Arial" panose="020B0604020202020204" pitchFamily="34" charset="0"/>
                <a:cs typeface="Arial" panose="020B0604020202020204" pitchFamily="34" charset="0"/>
              </a:rPr>
              <a:t>ALTERAÇÃO </a:t>
            </a:r>
            <a:r>
              <a:rPr lang="pt-BR" sz="2200" b="1" dirty="0">
                <a:latin typeface="Arial" panose="020B0604020202020204" pitchFamily="34" charset="0"/>
                <a:cs typeface="Arial" panose="020B0604020202020204" pitchFamily="34" charset="0"/>
              </a:rPr>
              <a:t>DO REGIME DE CONCESSÕES PARA PARTILHA, NO PRÉ-SAL E ÁREAS ESTRATÉGICAS (LEI 12.351/2010). </a:t>
            </a:r>
          </a:p>
          <a:p>
            <a:pPr algn="just"/>
            <a:r>
              <a:rPr lang="pt-BR" sz="2200" b="1" dirty="0" smtClean="0">
                <a:latin typeface="Arial" panose="020B0604020202020204" pitchFamily="34" charset="0"/>
                <a:cs typeface="Arial" panose="020B0604020202020204" pitchFamily="34" charset="0"/>
              </a:rPr>
              <a:t>A </a:t>
            </a:r>
            <a:r>
              <a:rPr lang="pt-BR" sz="2200" b="1" dirty="0">
                <a:latin typeface="Arial" panose="020B0604020202020204" pitchFamily="34" charset="0"/>
                <a:cs typeface="Arial" panose="020B0604020202020204" pitchFamily="34" charset="0"/>
              </a:rPr>
              <a:t>LEI 13.365/2016 INICIATIVA DO SENADOR JOSÉ SERRA (PSDB-SP) RETIRA DA PETROBRÁS A CONDIÇÃO DE ÚNICA OPERADORA DO PRÉ-SAL E A OBRIGATORIEDADE DE SUA PARTICIPAÇÃO EM TODOS OS CONSÓRCIOS. GRAVES PREJUÍZOS PARA A ECONOMIA NO PAÍS, DECORRENTES DA PERDA DO CONTROLE DAS OPERAÇÕES PELO ESTADO BRASILEIRO.</a:t>
            </a:r>
          </a:p>
          <a:p>
            <a:pPr algn="just"/>
            <a:r>
              <a:rPr lang="pt-BR" sz="2200" b="1" dirty="0" smtClean="0">
                <a:latin typeface="Arial" panose="020B0604020202020204" pitchFamily="34" charset="0"/>
                <a:cs typeface="Arial" panose="020B0604020202020204" pitchFamily="34" charset="0"/>
              </a:rPr>
              <a:t>EM </a:t>
            </a:r>
            <a:r>
              <a:rPr lang="pt-BR" sz="2200" b="1" dirty="0">
                <a:latin typeface="Arial" panose="020B0604020202020204" pitchFamily="34" charset="0"/>
                <a:cs typeface="Arial" panose="020B0604020202020204" pitchFamily="34" charset="0"/>
              </a:rPr>
              <a:t>POUCO MAIS DE SEIS DÉCADAS (1953 – 2017) NUMA INDÚSTRIA COM QUASE 160 ANOS OS BRASILEIROS CONSTRUÍRAM A DÉCIMA MAIOR PETROLEIRA DO PLANETA.</a:t>
            </a:r>
          </a:p>
          <a:p>
            <a:endParaRPr lang="pt-BR" dirty="0"/>
          </a:p>
        </p:txBody>
      </p:sp>
      <p:sp>
        <p:nvSpPr>
          <p:cNvPr id="4" name="Retângulo 3"/>
          <p:cNvSpPr/>
          <p:nvPr/>
        </p:nvSpPr>
        <p:spPr>
          <a:xfrm>
            <a:off x="823448" y="246183"/>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54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8737" y="757518"/>
            <a:ext cx="9302671" cy="926139"/>
          </a:xfrm>
        </p:spPr>
        <p:txBody>
          <a:bodyPr/>
          <a:lstStyle/>
          <a:p>
            <a:r>
              <a:rPr lang="pt-BR" b="1" dirty="0"/>
              <a:t>PETROBRÁS E </a:t>
            </a:r>
            <a:r>
              <a:rPr lang="pt-BR" b="1" dirty="0" smtClean="0"/>
              <a:t>A TECNOLOGIA</a:t>
            </a:r>
            <a:r>
              <a:rPr lang="pt-BR" dirty="0"/>
              <a:t/>
            </a:r>
            <a:br>
              <a:rPr lang="pt-BR" dirty="0"/>
            </a:br>
            <a:endParaRPr lang="pt-BR" dirty="0"/>
          </a:p>
        </p:txBody>
      </p:sp>
      <p:sp>
        <p:nvSpPr>
          <p:cNvPr id="3" name="Espaço Reservado para Conteúdo 2"/>
          <p:cNvSpPr>
            <a:spLocks noGrp="1"/>
          </p:cNvSpPr>
          <p:nvPr>
            <p:ph idx="1"/>
          </p:nvPr>
        </p:nvSpPr>
        <p:spPr>
          <a:xfrm>
            <a:off x="1190399" y="1930403"/>
            <a:ext cx="9201830" cy="4477658"/>
          </a:xfrm>
        </p:spPr>
        <p:txBody>
          <a:bodyPr>
            <a:normAutofit fontScale="92500" lnSpcReduction="10000"/>
          </a:bodyPr>
          <a:lstStyle/>
          <a:p>
            <a:pPr algn="just"/>
            <a:r>
              <a:rPr lang="pt-BR" sz="2200" b="1" dirty="0" smtClean="0">
                <a:latin typeface="Arial" panose="020B0604020202020204" pitchFamily="34" charset="0"/>
                <a:cs typeface="Arial" panose="020B0604020202020204" pitchFamily="34" charset="0"/>
              </a:rPr>
              <a:t>TECNOLOGIA</a:t>
            </a:r>
            <a:r>
              <a:rPr lang="pt-BR" sz="2200" b="1" dirty="0">
                <a:latin typeface="Arial" panose="020B0604020202020204" pitchFamily="34" charset="0"/>
                <a:cs typeface="Arial" panose="020B0604020202020204" pitchFamily="34" charset="0"/>
              </a:rPr>
              <a:t>: O MAIS IMPORTANTE FATOR DE PRODUÇÃO.</a:t>
            </a:r>
          </a:p>
          <a:p>
            <a:pPr algn="just"/>
            <a:r>
              <a:rPr lang="pt-BR" sz="2200" b="1" dirty="0" smtClean="0">
                <a:latin typeface="Arial" panose="020B0604020202020204" pitchFamily="34" charset="0"/>
                <a:cs typeface="Arial" panose="020B0604020202020204" pitchFamily="34" charset="0"/>
              </a:rPr>
              <a:t>CONDIÇÃO </a:t>
            </a:r>
            <a:r>
              <a:rPr lang="pt-BR" sz="2200" b="1" dirty="0">
                <a:latin typeface="Arial" panose="020B0604020202020204" pitchFamily="34" charset="0"/>
                <a:cs typeface="Arial" panose="020B0604020202020204" pitchFamily="34" charset="0"/>
              </a:rPr>
              <a:t>ESSENCIAL PARA AGREGAR VALOR.</a:t>
            </a:r>
          </a:p>
          <a:p>
            <a:pPr algn="just"/>
            <a:r>
              <a:rPr lang="pt-BR" sz="2200" b="1" dirty="0" smtClean="0">
                <a:latin typeface="Arial" panose="020B0604020202020204" pitchFamily="34" charset="0"/>
                <a:cs typeface="Arial" panose="020B0604020202020204" pitchFamily="34" charset="0"/>
              </a:rPr>
              <a:t>“</a:t>
            </a:r>
            <a:r>
              <a:rPr lang="pt-BR" sz="2200" b="1" dirty="0">
                <a:latin typeface="Arial" panose="020B0604020202020204" pitchFamily="34" charset="0"/>
                <a:cs typeface="Arial" panose="020B0604020202020204" pitchFamily="34" charset="0"/>
              </a:rPr>
              <a:t>A VERDADEIRA INDEPENDÊNCIA É A TECNOLÓGICA. QUEM TEM LIDERA, É PROTAGONISTA. QUEM NÃO TEM É COADJUVANTE, DOMINADO”. (HÉLIO BELTRÃO – EX-PRESIDENTE DA PETROBRÁS)</a:t>
            </a:r>
          </a:p>
          <a:p>
            <a:pPr algn="just"/>
            <a:r>
              <a:rPr lang="pt-BR" sz="2200" b="1" dirty="0" smtClean="0">
                <a:latin typeface="Arial" panose="020B0604020202020204" pitchFamily="34" charset="0"/>
                <a:cs typeface="Arial" panose="020B0604020202020204" pitchFamily="34" charset="0"/>
              </a:rPr>
              <a:t>CENTRO </a:t>
            </a:r>
            <a:r>
              <a:rPr lang="pt-BR" sz="2200" b="1" dirty="0">
                <a:latin typeface="Arial" panose="020B0604020202020204" pitchFamily="34" charset="0"/>
                <a:cs typeface="Arial" panose="020B0604020202020204" pitchFamily="34" charset="0"/>
              </a:rPr>
              <a:t>DE PESQUISAS E DESENVOLVIMENTO LEOPOLDO AMÉRICO MIGUEZ DE MELO – CENPES, ILHA DO FUNDÃO, RIO DE JANEIRO.</a:t>
            </a:r>
          </a:p>
          <a:p>
            <a:pPr algn="just"/>
            <a:r>
              <a:rPr lang="pt-BR" sz="2200" b="1" dirty="0" smtClean="0">
                <a:latin typeface="Arial" panose="020B0604020202020204" pitchFamily="34" charset="0"/>
                <a:cs typeface="Arial" panose="020B0604020202020204" pitchFamily="34" charset="0"/>
              </a:rPr>
              <a:t>1458 </a:t>
            </a:r>
            <a:r>
              <a:rPr lang="pt-BR" sz="2200" b="1" dirty="0">
                <a:latin typeface="Arial" panose="020B0604020202020204" pitchFamily="34" charset="0"/>
                <a:cs typeface="Arial" panose="020B0604020202020204" pitchFamily="34" charset="0"/>
              </a:rPr>
              <a:t>EMPREGADOS, 1345 DEDICADOS, EXCLUSIVAMENTE, À ÁREA DE P&amp;D. </a:t>
            </a:r>
          </a:p>
          <a:p>
            <a:pPr algn="just"/>
            <a:r>
              <a:rPr lang="pt-BR" sz="2200" b="1" dirty="0" smtClean="0">
                <a:latin typeface="Arial" panose="020B0604020202020204" pitchFamily="34" charset="0"/>
                <a:cs typeface="Arial" panose="020B0604020202020204" pitchFamily="34" charset="0"/>
              </a:rPr>
              <a:t>306 </a:t>
            </a:r>
            <a:r>
              <a:rPr lang="pt-BR" sz="2200" b="1" dirty="0">
                <a:latin typeface="Arial" panose="020B0604020202020204" pitchFamily="34" charset="0"/>
                <a:cs typeface="Arial" panose="020B0604020202020204" pitchFamily="34" charset="0"/>
              </a:rPr>
              <a:t>MESTRES E 204 DOUTORES.</a:t>
            </a:r>
          </a:p>
          <a:p>
            <a:pPr algn="just"/>
            <a:r>
              <a:rPr lang="pt-BR" sz="2200" b="1" dirty="0" smtClean="0">
                <a:latin typeface="Arial" panose="020B0604020202020204" pitchFamily="34" charset="0"/>
                <a:cs typeface="Arial" panose="020B0604020202020204" pitchFamily="34" charset="0"/>
              </a:rPr>
              <a:t>PARCERIA </a:t>
            </a:r>
            <a:r>
              <a:rPr lang="pt-BR" sz="2200" b="1" dirty="0">
                <a:latin typeface="Arial" panose="020B0604020202020204" pitchFamily="34" charset="0"/>
                <a:cs typeface="Arial" panose="020B0604020202020204" pitchFamily="34" charset="0"/>
              </a:rPr>
              <a:t>COM MAIS DE 100 UNIVERSIDADES E INSTITUIÇÕES DE PESQUISA, NACIONAIS E ESTRANGEIRAS</a:t>
            </a:r>
            <a:r>
              <a:rPr lang="pt-BR" sz="2200" dirty="0">
                <a:latin typeface="Arial" panose="020B0604020202020204" pitchFamily="34" charset="0"/>
                <a:cs typeface="Arial" panose="020B0604020202020204" pitchFamily="34" charset="0"/>
              </a:rPr>
              <a:t>, COM FORNECEDORES E OUTRAS EMPRESAS.</a:t>
            </a:r>
          </a:p>
          <a:p>
            <a:endParaRPr lang="pt-BR" dirty="0"/>
          </a:p>
        </p:txBody>
      </p:sp>
      <p:sp>
        <p:nvSpPr>
          <p:cNvPr id="4" name="Retângulo 3"/>
          <p:cNvSpPr/>
          <p:nvPr/>
        </p:nvSpPr>
        <p:spPr>
          <a:xfrm>
            <a:off x="10572196" y="6318371"/>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25</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09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3" y="1219192"/>
            <a:ext cx="8946540" cy="4223656"/>
          </a:xfrm>
        </p:spPr>
        <p:txBody>
          <a:bodyPr/>
          <a:lstStyle/>
          <a:p>
            <a:pPr algn="just"/>
            <a:r>
              <a:rPr lang="pt-BR" b="1" dirty="0" smtClean="0">
                <a:latin typeface="Arial" panose="020B0604020202020204" pitchFamily="34" charset="0"/>
                <a:cs typeface="Arial" panose="020B0604020202020204" pitchFamily="34" charset="0"/>
              </a:rPr>
              <a:t>EM </a:t>
            </a:r>
            <a:r>
              <a:rPr lang="pt-BR" b="1" dirty="0">
                <a:latin typeface="Arial" panose="020B0604020202020204" pitchFamily="34" charset="0"/>
                <a:cs typeface="Arial" panose="020B0604020202020204" pitchFamily="34" charset="0"/>
              </a:rPr>
              <a:t>2016 FORAM INVESTIDOS R$ 1,826 BILHÕES.</a:t>
            </a:r>
          </a:p>
          <a:p>
            <a:pPr algn="just"/>
            <a:r>
              <a:rPr lang="pt-BR" b="1" dirty="0" smtClean="0">
                <a:latin typeface="Arial" panose="020B0604020202020204" pitchFamily="34" charset="0"/>
                <a:cs typeface="Arial" panose="020B0604020202020204" pitchFamily="34" charset="0"/>
              </a:rPr>
              <a:t>NESTE </a:t>
            </a:r>
            <a:r>
              <a:rPr lang="pt-BR" b="1" dirty="0">
                <a:latin typeface="Arial" panose="020B0604020202020204" pitchFamily="34" charset="0"/>
                <a:cs typeface="Arial" panose="020B0604020202020204" pitchFamily="34" charset="0"/>
              </a:rPr>
              <a:t>ANO FORAM DEPOSITADOS 62 PEDIDOS DE PATENTES, SENDO 24 NO BRASIL E 38 NO EXTERIOR.</a:t>
            </a:r>
          </a:p>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PETROBRÁS INVESTIU, EM 2016 R$ 76 MILHÕES NA CAPACITAÇÃO DE SEUS EMPREGADOS, COM QUASE 249 MIL PARTICIPAÇÕES EM CURSOS DE FORMAÇÃO E EDUCAÇÃO CONTINUADA NO BRASIL E NO EXTERIOR ATINGINDO A MÉDIA DE 41 HORAS DE TREINAMENTO POR EMPREGADO.</a:t>
            </a:r>
          </a:p>
          <a:p>
            <a:pPr algn="just"/>
            <a:r>
              <a:rPr lang="pt-BR" b="1" dirty="0" smtClean="0">
                <a:latin typeface="Arial" panose="020B0604020202020204" pitchFamily="34" charset="0"/>
                <a:cs typeface="Arial" panose="020B0604020202020204" pitchFamily="34" charset="0"/>
              </a:rPr>
              <a:t>LÍDER </a:t>
            </a:r>
            <a:r>
              <a:rPr lang="pt-BR" b="1" dirty="0">
                <a:latin typeface="Arial" panose="020B0604020202020204" pitchFamily="34" charset="0"/>
                <a:cs typeface="Arial" panose="020B0604020202020204" pitchFamily="34" charset="0"/>
              </a:rPr>
              <a:t>NA PRODUÇÃO DE PETRÓLEO EM ÁGUAS PROFUNDAS E ULTRAPROFUNDAS. PRÊMIOS DA OTC OFFSHORE TECHNOLOGY CONFERENCE, EM 1992, 2001 E 2015.</a:t>
            </a:r>
          </a:p>
          <a:p>
            <a:endParaRPr lang="pt-BR" dirty="0"/>
          </a:p>
        </p:txBody>
      </p:sp>
      <p:sp>
        <p:nvSpPr>
          <p:cNvPr id="4" name="Retângulo 3"/>
          <p:cNvSpPr/>
          <p:nvPr/>
        </p:nvSpPr>
        <p:spPr>
          <a:xfrm>
            <a:off x="823448" y="417714"/>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26</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70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025" y="615515"/>
            <a:ext cx="9404724" cy="810025"/>
          </a:xfrm>
        </p:spPr>
        <p:txBody>
          <a:bodyPr/>
          <a:lstStyle/>
          <a:p>
            <a:r>
              <a:rPr lang="pt-BR" b="1" dirty="0"/>
              <a:t>SOBRE O PRÉ-SAL</a:t>
            </a:r>
            <a:r>
              <a:rPr lang="pt-BR" dirty="0"/>
              <a:t/>
            </a:r>
            <a:br>
              <a:rPr lang="pt-BR" dirty="0"/>
            </a:br>
            <a:endParaRPr lang="pt-BR" dirty="0"/>
          </a:p>
        </p:txBody>
      </p:sp>
      <p:sp>
        <p:nvSpPr>
          <p:cNvPr id="3" name="Espaço Reservado para Conteúdo 2"/>
          <p:cNvSpPr>
            <a:spLocks noGrp="1"/>
          </p:cNvSpPr>
          <p:nvPr>
            <p:ph idx="1"/>
          </p:nvPr>
        </p:nvSpPr>
        <p:spPr>
          <a:xfrm>
            <a:off x="1174750" y="1751414"/>
            <a:ext cx="8946540" cy="4195481"/>
          </a:xfrm>
        </p:spPr>
        <p:txBody>
          <a:bodyPr>
            <a:normAutofit lnSpcReduction="10000"/>
          </a:bodyPr>
          <a:lstStyle/>
          <a:p>
            <a:pPr algn="just"/>
            <a:r>
              <a:rPr lang="pt-BR" b="1" dirty="0" smtClean="0">
                <a:latin typeface="Arial" panose="020B0604020202020204" pitchFamily="34" charset="0"/>
                <a:cs typeface="Arial" panose="020B0604020202020204" pitchFamily="34" charset="0"/>
              </a:rPr>
              <a:t>DESCOBERTO </a:t>
            </a:r>
            <a:r>
              <a:rPr lang="pt-BR" b="1" dirty="0">
                <a:latin typeface="Arial" panose="020B0604020202020204" pitchFamily="34" charset="0"/>
                <a:cs typeface="Arial" panose="020B0604020202020204" pitchFamily="34" charset="0"/>
              </a:rPr>
              <a:t>EM 2006.</a:t>
            </a:r>
          </a:p>
          <a:p>
            <a:pPr algn="just"/>
            <a:r>
              <a:rPr lang="pt-BR" b="1" dirty="0" smtClean="0">
                <a:latin typeface="Arial" panose="020B0604020202020204" pitchFamily="34" charset="0"/>
                <a:cs typeface="Arial" panose="020B0604020202020204" pitchFamily="34" charset="0"/>
              </a:rPr>
              <a:t>NOVA </a:t>
            </a:r>
            <a:r>
              <a:rPr lang="pt-BR" b="1" dirty="0">
                <a:latin typeface="Arial" panose="020B0604020202020204" pitchFamily="34" charset="0"/>
                <a:cs typeface="Arial" panose="020B0604020202020204" pitchFamily="34" charset="0"/>
              </a:rPr>
              <a:t>FRONTEIRA GEOLÓGICA. CARACTERÍSTICAS INÉDITAS.</a:t>
            </a:r>
          </a:p>
          <a:p>
            <a:pPr algn="just"/>
            <a:r>
              <a:rPr lang="pt-BR" b="1" dirty="0" smtClean="0">
                <a:latin typeface="Arial" panose="020B0604020202020204" pitchFamily="34" charset="0"/>
                <a:cs typeface="Arial" panose="020B0604020202020204" pitchFamily="34" charset="0"/>
              </a:rPr>
              <a:t>UMA </a:t>
            </a:r>
            <a:r>
              <a:rPr lang="pt-BR" b="1" dirty="0">
                <a:latin typeface="Arial" panose="020B0604020202020204" pitchFamily="34" charset="0"/>
                <a:cs typeface="Arial" panose="020B0604020202020204" pitchFamily="34" charset="0"/>
              </a:rPr>
              <a:t>DAS MAIORES, SENÃO A MAIOR DESCOBERTA DE PETRÓLEO NO MUNDO NOS ÚLTIMOS 20 ANOS.</a:t>
            </a:r>
          </a:p>
          <a:p>
            <a:pPr algn="just"/>
            <a:r>
              <a:rPr lang="pt-BR" b="1" dirty="0" smtClean="0">
                <a:latin typeface="Arial" panose="020B0604020202020204" pitchFamily="34" charset="0"/>
                <a:cs typeface="Arial" panose="020B0604020202020204" pitchFamily="34" charset="0"/>
              </a:rPr>
              <a:t>POLÍGONO </a:t>
            </a:r>
            <a:r>
              <a:rPr lang="pt-BR" b="1" dirty="0">
                <a:latin typeface="Arial" panose="020B0604020202020204" pitchFamily="34" charset="0"/>
                <a:cs typeface="Arial" panose="020B0604020202020204" pitchFamily="34" charset="0"/>
              </a:rPr>
              <a:t>DO PRÉ-SAL SE ESTENDE POR 800 KM, LITORAL DOS ESTADOS DE SANTA CATARINA, SÃO PAULO, RIO DE JANEIRO E ESPÍRITO SANTO, 200 KM DE LARGURA, BACIAS DE SANTOS E DE CAMPOS. ÁREA APROXIMADA DE 149 MIL QUILÔMETROS QUADRADOS.</a:t>
            </a:r>
          </a:p>
          <a:p>
            <a:pPr algn="just"/>
            <a:r>
              <a:rPr lang="pt-BR" b="1" dirty="0" smtClean="0">
                <a:latin typeface="Arial" panose="020B0604020202020204" pitchFamily="34" charset="0"/>
                <a:cs typeface="Arial" panose="020B0604020202020204" pitchFamily="34" charset="0"/>
              </a:rPr>
              <a:t>LÂMINA </a:t>
            </a:r>
            <a:r>
              <a:rPr lang="pt-BR" b="1" dirty="0">
                <a:latin typeface="Arial" panose="020B0604020202020204" pitchFamily="34" charset="0"/>
                <a:cs typeface="Arial" panose="020B0604020202020204" pitchFamily="34" charset="0"/>
              </a:rPr>
              <a:t>D’ÁGUA DE ATÉ 2400 METROS.</a:t>
            </a:r>
          </a:p>
          <a:p>
            <a:pPr algn="just"/>
            <a:r>
              <a:rPr lang="pt-BR" b="1" dirty="0" smtClean="0">
                <a:latin typeface="Arial" panose="020B0604020202020204" pitchFamily="34" charset="0"/>
                <a:cs typeface="Arial" panose="020B0604020202020204" pitchFamily="34" charset="0"/>
              </a:rPr>
              <a:t>PROFUNDIDADE </a:t>
            </a:r>
            <a:r>
              <a:rPr lang="pt-BR" b="1" dirty="0">
                <a:latin typeface="Arial" panose="020B0604020202020204" pitchFamily="34" charset="0"/>
                <a:cs typeface="Arial" panose="020B0604020202020204" pitchFamily="34" charset="0"/>
              </a:rPr>
              <a:t>DOS POÇOS ATÉ 8000 METROS.</a:t>
            </a:r>
          </a:p>
          <a:p>
            <a:pPr algn="just"/>
            <a:r>
              <a:rPr lang="pt-BR" b="1" dirty="0" smtClean="0">
                <a:latin typeface="Arial" panose="020B0604020202020204" pitchFamily="34" charset="0"/>
                <a:cs typeface="Arial" panose="020B0604020202020204" pitchFamily="34" charset="0"/>
              </a:rPr>
              <a:t>CAMADA </a:t>
            </a:r>
            <a:r>
              <a:rPr lang="pt-BR" b="1" dirty="0">
                <a:latin typeface="Arial" panose="020B0604020202020204" pitchFamily="34" charset="0"/>
                <a:cs typeface="Arial" panose="020B0604020202020204" pitchFamily="34" charset="0"/>
              </a:rPr>
              <a:t>DE SAL COM ATÉ 2000 METROS DE ESPESSURA.</a:t>
            </a:r>
          </a:p>
          <a:p>
            <a:endParaRPr lang="pt-BR" dirty="0"/>
          </a:p>
        </p:txBody>
      </p:sp>
      <p:sp>
        <p:nvSpPr>
          <p:cNvPr id="4" name="Retângulo 3"/>
          <p:cNvSpPr/>
          <p:nvPr/>
        </p:nvSpPr>
        <p:spPr>
          <a:xfrm>
            <a:off x="10257871" y="6161288"/>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27</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88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627" y="1046908"/>
            <a:ext cx="9187316" cy="5349365"/>
          </a:xfrm>
        </p:spPr>
        <p:txBody>
          <a:bodyPr>
            <a:normAutofit fontScale="77500" lnSpcReduction="20000"/>
          </a:bodyPr>
          <a:lstStyle/>
          <a:p>
            <a:pPr algn="just"/>
            <a:r>
              <a:rPr lang="pt-BR" sz="2600" b="1" dirty="0" smtClean="0">
                <a:latin typeface="Arial" panose="020B0604020202020204" pitchFamily="34" charset="0"/>
                <a:cs typeface="Arial" panose="020B0604020202020204" pitchFamily="34" charset="0"/>
              </a:rPr>
              <a:t>RESERVATÓRIOS </a:t>
            </a:r>
            <a:r>
              <a:rPr lang="pt-BR" sz="2600" b="1" dirty="0">
                <a:latin typeface="Arial" panose="020B0604020202020204" pitchFamily="34" charset="0"/>
                <a:cs typeface="Arial" panose="020B0604020202020204" pitchFamily="34" charset="0"/>
              </a:rPr>
              <a:t>DISTANTES DA COSTA ATÉ 340 QUILÔMETROS.</a:t>
            </a:r>
          </a:p>
          <a:p>
            <a:pPr algn="just"/>
            <a:r>
              <a:rPr lang="pt-BR" sz="2600" b="1" dirty="0" smtClean="0">
                <a:latin typeface="Arial" panose="020B0604020202020204" pitchFamily="34" charset="0"/>
                <a:cs typeface="Arial" panose="020B0604020202020204" pitchFamily="34" charset="0"/>
              </a:rPr>
              <a:t>RESERVAS </a:t>
            </a:r>
            <a:r>
              <a:rPr lang="pt-BR" sz="2600" b="1" dirty="0">
                <a:latin typeface="Arial" panose="020B0604020202020204" pitchFamily="34" charset="0"/>
                <a:cs typeface="Arial" panose="020B0604020202020204" pitchFamily="34" charset="0"/>
              </a:rPr>
              <a:t>DE 176 BILHÕES DE BARRIS COM 90% DE PROBABILIDADE (INOG/UERJ).</a:t>
            </a:r>
          </a:p>
          <a:p>
            <a:pPr algn="just"/>
            <a:r>
              <a:rPr lang="pt-BR" sz="2600" b="1" dirty="0" smtClean="0">
                <a:latin typeface="Arial" panose="020B0604020202020204" pitchFamily="34" charset="0"/>
                <a:cs typeface="Arial" panose="020B0604020202020204" pitchFamily="34" charset="0"/>
              </a:rPr>
              <a:t>BAIXO </a:t>
            </a:r>
            <a:r>
              <a:rPr lang="pt-BR" sz="2600" b="1" dirty="0">
                <a:latin typeface="Arial" panose="020B0604020202020204" pitchFamily="34" charset="0"/>
                <a:cs typeface="Arial" panose="020B0604020202020204" pitchFamily="34" charset="0"/>
              </a:rPr>
              <a:t>RISCO GEOLÓGICO. ÍNDICE DE SUCESSO DA PETROBRÁS DE 100% EM 2013.</a:t>
            </a:r>
          </a:p>
          <a:p>
            <a:pPr algn="just"/>
            <a:r>
              <a:rPr lang="pt-BR" sz="2600" b="1" dirty="0" smtClean="0">
                <a:latin typeface="Arial" panose="020B0604020202020204" pitchFamily="34" charset="0"/>
                <a:cs typeface="Arial" panose="020B0604020202020204" pitchFamily="34" charset="0"/>
              </a:rPr>
              <a:t>ÓLEO </a:t>
            </a:r>
            <a:r>
              <a:rPr lang="pt-BR" sz="2600" b="1" dirty="0">
                <a:latin typeface="Arial" panose="020B0604020202020204" pitchFamily="34" charset="0"/>
                <a:cs typeface="Arial" panose="020B0604020202020204" pitchFamily="34" charset="0"/>
              </a:rPr>
              <a:t>DE EXCELENTE QUALIDADE. </a:t>
            </a:r>
          </a:p>
          <a:p>
            <a:pPr algn="just"/>
            <a:r>
              <a:rPr lang="pt-BR" sz="2600" b="1" dirty="0" smtClean="0">
                <a:latin typeface="Arial" panose="020B0604020202020204" pitchFamily="34" charset="0"/>
                <a:cs typeface="Arial" panose="020B0604020202020204" pitchFamily="34" charset="0"/>
              </a:rPr>
              <a:t>PRODUZINDO </a:t>
            </a:r>
            <a:r>
              <a:rPr lang="pt-BR" sz="2600" b="1" dirty="0">
                <a:latin typeface="Arial" panose="020B0604020202020204" pitchFamily="34" charset="0"/>
                <a:cs typeface="Arial" panose="020B0604020202020204" pitchFamily="34" charset="0"/>
              </a:rPr>
              <a:t>MAIS DE UM MILHÃO E MEIO DE BARRIS DE ÓLEO POR DIA.</a:t>
            </a:r>
          </a:p>
          <a:p>
            <a:pPr algn="just"/>
            <a:r>
              <a:rPr lang="pt-BR" sz="2600" b="1" dirty="0" smtClean="0">
                <a:latin typeface="Arial" panose="020B0604020202020204" pitchFamily="34" charset="0"/>
                <a:cs typeface="Arial" panose="020B0604020202020204" pitchFamily="34" charset="0"/>
              </a:rPr>
              <a:t>EM </a:t>
            </a:r>
            <a:r>
              <a:rPr lang="pt-BR" sz="2600" b="1" dirty="0">
                <a:latin typeface="Arial" panose="020B0604020202020204" pitchFamily="34" charset="0"/>
                <a:cs typeface="Arial" panose="020B0604020202020204" pitchFamily="34" charset="0"/>
              </a:rPr>
              <a:t>DOIS ANOS O PRÉ-SAL JÁ PRODUZIA. EM APENAS 8 ANOS A PRODUÇÃO ATINGIU 400 MIL BARRIS/DIA. NO GOLFO DO MÉXICO 19 ANOS. BACIA DE CAMPOS 15 ANOS. MAR DO NORTE 9 ANOS.</a:t>
            </a:r>
          </a:p>
          <a:p>
            <a:pPr algn="just"/>
            <a:r>
              <a:rPr lang="pt-BR" sz="2600" b="1" dirty="0" smtClean="0">
                <a:latin typeface="Arial" panose="020B0604020202020204" pitchFamily="34" charset="0"/>
                <a:cs typeface="Arial" panose="020B0604020202020204" pitchFamily="34" charset="0"/>
              </a:rPr>
              <a:t>PRODUÇÃO </a:t>
            </a:r>
            <a:r>
              <a:rPr lang="pt-BR" sz="2600" b="1" dirty="0">
                <a:latin typeface="Arial" panose="020B0604020202020204" pitchFamily="34" charset="0"/>
                <a:cs typeface="Arial" panose="020B0604020202020204" pitchFamily="34" charset="0"/>
              </a:rPr>
              <a:t>ACUMULADA JÁ ULTRAPASSOU UM BILHÃO DE BARRIS.</a:t>
            </a:r>
          </a:p>
          <a:p>
            <a:pPr algn="just"/>
            <a:r>
              <a:rPr lang="pt-BR" sz="2600" b="1" dirty="0" smtClean="0">
                <a:latin typeface="Arial" panose="020B0604020202020204" pitchFamily="34" charset="0"/>
                <a:cs typeface="Arial" panose="020B0604020202020204" pitchFamily="34" charset="0"/>
              </a:rPr>
              <a:t>POÇOS </a:t>
            </a:r>
            <a:r>
              <a:rPr lang="pt-BR" sz="2600" b="1" dirty="0">
                <a:latin typeface="Arial" panose="020B0604020202020204" pitchFamily="34" charset="0"/>
                <a:cs typeface="Arial" panose="020B0604020202020204" pitchFamily="34" charset="0"/>
              </a:rPr>
              <a:t>COM EXTRAORDINÁRIA PRODUTIVIDADE. ALGUNS PRODUZINDO MAIS DE  40 MIL BARRIS POR DIA. EM ALGUMAS ACUMULAÇÕES COMO NO “ONSHORE” DO RIO GRANDE DO NORTE, CAMPO DE FAZENDA BELÉM A PRODUÇÃO É DE APENAS 5 BARRIS DIÁRIOS.</a:t>
            </a:r>
          </a:p>
          <a:p>
            <a:pPr algn="just"/>
            <a:endParaRPr lang="pt-BR" dirty="0"/>
          </a:p>
        </p:txBody>
      </p:sp>
      <p:sp>
        <p:nvSpPr>
          <p:cNvPr id="4" name="Retângulo 3"/>
          <p:cNvSpPr/>
          <p:nvPr/>
        </p:nvSpPr>
        <p:spPr>
          <a:xfrm>
            <a:off x="823448" y="246183"/>
            <a:ext cx="1713931" cy="369332"/>
          </a:xfrm>
          <a:prstGeom prst="rect">
            <a:avLst/>
          </a:prstGeom>
        </p:spPr>
        <p:txBody>
          <a:bodyPr wrap="none">
            <a:spAutoFit/>
          </a:bodyPr>
          <a:lstStyle/>
          <a:p>
            <a:pPr algn="r"/>
            <a:r>
              <a:rPr lang="pt-BR" b="1" dirty="0" smtClean="0"/>
              <a:t>Continuação:</a:t>
            </a:r>
            <a:endParaRPr lang="pt-BR" b="1" dirty="0"/>
          </a:p>
        </p:txBody>
      </p:sp>
      <p:sp>
        <p:nvSpPr>
          <p:cNvPr id="5" name="Retângulo 4"/>
          <p:cNvSpPr/>
          <p:nvPr/>
        </p:nvSpPr>
        <p:spPr>
          <a:xfrm>
            <a:off x="10538859" y="6313608"/>
            <a:ext cx="1394933"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28</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15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486" y="568833"/>
            <a:ext cx="9404724" cy="940653"/>
          </a:xfrm>
        </p:spPr>
        <p:txBody>
          <a:bodyPr/>
          <a:lstStyle/>
          <a:p>
            <a:r>
              <a:rPr lang="pt-BR" b="1" u="sng" dirty="0"/>
              <a:t>ENERGIA E CIVILIZAÇÃO</a:t>
            </a:r>
            <a:endParaRPr lang="pt-BR" dirty="0"/>
          </a:p>
        </p:txBody>
      </p:sp>
      <p:sp>
        <p:nvSpPr>
          <p:cNvPr id="3" name="Espaço Reservado para Conteúdo 2"/>
          <p:cNvSpPr>
            <a:spLocks noGrp="1"/>
          </p:cNvSpPr>
          <p:nvPr>
            <p:ph idx="1"/>
          </p:nvPr>
        </p:nvSpPr>
        <p:spPr/>
        <p:txBody>
          <a:bodyPr>
            <a:normAutofit/>
          </a:bodyPr>
          <a:lstStyle/>
          <a:p>
            <a:pPr algn="just"/>
            <a:r>
              <a:rPr lang="pt-BR" b="1" dirty="0" smtClean="0">
                <a:latin typeface="Arial" panose="020B0604020202020204" pitchFamily="34" charset="0"/>
                <a:cs typeface="Arial" panose="020B0604020202020204" pitchFamily="34" charset="0"/>
              </a:rPr>
              <a:t>ENERGIA </a:t>
            </a:r>
            <a:r>
              <a:rPr lang="pt-BR" b="1" dirty="0">
                <a:latin typeface="Arial" panose="020B0604020202020204" pitchFamily="34" charset="0"/>
                <a:cs typeface="Arial" panose="020B0604020202020204" pitchFamily="34" charset="0"/>
              </a:rPr>
              <a:t>É A CAPACIDADE DE PRODUZIR TRABALHO. TRABALHO NO SENTIDO AMPLO. ELEVAR E ABAIXAR CARGAS. AQUECER, RESFRIAR OU ILUMINAR AMBIENTES. MOVIMENTAR PESSOAS E MERCADORIAS. COZINHAR ALIMENTOS. ACIONAR MÁQUINAS EM TODO TIPO DE INDÚSTRIA. MOVIMENTAR CAMINHÕES, AUTOMÓVEIS, TRENS, NAVIOS, METRÔS, AVIÕES, MOTOCICLETAS, BICICLETAS, BONDES.</a:t>
            </a:r>
          </a:p>
          <a:p>
            <a:pPr algn="just"/>
            <a:r>
              <a:rPr lang="pt-BR" b="1" dirty="0" smtClean="0">
                <a:latin typeface="Arial" panose="020B0604020202020204" pitchFamily="34" charset="0"/>
                <a:cs typeface="Arial" panose="020B0604020202020204" pitchFamily="34" charset="0"/>
              </a:rPr>
              <a:t>SEM </a:t>
            </a:r>
            <a:r>
              <a:rPr lang="pt-BR" b="1" dirty="0">
                <a:latin typeface="Arial" panose="020B0604020202020204" pitchFamily="34" charset="0"/>
                <a:cs typeface="Arial" panose="020B0604020202020204" pitchFamily="34" charset="0"/>
              </a:rPr>
              <a:t>ENERGIA NADA SE FAZ. NADA. MESMO QUANDO DORMIMOS, NOSSO ORGANISMO REQUER ENERGIA.</a:t>
            </a:r>
          </a:p>
          <a:p>
            <a:pPr algn="just"/>
            <a:r>
              <a:rPr lang="pt-BR" b="1" dirty="0" smtClean="0">
                <a:latin typeface="Arial" panose="020B0604020202020204" pitchFamily="34" charset="0"/>
                <a:cs typeface="Arial" panose="020B0604020202020204" pitchFamily="34" charset="0"/>
              </a:rPr>
              <a:t>SEM </a:t>
            </a:r>
            <a:r>
              <a:rPr lang="pt-BR" b="1" dirty="0">
                <a:latin typeface="Arial" panose="020B0604020202020204" pitchFamily="34" charset="0"/>
                <a:cs typeface="Arial" panose="020B0604020202020204" pitchFamily="34" charset="0"/>
              </a:rPr>
              <a:t>ENERGIA NÃO EXISTE CIVILIZAÇÃO. AS PESSOAS MORRERIAM DE CALOR, DE FRIO, DE FOME OU DE SEDE.</a:t>
            </a:r>
          </a:p>
          <a:p>
            <a:pPr algn="just"/>
            <a:endParaRPr lang="pt-BR" dirty="0"/>
          </a:p>
        </p:txBody>
      </p:sp>
      <p:sp>
        <p:nvSpPr>
          <p:cNvPr id="4" name="Retângulo 3"/>
          <p:cNvSpPr/>
          <p:nvPr/>
        </p:nvSpPr>
        <p:spPr>
          <a:xfrm>
            <a:off x="10685543" y="6372663"/>
            <a:ext cx="1394934"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29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5255" y="949834"/>
            <a:ext cx="9288917" cy="4870394"/>
          </a:xfrm>
        </p:spPr>
        <p:txBody>
          <a:bodyPr>
            <a:normAutofit fontScale="92500" lnSpcReduction="20000"/>
          </a:bodyPr>
          <a:lstStyle/>
          <a:p>
            <a:pPr algn="just"/>
            <a:r>
              <a:rPr lang="pt-BR" sz="2200" b="1" dirty="0" smtClean="0">
                <a:latin typeface="Arial" panose="020B0604020202020204" pitchFamily="34" charset="0"/>
                <a:cs typeface="Arial" panose="020B0604020202020204" pitchFamily="34" charset="0"/>
              </a:rPr>
              <a:t>CUSTO </a:t>
            </a:r>
            <a:r>
              <a:rPr lang="pt-BR" sz="2200" b="1" dirty="0">
                <a:latin typeface="Arial" panose="020B0604020202020204" pitchFamily="34" charset="0"/>
                <a:cs typeface="Arial" panose="020B0604020202020204" pitchFamily="34" charset="0"/>
              </a:rPr>
              <a:t>DE EXTRAÇÃO CAINDO. JÁ É INFERIOR A US$ 8,00/BARRIL. INOVAÇÃO TECNOLÓGICA. ALTA PRODUTIVIDADE DOS POÇOS REDUZINDO SUA QUANTIDADE. REDUÇÃO NO CUSTO DE LOCAÇÃO DE SONDAS.</a:t>
            </a:r>
          </a:p>
          <a:p>
            <a:pPr algn="just"/>
            <a:r>
              <a:rPr lang="pt-BR" sz="2200" b="1" dirty="0" smtClean="0">
                <a:latin typeface="Arial" panose="020B0604020202020204" pitchFamily="34" charset="0"/>
                <a:cs typeface="Arial" panose="020B0604020202020204" pitchFamily="34" charset="0"/>
              </a:rPr>
              <a:t>GRANDES </a:t>
            </a:r>
            <a:r>
              <a:rPr lang="pt-BR" sz="2200" b="1" dirty="0">
                <a:latin typeface="Arial" panose="020B0604020202020204" pitchFamily="34" charset="0"/>
                <a:cs typeface="Arial" panose="020B0604020202020204" pitchFamily="34" charset="0"/>
              </a:rPr>
              <a:t>DESAFIOS. LOGÍSTICA PARA ATENDER À EXPLORAÇÃO / PRODUÇÃO A 340 KM DA COSTA. ELEVADAS PRESSÕES E TEMPERATURAS EXIGINDO NOVOS MATERIAIS. PRESENÇA DE DIÓXIDO DE CARBONO E GÁS SULFÍDRICO. AGENTES QUE PROVOCAM CORROSÃO E A POSSIBILIDADE DE DESMORONAMENTO DOS POÇOS.</a:t>
            </a:r>
          </a:p>
          <a:p>
            <a:pPr algn="just"/>
            <a:r>
              <a:rPr lang="pt-BR" sz="2200" b="1" dirty="0" smtClean="0">
                <a:latin typeface="Arial" panose="020B0604020202020204" pitchFamily="34" charset="0"/>
                <a:cs typeface="Arial" panose="020B0604020202020204" pitchFamily="34" charset="0"/>
              </a:rPr>
              <a:t>ENTRE </a:t>
            </a:r>
            <a:r>
              <a:rPr lang="pt-BR" sz="2200" b="1" dirty="0">
                <a:latin typeface="Arial" panose="020B0604020202020204" pitchFamily="34" charset="0"/>
                <a:cs typeface="Arial" panose="020B0604020202020204" pitchFamily="34" charset="0"/>
              </a:rPr>
              <a:t>2005 E 2010 MAIS DA METADE DAS DESCOBERTAS DE PETRÓLEO NO MUNDO FORAM EM ÁGUAS PROFUNDAS. </a:t>
            </a:r>
            <a:r>
              <a:rPr lang="en-US" sz="2200" b="1" dirty="0">
                <a:latin typeface="Arial" panose="020B0604020202020204" pitchFamily="34" charset="0"/>
                <a:cs typeface="Arial" panose="020B0604020202020204" pitchFamily="34" charset="0"/>
              </a:rPr>
              <a:t>O BRASIL RESPONDEU POR 63% DESTAS DESCOBERTAS.</a:t>
            </a:r>
            <a:endParaRPr lang="pt-BR" sz="2200" b="1" dirty="0">
              <a:latin typeface="Arial" panose="020B0604020202020204" pitchFamily="34" charset="0"/>
              <a:cs typeface="Arial" panose="020B0604020202020204" pitchFamily="34" charset="0"/>
            </a:endParaRPr>
          </a:p>
          <a:p>
            <a:pPr algn="just"/>
            <a:r>
              <a:rPr lang="en-US" sz="2200" b="1" dirty="0" smtClean="0">
                <a:latin typeface="Arial" panose="020B0604020202020204" pitchFamily="34" charset="0"/>
                <a:cs typeface="Arial" panose="020B0604020202020204" pitchFamily="34" charset="0"/>
              </a:rPr>
              <a:t>PRÉ-SAL </a:t>
            </a:r>
            <a:r>
              <a:rPr lang="en-US" sz="2200" b="1" dirty="0">
                <a:latin typeface="Arial" panose="020B0604020202020204" pitchFamily="34" charset="0"/>
                <a:cs typeface="Arial" panose="020B0604020202020204" pitchFamily="34" charset="0"/>
              </a:rPr>
              <a:t>OIL.</a:t>
            </a:r>
            <a:endParaRPr lang="pt-BR" sz="2200" b="1" dirty="0">
              <a:latin typeface="Arial" panose="020B0604020202020204" pitchFamily="34" charset="0"/>
              <a:cs typeface="Arial" panose="020B0604020202020204" pitchFamily="34" charset="0"/>
            </a:endParaRPr>
          </a:p>
          <a:p>
            <a:pPr algn="just"/>
            <a:r>
              <a:rPr lang="en-US" sz="2200" b="1" dirty="0" smtClean="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WORLD’S LARGEST OIL DISCOVERIES IN RECENT YEARS ARE IN BRAZIL’S OFFSHORE, PRESALT </a:t>
            </a:r>
            <a:r>
              <a:rPr lang="en-US" sz="2200" b="1" dirty="0" smtClean="0">
                <a:latin typeface="Arial" panose="020B0604020202020204" pitchFamily="34" charset="0"/>
                <a:cs typeface="Arial" panose="020B0604020202020204" pitchFamily="34" charset="0"/>
              </a:rPr>
              <a:t>BASINS </a:t>
            </a:r>
            <a:r>
              <a:rPr lang="en-US" sz="2200" b="1" dirty="0">
                <a:latin typeface="Arial" panose="020B0604020202020204" pitchFamily="34" charset="0"/>
                <a:cs typeface="Arial" panose="020B0604020202020204" pitchFamily="34" charset="0"/>
              </a:rPr>
              <a:t>(FONTE US EIA).</a:t>
            </a:r>
            <a:endParaRPr lang="pt-BR" sz="2200" b="1" dirty="0">
              <a:latin typeface="Arial" panose="020B0604020202020204" pitchFamily="34" charset="0"/>
              <a:cs typeface="Arial" panose="020B0604020202020204" pitchFamily="34" charset="0"/>
            </a:endParaRPr>
          </a:p>
          <a:p>
            <a:endParaRPr lang="pt-BR" dirty="0"/>
          </a:p>
        </p:txBody>
      </p:sp>
      <p:sp>
        <p:nvSpPr>
          <p:cNvPr id="4" name="Retângulo 3"/>
          <p:cNvSpPr/>
          <p:nvPr/>
        </p:nvSpPr>
        <p:spPr>
          <a:xfrm>
            <a:off x="823448" y="246183"/>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29</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7371" y="481747"/>
            <a:ext cx="9404724" cy="882596"/>
          </a:xfrm>
        </p:spPr>
        <p:txBody>
          <a:bodyPr/>
          <a:lstStyle/>
          <a:p>
            <a:r>
              <a:rPr lang="pt-BR" b="1" dirty="0"/>
              <a:t>SOBRE A OPERAÇÃO LAVA JATO</a:t>
            </a:r>
            <a:r>
              <a:rPr lang="pt-BR" dirty="0"/>
              <a:t/>
            </a:r>
            <a:br>
              <a:rPr lang="pt-BR" dirty="0"/>
            </a:br>
            <a:endParaRPr lang="pt-BR" dirty="0"/>
          </a:p>
        </p:txBody>
      </p:sp>
      <p:sp>
        <p:nvSpPr>
          <p:cNvPr id="3" name="Espaço Reservado para Conteúdo 2"/>
          <p:cNvSpPr>
            <a:spLocks noGrp="1"/>
          </p:cNvSpPr>
          <p:nvPr>
            <p:ph idx="1"/>
          </p:nvPr>
        </p:nvSpPr>
        <p:spPr>
          <a:xfrm>
            <a:off x="856343" y="1364343"/>
            <a:ext cx="9376228" cy="5370286"/>
          </a:xfrm>
        </p:spPr>
        <p:txBody>
          <a:bodyPr>
            <a:normAutofit fontScale="77500" lnSpcReduction="20000"/>
          </a:bodyPr>
          <a:lstStyle/>
          <a:p>
            <a:pPr algn="just"/>
            <a:r>
              <a:rPr lang="pt-BR" sz="2600" b="1" dirty="0" smtClean="0">
                <a:latin typeface="Arial" panose="020B0604020202020204" pitchFamily="34" charset="0"/>
                <a:cs typeface="Arial" panose="020B0604020202020204" pitchFamily="34" charset="0"/>
              </a:rPr>
              <a:t>OS </a:t>
            </a:r>
            <a:r>
              <a:rPr lang="pt-BR" sz="2600" b="1" dirty="0">
                <a:latin typeface="Arial" panose="020B0604020202020204" pitchFamily="34" charset="0"/>
                <a:cs typeface="Arial" panose="020B0604020202020204" pitchFamily="34" charset="0"/>
              </a:rPr>
              <a:t>FATOS, REPUGNANTES, RESULTARAM DA ARTICULAÇÃO DE EMPRESÁRIOS CORRUPTOS E CARTELIZADOS, POLÍTICOS DESONESTOS E ALGUNS EMPREGADOS DELINQÜENTES.</a:t>
            </a:r>
          </a:p>
          <a:p>
            <a:pPr algn="just"/>
            <a:r>
              <a:rPr lang="pt-BR" sz="2600" b="1" dirty="0" smtClean="0">
                <a:latin typeface="Arial" panose="020B0604020202020204" pitchFamily="34" charset="0"/>
                <a:cs typeface="Arial" panose="020B0604020202020204" pitchFamily="34" charset="0"/>
              </a:rPr>
              <a:t>A </a:t>
            </a:r>
            <a:r>
              <a:rPr lang="pt-BR" sz="2600" b="1" dirty="0">
                <a:latin typeface="Arial" panose="020B0604020202020204" pitchFamily="34" charset="0"/>
                <a:cs typeface="Arial" panose="020B0604020202020204" pitchFamily="34" charset="0"/>
              </a:rPr>
              <a:t>PETROBRÁS É CASA DE GENTE SÉRIA, COMPETENTE, COMPROMETIDA COM O DESENVOLVIMENTO DO BRASIL. FOI VÍTIMA DO USO POLITIQUEIRO, TRADUZIDO NO LOTEAMENTO DE CARGOS DE DIRETORIA, ENTRE PARTIDOS POLÍTICOS.</a:t>
            </a:r>
          </a:p>
          <a:p>
            <a:pPr algn="just"/>
            <a:r>
              <a:rPr lang="pt-BR" sz="2600" b="1" dirty="0" smtClean="0">
                <a:latin typeface="Arial" panose="020B0604020202020204" pitchFamily="34" charset="0"/>
                <a:cs typeface="Arial" panose="020B0604020202020204" pitchFamily="34" charset="0"/>
              </a:rPr>
              <a:t>É </a:t>
            </a:r>
            <a:r>
              <a:rPr lang="pt-BR" sz="2600" b="1" dirty="0">
                <a:latin typeface="Arial" panose="020B0604020202020204" pitchFamily="34" charset="0"/>
                <a:cs typeface="Arial" panose="020B0604020202020204" pitchFamily="34" charset="0"/>
              </a:rPr>
              <a:t>IMPERIOSA A NECESSIDADE DE PUNIR OS CULPADOS, COM EXTREMO RIGOR, OBSERVADOS OS PRINCÍPIOS CONSTITUCIONAIS, DO DIREITO DE DEFESA, DO CONTRADITÓRIO, DA PRESUNÇÃO DA INOCÊNCIA E DO DEVIDO PROCESSO LEGAL.</a:t>
            </a:r>
          </a:p>
          <a:p>
            <a:pPr algn="just"/>
            <a:r>
              <a:rPr lang="pt-BR" sz="2600" b="1" dirty="0" smtClean="0">
                <a:latin typeface="Arial" panose="020B0604020202020204" pitchFamily="34" charset="0"/>
                <a:cs typeface="Arial" panose="020B0604020202020204" pitchFamily="34" charset="0"/>
              </a:rPr>
              <a:t>POR </a:t>
            </a:r>
            <a:r>
              <a:rPr lang="pt-BR" sz="2600" b="1" dirty="0">
                <a:latin typeface="Arial" panose="020B0604020202020204" pitchFamily="34" charset="0"/>
                <a:cs typeface="Arial" panose="020B0604020202020204" pitchFamily="34" charset="0"/>
              </a:rPr>
              <a:t>OUTRO LADO É INDISCUTÍVEL A NECESSIDADE DE PRESERVAR EMPRESAS E A ENGENHARIA BRASILEIRA.</a:t>
            </a:r>
          </a:p>
          <a:p>
            <a:pPr algn="just"/>
            <a:r>
              <a:rPr lang="pt-BR" sz="2600" b="1" dirty="0" smtClean="0">
                <a:latin typeface="Arial" panose="020B0604020202020204" pitchFamily="34" charset="0"/>
                <a:cs typeface="Arial" panose="020B0604020202020204" pitchFamily="34" charset="0"/>
              </a:rPr>
              <a:t>OS </a:t>
            </a:r>
            <a:r>
              <a:rPr lang="pt-BR" sz="2600" b="1" dirty="0">
                <a:latin typeface="Arial" panose="020B0604020202020204" pitchFamily="34" charset="0"/>
                <a:cs typeface="Arial" panose="020B0604020202020204" pitchFamily="34" charset="0"/>
              </a:rPr>
              <a:t>MÉTODOS DE GESTÃO E DE CONTROLE DAS EMPRESAS, PÚBLICAS E PRIVADAS DEVEM SER APERFEIÇOADOS.</a:t>
            </a:r>
          </a:p>
          <a:p>
            <a:pPr algn="just"/>
            <a:r>
              <a:rPr lang="pt-BR" sz="2600" b="1" dirty="0" smtClean="0">
                <a:latin typeface="Arial" panose="020B0604020202020204" pitchFamily="34" charset="0"/>
                <a:cs typeface="Arial" panose="020B0604020202020204" pitchFamily="34" charset="0"/>
              </a:rPr>
              <a:t>A </a:t>
            </a:r>
            <a:r>
              <a:rPr lang="pt-BR" sz="2600" b="1" dirty="0">
                <a:latin typeface="Arial" panose="020B0604020202020204" pitchFamily="34" charset="0"/>
                <a:cs typeface="Arial" panose="020B0604020202020204" pitchFamily="34" charset="0"/>
              </a:rPr>
              <a:t>MÍDIA, NÃO RARO, TENTA PARTIDARIZAR O ASSUNTO QUANDO, NA VERDADE, OCORREU, LAMENTAVELMENTE O ENVOLVIMENTO DE TODOS OS PARTIDOS.</a:t>
            </a:r>
          </a:p>
          <a:p>
            <a:endParaRPr lang="pt-BR" dirty="0"/>
          </a:p>
        </p:txBody>
      </p:sp>
      <p:sp>
        <p:nvSpPr>
          <p:cNvPr id="4" name="CaixaDeTexto 3"/>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30</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41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7028" y="467233"/>
            <a:ext cx="9404724" cy="1400530"/>
          </a:xfrm>
        </p:spPr>
        <p:txBody>
          <a:bodyPr/>
          <a:lstStyle/>
          <a:p>
            <a:r>
              <a:rPr lang="pt-BR" b="1" dirty="0"/>
              <a:t>PETROBRÁS: EQUÍVOCOS NO PLANEJAMENTO ESTRATÉGICO</a:t>
            </a:r>
            <a:endParaRPr lang="pt-BR" dirty="0"/>
          </a:p>
        </p:txBody>
      </p:sp>
      <p:sp>
        <p:nvSpPr>
          <p:cNvPr id="3" name="Espaço Reservado para Conteúdo 2"/>
          <p:cNvSpPr>
            <a:spLocks noGrp="1"/>
          </p:cNvSpPr>
          <p:nvPr>
            <p:ph idx="1"/>
          </p:nvPr>
        </p:nvSpPr>
        <p:spPr>
          <a:xfrm>
            <a:off x="1103312" y="2328692"/>
            <a:ext cx="9245374" cy="3404451"/>
          </a:xfrm>
        </p:spPr>
        <p:txBody>
          <a:bodyPr>
            <a:noAutofit/>
          </a:bodyPr>
          <a:lstStyle/>
          <a:p>
            <a:pPr algn="just"/>
            <a:r>
              <a:rPr lang="pt-BR" b="1" dirty="0" smtClean="0">
                <a:latin typeface="Arial" panose="020B0604020202020204" pitchFamily="34" charset="0"/>
                <a:cs typeface="Arial" panose="020B0604020202020204" pitchFamily="34" charset="0"/>
              </a:rPr>
              <a:t>É </a:t>
            </a:r>
            <a:r>
              <a:rPr lang="pt-BR" b="1" dirty="0">
                <a:latin typeface="Arial" panose="020B0604020202020204" pitchFamily="34" charset="0"/>
                <a:cs typeface="Arial" panose="020B0604020202020204" pitchFamily="34" charset="0"/>
              </a:rPr>
              <a:t>NECESSÁRIO CRIAR NOVAS FORMAS DE FINANCIAR AS CAMPANHAS POLÍTICAS, AFASTANDO OS ABUSOS DO PODER ECONÔMICO, QUE TRANSFORMAM A DEMOCRACIA EM PLUTOCRACIA.</a:t>
            </a:r>
          </a:p>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REDUÇÃO DA PARTICIPAÇÃO DA PETROBRÁS NO SEGMENTO DO GÁS NATURAL, SABIDAMENTE O COMBUSTÍVEL DE TRANSIÇÃO DO ÓLEO PARA UMA INDÚSTRIA MAIS LIMPA E SUSTENTÁVEL; </a:t>
            </a:r>
          </a:p>
          <a:p>
            <a:pPr algn="just"/>
            <a:r>
              <a:rPr lang="pt-BR" b="1" dirty="0" smtClean="0">
                <a:latin typeface="Arial" panose="020B0604020202020204" pitchFamily="34" charset="0"/>
                <a:cs typeface="Arial" panose="020B0604020202020204" pitchFamily="34" charset="0"/>
              </a:rPr>
              <a:t>O </a:t>
            </a:r>
            <a:r>
              <a:rPr lang="pt-BR" b="1" dirty="0">
                <a:latin typeface="Arial" panose="020B0604020202020204" pitchFamily="34" charset="0"/>
                <a:cs typeface="Arial" panose="020B0604020202020204" pitchFamily="34" charset="0"/>
              </a:rPr>
              <a:t>ABANDONO DA ÁREA PETROQUÍMICA, QUE AGREGA VALOR AO ÓLEO/GÁS, COM A GERAÇÃO DE CENTENAS DE PRODUTOS QUE, ADEMAIS, PERMITIRÃO O APROVEITAMENTO DO ÓLEO, CUJA DEMANDA TENDE A DIMINUIR, A LONGO PRAZO, POR IMPOSIÇÕES AMBIENTAIS</a:t>
            </a:r>
            <a:r>
              <a:rPr lang="pt-BR" b="1" dirty="0" smtClean="0">
                <a:latin typeface="Arial" panose="020B0604020202020204" pitchFamily="34"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4" name="Retângulo 3"/>
          <p:cNvSpPr/>
          <p:nvPr/>
        </p:nvSpPr>
        <p:spPr>
          <a:xfrm>
            <a:off x="10415034" y="6289796"/>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78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9484" y="927177"/>
            <a:ext cx="9390515" cy="4759248"/>
          </a:xfrm>
        </p:spPr>
        <p:txBody>
          <a:bodyPr>
            <a:normAutofit/>
          </a:bodyPr>
          <a:lstStyle/>
          <a:p>
            <a:pPr algn="just"/>
            <a:r>
              <a:rPr lang="pt-BR" b="1" dirty="0">
                <a:latin typeface="Arial" panose="020B0604020202020204" pitchFamily="34" charset="0"/>
                <a:cs typeface="Arial" panose="020B0604020202020204" pitchFamily="34" charset="0"/>
              </a:rPr>
              <a:t>A SAÍDA DO SETOR DE BIOCOMBUSTÍVEIS (ETANOL E BIODIESEL) PRODUTOS CUJA EXPRESSÃO ECONÔMICA TENDE A AUMENTAR, NA BUSCA DE ENERGIAS MAIS LIMPAS. O ETANOL PRESERVA O MERCADO DA PETROBRÁS, POIS COMPENSA A REDUÇÃO NO CONSUMO DE GASOLINA. EM 2015 FORAM VENDIDOS, NADA MENOS DE 17,9 BILHÕES DE LITROS DE ETANOL. O BIODIESEL, ALÉM DOS BENEFÍCIOS ECOLÓGICOS, GERA EMPREGO E RENDA, TAMBÉM PERMITINDO DESENVOLVER A AGRICULTURA FAMILIAR. HOJE, JÁ ADICIONADO AO DIESEL MINERAL, À RAZÃO DE 8%, CHEGARÁ A 10% EM 2019. O CONSUMO DE BIODIESEL JÁ ATINGE 4 BILHÕES DE LITROS (2016). TRATA-SE DE MERCADO GARANTIDO, POIS A ADIÇÃO É OBRIGATÓRIA, CONFORME LEI 13.263. O ABANDONO DOS BIOCOMBUSTÍVEIS IGNORA TAMBÉM, OS COMPROMISSOS ASSUMIDOS PELO BRASIL, NA CONFERÊNCIA DE PARIS</a:t>
            </a:r>
            <a:r>
              <a:rPr lang="pt-BR" b="1" dirty="0" smtClean="0">
                <a:latin typeface="Arial" panose="020B0604020202020204" pitchFamily="34"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4" name="Retângulo 3"/>
          <p:cNvSpPr/>
          <p:nvPr/>
        </p:nvSpPr>
        <p:spPr>
          <a:xfrm>
            <a:off x="266236" y="261623"/>
            <a:ext cx="1713931" cy="369332"/>
          </a:xfrm>
          <a:prstGeom prst="rect">
            <a:avLst/>
          </a:prstGeom>
        </p:spPr>
        <p:txBody>
          <a:bodyPr wrap="none">
            <a:spAutoFit/>
          </a:bodyPr>
          <a:lstStyle/>
          <a:p>
            <a:pPr algn="r"/>
            <a:r>
              <a:rPr lang="pt-BR" b="1" dirty="0" smtClean="0"/>
              <a:t>Continuação:</a:t>
            </a:r>
            <a:endParaRPr lang="pt-BR" b="1" dirty="0"/>
          </a:p>
        </p:txBody>
      </p:sp>
      <p:sp>
        <p:nvSpPr>
          <p:cNvPr id="5" name="Retângulo 4"/>
          <p:cNvSpPr/>
          <p:nvPr/>
        </p:nvSpPr>
        <p:spPr>
          <a:xfrm>
            <a:off x="10538858" y="6229035"/>
            <a:ext cx="1394934"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25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32342" y="732120"/>
            <a:ext cx="8946540" cy="4854293"/>
          </a:xfrm>
        </p:spPr>
        <p:txBody>
          <a:bodyPr>
            <a:normAutofit/>
          </a:bodyPr>
          <a:lstStyle/>
          <a:p>
            <a:pPr algn="just"/>
            <a:r>
              <a:rPr lang="pt-BR" b="1" dirty="0">
                <a:latin typeface="Arial" panose="020B0604020202020204" pitchFamily="34" charset="0"/>
                <a:cs typeface="Arial" panose="020B0604020202020204" pitchFamily="34" charset="0"/>
              </a:rPr>
              <a:t>A POLÍTICA DE PREÇOS, ALINHADOS AOS INTERNACIONAIS, DESCONSIDERA VANTAGENS COMPETITIVAS DO BRASIL, SUA REALIDADE SOCIAL (NÍVEIS SALARIAIS, IDH, BAIXO CONSUMO RELATIVO DE ENERGIA).  AS DECISÕES ADOTADAS ESTÃO PROVOCANDO PERDA DE MERCADO E OCIOSIDADE NO PARQUE DE REFINO DA PETROBRÁS.</a:t>
            </a:r>
          </a:p>
          <a:p>
            <a:pPr algn="just"/>
            <a:r>
              <a:rPr lang="pt-BR" b="1" dirty="0" smtClean="0">
                <a:latin typeface="Arial" panose="020B0604020202020204" pitchFamily="34" charset="0"/>
                <a:cs typeface="Arial" panose="020B0604020202020204" pitchFamily="34" charset="0"/>
              </a:rPr>
              <a:t>QUEBRA </a:t>
            </a:r>
            <a:r>
              <a:rPr lang="pt-BR" b="1" dirty="0">
                <a:latin typeface="Arial" panose="020B0604020202020204" pitchFamily="34" charset="0"/>
                <a:cs typeface="Arial" panose="020B0604020202020204" pitchFamily="34" charset="0"/>
              </a:rPr>
              <a:t>DA INTEGRIDADE DA COMPANHIA, RESULTANTE DA PRETENDIDA VENDA DE SUBSIDIÁRIAS COMO A LIQUIGÁS E A  PETROBRÁS DISTRIBUIDORA E DE MALHAS DE GASODUTOS E TERMINAIS COM RESTRIÇÕES PARA A MOVIMENTAÇÃO DE PRODUTOS.</a:t>
            </a:r>
          </a:p>
          <a:p>
            <a:pPr algn="just"/>
            <a:r>
              <a:rPr lang="pt-BR" b="1" dirty="0" smtClean="0">
                <a:latin typeface="Arial" panose="020B0604020202020204" pitchFamily="34" charset="0"/>
                <a:cs typeface="Arial" panose="020B0604020202020204" pitchFamily="34" charset="0"/>
              </a:rPr>
              <a:t>ORIENTAÇÃO </a:t>
            </a:r>
            <a:r>
              <a:rPr lang="pt-BR" b="1" dirty="0">
                <a:latin typeface="Arial" panose="020B0604020202020204" pitchFamily="34" charset="0"/>
                <a:cs typeface="Arial" panose="020B0604020202020204" pitchFamily="34" charset="0"/>
              </a:rPr>
              <a:t>PARA TRANSFORMAR A PETROBRÁS EM EMPRESA NÃO INTEGRADA, COM FOCO NA PRODUÇÃO DE ÓLEO / GÁS.</a:t>
            </a: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Retângulo 3"/>
          <p:cNvSpPr/>
          <p:nvPr/>
        </p:nvSpPr>
        <p:spPr>
          <a:xfrm>
            <a:off x="266236" y="261623"/>
            <a:ext cx="1713931" cy="369332"/>
          </a:xfrm>
          <a:prstGeom prst="rect">
            <a:avLst/>
          </a:prstGeom>
        </p:spPr>
        <p:txBody>
          <a:bodyPr wrap="none">
            <a:spAutoFit/>
          </a:bodyPr>
          <a:lstStyle/>
          <a:p>
            <a:pPr algn="r"/>
            <a:r>
              <a:rPr lang="pt-BR" b="1" dirty="0" smtClean="0"/>
              <a:t>Continuação:</a:t>
            </a:r>
            <a:endParaRPr lang="pt-BR" b="1" dirty="0"/>
          </a:p>
        </p:txBody>
      </p:sp>
      <p:sp>
        <p:nvSpPr>
          <p:cNvPr id="5" name="Retângulo 4"/>
          <p:cNvSpPr/>
          <p:nvPr/>
        </p:nvSpPr>
        <p:spPr>
          <a:xfrm>
            <a:off x="10538858" y="6229035"/>
            <a:ext cx="1394934"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869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3300" y="1481420"/>
            <a:ext cx="8946540" cy="4195481"/>
          </a:xfrm>
        </p:spPr>
        <p:txBody>
          <a:bodyPr/>
          <a:lstStyle/>
          <a:p>
            <a:pPr algn="just"/>
            <a:r>
              <a:rPr lang="pt-BR" b="1" dirty="0">
                <a:latin typeface="Arial" panose="020B0604020202020204" pitchFamily="34" charset="0"/>
                <a:cs typeface="Arial" panose="020B0604020202020204" pitchFamily="34" charset="0"/>
              </a:rPr>
              <a:t>A VENDA DAS UNIDADES PRODUTORAS DE FERTILIZANTES NITROGENADOS AGRAVARÁ A DRAMÁTICA DEPENDÊNCIA DO AGRONEGÓCIO BRASILEIRO DE INSUMOS HOJE FORTEMENTE OLIGOPOLIZADOS POR PRODUTORAS MULTINACIONAIS.</a:t>
            </a:r>
          </a:p>
          <a:p>
            <a:pPr algn="just"/>
            <a:r>
              <a:rPr lang="pt-BR" b="1" dirty="0">
                <a:latin typeface="Arial" panose="020B0604020202020204" pitchFamily="34" charset="0"/>
                <a:cs typeface="Arial" panose="020B0604020202020204" pitchFamily="34" charset="0"/>
              </a:rPr>
              <a:t>SUCESSIVOS PROGRAMAS DE INCENTIVO AO DESLIGAMENTO VOLUNTÁRIO (PIDV(S)) EM 2014 E 2016. A PRÓPRIA EMPRESA ADMITE A POSSIBILIDADE DE DIFICULDADES PARA REPOR MÃO DE OBRA EXPERIENTE DEVIDO ÀS SAÍDAS DECORRENTES DOS PIDV(S). </a:t>
            </a:r>
          </a:p>
          <a:p>
            <a:endParaRPr lang="pt-BR" dirty="0"/>
          </a:p>
        </p:txBody>
      </p:sp>
      <p:sp>
        <p:nvSpPr>
          <p:cNvPr id="4" name="Retângulo 3"/>
          <p:cNvSpPr/>
          <p:nvPr/>
        </p:nvSpPr>
        <p:spPr>
          <a:xfrm>
            <a:off x="998898" y="461076"/>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02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714" y="496261"/>
            <a:ext cx="8541429" cy="1400530"/>
          </a:xfrm>
        </p:spPr>
        <p:txBody>
          <a:bodyPr/>
          <a:lstStyle/>
          <a:p>
            <a:r>
              <a:rPr lang="pt-BR" b="1" dirty="0"/>
              <a:t>SOBRE A SITUAÇÃO </a:t>
            </a:r>
            <a:r>
              <a:rPr lang="pt-BR" b="1" dirty="0" smtClean="0"/>
              <a:t>FINANCEIRA</a:t>
            </a:r>
            <a:br>
              <a:rPr lang="pt-BR" b="1" dirty="0" smtClean="0"/>
            </a:br>
            <a:r>
              <a:rPr lang="pt-BR" b="1" dirty="0" smtClean="0"/>
              <a:t>DA </a:t>
            </a:r>
            <a:r>
              <a:rPr lang="pt-BR" b="1" dirty="0"/>
              <a:t>PETROBRÁS</a:t>
            </a:r>
            <a:r>
              <a:rPr lang="pt-BR" dirty="0"/>
              <a:t/>
            </a:r>
            <a:br>
              <a:rPr lang="pt-BR" dirty="0"/>
            </a:br>
            <a:endParaRPr lang="pt-BR" dirty="0"/>
          </a:p>
        </p:txBody>
      </p:sp>
      <p:sp>
        <p:nvSpPr>
          <p:cNvPr id="3" name="Espaço Reservado para Conteúdo 2"/>
          <p:cNvSpPr>
            <a:spLocks noGrp="1"/>
          </p:cNvSpPr>
          <p:nvPr>
            <p:ph idx="1"/>
          </p:nvPr>
        </p:nvSpPr>
        <p:spPr>
          <a:xfrm>
            <a:off x="1103313" y="2138648"/>
            <a:ext cx="8946540" cy="3564109"/>
          </a:xfrm>
        </p:spPr>
        <p:txBody>
          <a:bodyPr/>
          <a:lstStyle/>
          <a:p>
            <a:pPr algn="just"/>
            <a:r>
              <a:rPr lang="pt-BR" b="1" dirty="0" smtClean="0">
                <a:latin typeface="Arial" panose="020B0604020202020204" pitchFamily="34" charset="0"/>
                <a:cs typeface="Arial" panose="020B0604020202020204" pitchFamily="34" charset="0"/>
              </a:rPr>
              <a:t>SEGMENTOS </a:t>
            </a:r>
            <a:r>
              <a:rPr lang="pt-BR" b="1" dirty="0">
                <a:latin typeface="Arial" panose="020B0604020202020204" pitchFamily="34" charset="0"/>
                <a:cs typeface="Arial" panose="020B0604020202020204" pitchFamily="34" charset="0"/>
              </a:rPr>
              <a:t>DA MÍDIA OLIGOPOLIZADA EXAGERAM A DIMENSÃO DA DÍVIDA. INTERESSES BEM IDENTIFICADOS CHEGAM A CLASSIFICÁ-LA COMO “IMPAGÁVEL”, AFIRMANDO, LEVIANA E IRRESPONSAVELMENTE QUE A PETROBRÁS ESTÁ “QUEBRADA”, “FALIDA” E “SÓ NÃO ENTROU EM RECUPERAÇÃO JUDICIAL OU PEDIU FALÊNCIA” PORQUE É ESTATAL.</a:t>
            </a:r>
          </a:p>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PETROBRÁS NÃO ESTÁ FALIDA. É A MAIOR EMPRESA BRASILEIRA. SÓLIDA, SOLVENTE COM EXTRAORDINÁRIA CAPACIDADE DE GERAR CAIXA, DESFRUTANDO DE CONFIANÇA NO MERCADO FINANCEIRO, NACIONAL E INTERNACIONAL. </a:t>
            </a:r>
          </a:p>
          <a:p>
            <a:endParaRPr lang="pt-BR" dirty="0"/>
          </a:p>
        </p:txBody>
      </p:sp>
      <p:sp>
        <p:nvSpPr>
          <p:cNvPr id="4" name="Retângulo 3"/>
          <p:cNvSpPr/>
          <p:nvPr/>
        </p:nvSpPr>
        <p:spPr>
          <a:xfrm>
            <a:off x="9830833" y="6093744"/>
            <a:ext cx="1394934"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35</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980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29140" y="1045992"/>
            <a:ext cx="10232345" cy="5177008"/>
          </a:xfrm>
        </p:spPr>
        <p:txBody>
          <a:bodyPr>
            <a:normAutofit/>
          </a:bodyPr>
          <a:lstStyle/>
          <a:p>
            <a:pPr marL="0" indent="0">
              <a:buNone/>
            </a:pPr>
            <a:r>
              <a:rPr lang="pt-BR" b="1" dirty="0" smtClean="0">
                <a:latin typeface="Arial" panose="020B0604020202020204" pitchFamily="34" charset="0"/>
                <a:cs typeface="Arial" panose="020B0604020202020204" pitchFamily="34" charset="0"/>
              </a:rPr>
              <a:t>SÃO </a:t>
            </a:r>
            <a:r>
              <a:rPr lang="pt-BR" b="1" dirty="0">
                <a:latin typeface="Arial" panose="020B0604020202020204" pitchFamily="34" charset="0"/>
                <a:cs typeface="Arial" panose="020B0604020202020204" pitchFamily="34" charset="0"/>
              </a:rPr>
              <a:t>FATOS</a:t>
            </a:r>
            <a:r>
              <a:rPr lang="pt-BR" b="1" dirty="0" smtClean="0">
                <a:latin typeface="Arial" panose="020B0604020202020204" pitchFamily="34" charset="0"/>
                <a:cs typeface="Arial" panose="020B0604020202020204" pitchFamily="34" charset="0"/>
              </a:rPr>
              <a:t>:</a:t>
            </a:r>
          </a:p>
          <a:p>
            <a:pPr marL="0" indent="0">
              <a:buNone/>
            </a:pPr>
            <a:endParaRPr lang="pt-BR" sz="200" b="1" dirty="0">
              <a:latin typeface="Arial" panose="020B0604020202020204" pitchFamily="34" charset="0"/>
              <a:cs typeface="Arial" panose="020B0604020202020204" pitchFamily="34" charset="0"/>
            </a:endParaRPr>
          </a:p>
          <a:p>
            <a:pPr marL="363538" indent="-363538"/>
            <a:r>
              <a:rPr lang="pt-BR" b="1" dirty="0" smtClean="0">
                <a:latin typeface="Arial" panose="020B0604020202020204" pitchFamily="34" charset="0"/>
                <a:cs typeface="Arial" panose="020B0604020202020204" pitchFamily="34" charset="0"/>
              </a:rPr>
              <a:t>1</a:t>
            </a:r>
            <a:r>
              <a:rPr lang="pt-BR" b="1" dirty="0">
                <a:latin typeface="Arial" panose="020B0604020202020204" pitchFamily="34" charset="0"/>
                <a:cs typeface="Arial" panose="020B0604020202020204" pitchFamily="34" charset="0"/>
              </a:rPr>
              <a:t> – A PRODUÇÃO DE ÓLEO VEM BATENDO RECORDES </a:t>
            </a:r>
            <a:r>
              <a:rPr lang="pt-BR" b="1" dirty="0" smtClean="0">
                <a:latin typeface="Arial" panose="020B0604020202020204" pitchFamily="34" charset="0"/>
                <a:cs typeface="Arial" panose="020B0604020202020204" pitchFamily="34" charset="0"/>
              </a:rPr>
              <a:t>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SUCESSIVOS</a:t>
            </a:r>
            <a:r>
              <a:rPr lang="pt-BR" b="1" dirty="0">
                <a:latin typeface="Arial" panose="020B0604020202020204" pitchFamily="34" charset="0"/>
                <a:cs typeface="Arial" panose="020B0604020202020204" pitchFamily="34" charset="0"/>
              </a:rPr>
              <a:t>.</a:t>
            </a:r>
          </a:p>
          <a:p>
            <a:r>
              <a:rPr lang="pt-BR" b="1" dirty="0" smtClean="0">
                <a:latin typeface="Arial" panose="020B0604020202020204" pitchFamily="34" charset="0"/>
                <a:cs typeface="Arial" panose="020B0604020202020204" pitchFamily="34" charset="0"/>
              </a:rPr>
              <a:t>2</a:t>
            </a:r>
            <a:r>
              <a:rPr lang="pt-BR" b="1" dirty="0">
                <a:latin typeface="Arial" panose="020B0604020202020204" pitchFamily="34" charset="0"/>
                <a:cs typeface="Arial" panose="020B0604020202020204" pitchFamily="34" charset="0"/>
              </a:rPr>
              <a:t> – O PERFIL DA DÍVIDA VEM SENDO ALONGADO DE 5 ANOS </a:t>
            </a:r>
            <a:r>
              <a:rPr lang="pt-BR" b="1" dirty="0" smtClean="0">
                <a:latin typeface="Arial" panose="020B0604020202020204" pitchFamily="34" charset="0"/>
                <a:cs typeface="Arial" panose="020B0604020202020204" pitchFamily="34" charset="0"/>
              </a:rPr>
              <a:t>PARA 7,5. </a:t>
            </a:r>
            <a:br>
              <a:rPr lang="pt-BR" b="1" dirty="0" smtClean="0">
                <a:latin typeface="Arial" panose="020B0604020202020204" pitchFamily="34" charset="0"/>
                <a:cs typeface="Arial" panose="020B0604020202020204" pitchFamily="34" charset="0"/>
              </a:rPr>
            </a:br>
            <a:endParaRPr lang="pt-BR" sz="200" b="1" dirty="0" smtClean="0">
              <a:latin typeface="Arial" panose="020B0604020202020204" pitchFamily="34" charset="0"/>
              <a:cs typeface="Arial" panose="020B0604020202020204" pitchFamily="34" charset="0"/>
            </a:endParaRPr>
          </a:p>
          <a:p>
            <a:r>
              <a:rPr lang="pt-BR" b="1" dirty="0" smtClean="0">
                <a:latin typeface="Arial" panose="020B0604020202020204" pitchFamily="34" charset="0"/>
                <a:cs typeface="Arial" panose="020B0604020202020204" pitchFamily="34" charset="0"/>
              </a:rPr>
              <a:t>3</a:t>
            </a:r>
            <a:r>
              <a:rPr lang="pt-BR" b="1" dirty="0">
                <a:latin typeface="Arial" panose="020B0604020202020204" pitchFamily="34" charset="0"/>
                <a:cs typeface="Arial" panose="020B0604020202020204" pitchFamily="34" charset="0"/>
              </a:rPr>
              <a:t> – NA COLOCAÇÃO DE TÍTULOS, NO MERCADO INTERNACIONAL, HÁ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FIRME </a:t>
            </a:r>
            <a:r>
              <a:rPr lang="pt-BR" b="1" dirty="0">
                <a:latin typeface="Arial" panose="020B0604020202020204" pitchFamily="34" charset="0"/>
                <a:cs typeface="Arial" panose="020B0604020202020204" pitchFamily="34" charset="0"/>
              </a:rPr>
              <a:t>INTERESSE EM ADQUIRIR QUANTIDADES MUITO </a:t>
            </a:r>
            <a:r>
              <a:rPr lang="pt-BR" b="1" dirty="0" smtClean="0">
                <a:latin typeface="Arial" panose="020B0604020202020204" pitchFamily="34" charset="0"/>
                <a:cs typeface="Arial" panose="020B0604020202020204" pitchFamily="34" charset="0"/>
              </a:rPr>
              <a:t>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SUPERIORES ÀS </a:t>
            </a:r>
            <a:r>
              <a:rPr lang="pt-BR" b="1" dirty="0">
                <a:latin typeface="Arial" panose="020B0604020202020204" pitchFamily="34" charset="0"/>
                <a:cs typeface="Arial" panose="020B0604020202020204" pitchFamily="34" charset="0"/>
              </a:rPr>
              <a:t>OFERTADAS. </a:t>
            </a:r>
          </a:p>
          <a:p>
            <a:r>
              <a:rPr lang="pt-BR" b="1" dirty="0" smtClean="0">
                <a:latin typeface="Arial" panose="020B0604020202020204" pitchFamily="34" charset="0"/>
                <a:cs typeface="Arial" panose="020B0604020202020204" pitchFamily="34" charset="0"/>
              </a:rPr>
              <a:t>4</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EM </a:t>
            </a:r>
            <a:r>
              <a:rPr lang="pt-BR" b="1" dirty="0">
                <a:latin typeface="Arial" panose="020B0604020202020204" pitchFamily="34" charset="0"/>
                <a:cs typeface="Arial" panose="020B0604020202020204" pitchFamily="34" charset="0"/>
              </a:rPr>
              <a:t>2016 CONSEGUIU A FAÇANHA DE TOMAR RECURSOS COM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VENCIMENTO </a:t>
            </a:r>
            <a:r>
              <a:rPr lang="pt-BR" b="1" dirty="0">
                <a:latin typeface="Arial" panose="020B0604020202020204" pitchFamily="34" charset="0"/>
                <a:cs typeface="Arial" panose="020B0604020202020204" pitchFamily="34" charset="0"/>
              </a:rPr>
              <a:t>PARA 100 ANOS!</a:t>
            </a:r>
          </a:p>
          <a:p>
            <a:r>
              <a:rPr lang="pt-BR" b="1" dirty="0" smtClean="0">
                <a:latin typeface="Arial" panose="020B0604020202020204" pitchFamily="34" charset="0"/>
                <a:cs typeface="Arial" panose="020B0604020202020204" pitchFamily="34" charset="0"/>
              </a:rPr>
              <a:t>5</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DÍVIDA PODE SER SOLUCIONADA, ATÉ MESMO SEM A VENDA DE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ATIVOS</a:t>
            </a:r>
            <a:r>
              <a:rPr lang="pt-BR" b="1" dirty="0">
                <a:latin typeface="Arial" panose="020B0604020202020204" pitchFamily="34" charset="0"/>
                <a:cs typeface="Arial" panose="020B0604020202020204" pitchFamily="34" charset="0"/>
              </a:rPr>
              <a:t>. </a:t>
            </a:r>
          </a:p>
          <a:p>
            <a:r>
              <a:rPr lang="pt-BR" b="1" dirty="0" smtClean="0">
                <a:latin typeface="Arial" panose="020B0604020202020204" pitchFamily="34" charset="0"/>
                <a:cs typeface="Arial" panose="020B0604020202020204" pitchFamily="34" charset="0"/>
              </a:rPr>
              <a:t>6</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PETROBRÁS TEM CRÉDITOS, SUPERIORES A </a:t>
            </a:r>
            <a:r>
              <a:rPr lang="pt-BR" b="1" u="sng" dirty="0">
                <a:latin typeface="Arial" panose="020B0604020202020204" pitchFamily="34" charset="0"/>
                <a:cs typeface="Arial" panose="020B0604020202020204" pitchFamily="34" charset="0"/>
              </a:rPr>
              <a:t>R$ 20,00 BILHÕES, </a:t>
            </a:r>
            <a:r>
              <a:rPr lang="pt-BR" b="1" u="sng" dirty="0" smtClean="0">
                <a:latin typeface="Arial" panose="020B0604020202020204" pitchFamily="34" charset="0"/>
                <a:cs typeface="Arial" panose="020B0604020202020204" pitchFamily="34" charset="0"/>
              </a:rPr>
              <a:t/>
            </a:r>
            <a:br>
              <a:rPr lang="pt-BR" b="1" u="sng"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a:t>
            </a:r>
            <a:r>
              <a:rPr lang="pt-BR" b="1" u="sng" dirty="0" smtClean="0">
                <a:latin typeface="Arial" panose="020B0604020202020204" pitchFamily="34" charset="0"/>
                <a:cs typeface="Arial" panose="020B0604020202020204" pitchFamily="34" charset="0"/>
              </a:rPr>
              <a:t>JUNTO </a:t>
            </a:r>
            <a:r>
              <a:rPr lang="pt-BR" b="1" u="sng" dirty="0">
                <a:latin typeface="Arial" panose="020B0604020202020204" pitchFamily="34" charset="0"/>
                <a:cs typeface="Arial" panose="020B0604020202020204" pitchFamily="34" charset="0"/>
              </a:rPr>
              <a:t>AO SISTEMA ELETROBRÁS</a:t>
            </a:r>
            <a:r>
              <a:rPr lang="pt-BR" b="1" dirty="0">
                <a:latin typeface="Arial" panose="020B0604020202020204" pitchFamily="34" charset="0"/>
                <a:cs typeface="Arial" panose="020B0604020202020204" pitchFamily="34" charset="0"/>
              </a:rPr>
              <a:t>.</a:t>
            </a:r>
          </a:p>
          <a:p>
            <a:endParaRPr lang="pt-BR" dirty="0"/>
          </a:p>
        </p:txBody>
      </p:sp>
      <p:sp>
        <p:nvSpPr>
          <p:cNvPr id="4" name="Retângulo 3"/>
          <p:cNvSpPr/>
          <p:nvPr/>
        </p:nvSpPr>
        <p:spPr>
          <a:xfrm>
            <a:off x="888536" y="429544"/>
            <a:ext cx="1713931" cy="369332"/>
          </a:xfrm>
          <a:prstGeom prst="rect">
            <a:avLst/>
          </a:prstGeom>
        </p:spPr>
        <p:txBody>
          <a:bodyPr wrap="none">
            <a:spAutoFit/>
          </a:bodyPr>
          <a:lstStyle/>
          <a:p>
            <a:pPr algn="r"/>
            <a:r>
              <a:rPr lang="pt-BR" b="1" dirty="0" smtClean="0"/>
              <a:t>Continuação:</a:t>
            </a:r>
            <a:endParaRPr lang="pt-BR" b="1" dirty="0"/>
          </a:p>
        </p:txBody>
      </p:sp>
      <p:sp>
        <p:nvSpPr>
          <p:cNvPr id="5" name="Retângulo 4"/>
          <p:cNvSpPr/>
          <p:nvPr/>
        </p:nvSpPr>
        <p:spPr>
          <a:xfrm>
            <a:off x="10072134" y="6093744"/>
            <a:ext cx="1394933"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36</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498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52298" y="940764"/>
            <a:ext cx="8946540" cy="5363879"/>
          </a:xfrm>
        </p:spPr>
        <p:txBody>
          <a:bodyPr>
            <a:noAutofit/>
          </a:bodyPr>
          <a:lstStyle/>
          <a:p>
            <a:pPr algn="just"/>
            <a:r>
              <a:rPr lang="pt-BR" b="1" dirty="0" smtClean="0">
                <a:latin typeface="Arial" panose="020B0604020202020204" pitchFamily="34" charset="0"/>
                <a:cs typeface="Arial" panose="020B0604020202020204" pitchFamily="34" charset="0"/>
              </a:rPr>
              <a:t>7</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CRÉDITOS </a:t>
            </a:r>
            <a:r>
              <a:rPr lang="pt-BR" b="1" dirty="0">
                <a:latin typeface="Arial" panose="020B0604020202020204" pitchFamily="34" charset="0"/>
                <a:cs typeface="Arial" panose="020B0604020202020204" pitchFamily="34" charset="0"/>
              </a:rPr>
              <a:t>TAMBÉM CONTRA O GOVERNO FEDERAL, DE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ALGUNS </a:t>
            </a:r>
            <a:r>
              <a:rPr lang="pt-BR" b="1" dirty="0">
                <a:latin typeface="Arial" panose="020B0604020202020204" pitchFamily="34" charset="0"/>
                <a:cs typeface="Arial" panose="020B0604020202020204" pitchFamily="34" charset="0"/>
              </a:rPr>
              <a:t>BILHÕES DE DÓLARES NO CONTRATO DE CESSÃO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ONEROSA</a:t>
            </a:r>
            <a:r>
              <a:rPr lang="pt-BR" b="1" dirty="0">
                <a:latin typeface="Arial" panose="020B0604020202020204" pitchFamily="34" charset="0"/>
                <a:cs typeface="Arial" panose="020B0604020202020204" pitchFamily="34" charset="0"/>
              </a:rPr>
              <a:t>.</a:t>
            </a:r>
          </a:p>
          <a:p>
            <a:pPr algn="just"/>
            <a:r>
              <a:rPr lang="pt-BR" b="1" dirty="0" smtClean="0">
                <a:latin typeface="Arial" panose="020B0604020202020204" pitchFamily="34" charset="0"/>
                <a:cs typeface="Arial" panose="020B0604020202020204" pitchFamily="34" charset="0"/>
              </a:rPr>
              <a:t>8</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VEM  </a:t>
            </a:r>
            <a:r>
              <a:rPr lang="pt-BR" b="1" dirty="0">
                <a:latin typeface="Arial" panose="020B0604020202020204" pitchFamily="34" charset="0"/>
                <a:cs typeface="Arial" panose="020B0604020202020204" pitchFamily="34" charset="0"/>
              </a:rPr>
              <a:t>PAGANDO DÍVIDAS ANTECIPADAMENTE (BNDES). </a:t>
            </a:r>
          </a:p>
          <a:p>
            <a:pPr algn="just" defTabSz="211138"/>
            <a:r>
              <a:rPr lang="pt-BR" b="1" dirty="0" smtClean="0">
                <a:latin typeface="Arial" panose="020B0604020202020204" pitchFamily="34" charset="0"/>
                <a:cs typeface="Arial" panose="020B0604020202020204" pitchFamily="34" charset="0"/>
              </a:rPr>
              <a:t>9</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COSTUMA-SE </a:t>
            </a:r>
            <a:r>
              <a:rPr lang="pt-BR" b="1" dirty="0">
                <a:latin typeface="Arial" panose="020B0604020202020204" pitchFamily="34" charset="0"/>
                <a:cs typeface="Arial" panose="020B0604020202020204" pitchFamily="34" charset="0"/>
              </a:rPr>
              <a:t>COMPARAR A DÍVIDA DA PETROBRÁS COM AS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DAS </a:t>
            </a:r>
            <a:r>
              <a:rPr lang="pt-BR" b="1" dirty="0">
                <a:latin typeface="Arial" panose="020B0604020202020204" pitchFamily="34" charset="0"/>
                <a:cs typeface="Arial" panose="020B0604020202020204" pitchFamily="34" charset="0"/>
              </a:rPr>
              <a:t>“MAJORS” (EXXON, CHEVRON, BP, SHELL, TOTAL).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COMPARAÇÃO </a:t>
            </a:r>
            <a:r>
              <a:rPr lang="pt-BR" b="1" dirty="0">
                <a:latin typeface="Arial" panose="020B0604020202020204" pitchFamily="34" charset="0"/>
                <a:cs typeface="Arial" panose="020B0604020202020204" pitchFamily="34" charset="0"/>
              </a:rPr>
              <a:t>INADEQUADA. A PETROBRÁS DESCOBRIU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IMENSAS </a:t>
            </a:r>
            <a:r>
              <a:rPr lang="pt-BR" b="1" dirty="0">
                <a:latin typeface="Arial" panose="020B0604020202020204" pitchFamily="34" charset="0"/>
                <a:cs typeface="Arial" panose="020B0604020202020204" pitchFamily="34" charset="0"/>
              </a:rPr>
              <a:t>JAZIDAS NO PRÉ-SAL. TEM À SUA </a:t>
            </a:r>
            <a:r>
              <a:rPr lang="pt-BR" b="1" dirty="0" smtClean="0">
                <a:latin typeface="Arial" panose="020B0604020202020204" pitchFamily="34" charset="0"/>
                <a:cs typeface="Arial" panose="020B0604020202020204" pitchFamily="34" charset="0"/>
              </a:rPr>
              <a:t>DISPOSIÇÃO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ENORME MERCADO</a:t>
            </a:r>
            <a:r>
              <a:rPr lang="pt-BR" b="1" dirty="0">
                <a:latin typeface="Arial" panose="020B0604020202020204" pitchFamily="34" charset="0"/>
                <a:cs typeface="Arial" panose="020B0604020202020204" pitchFamily="34" charset="0"/>
              </a:rPr>
              <a:t>, COM CONSUMO DE COMBUSTÍVEIS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MODERADO</a:t>
            </a:r>
            <a:r>
              <a:rPr lang="pt-BR" b="1" dirty="0">
                <a:latin typeface="Arial" panose="020B0604020202020204" pitchFamily="34" charset="0"/>
                <a:cs typeface="Arial" panose="020B0604020202020204" pitchFamily="34" charset="0"/>
              </a:rPr>
              <a:t>, </a:t>
            </a:r>
            <a:r>
              <a:rPr lang="pt-BR" b="1" dirty="0" smtClean="0">
                <a:latin typeface="Arial" panose="020B0604020202020204" pitchFamily="34" charset="0"/>
                <a:cs typeface="Arial" panose="020B0604020202020204" pitchFamily="34" charset="0"/>
              </a:rPr>
              <a:t>QUE TENDE </a:t>
            </a:r>
            <a:r>
              <a:rPr lang="pt-BR" b="1" dirty="0">
                <a:latin typeface="Arial" panose="020B0604020202020204" pitchFamily="34" charset="0"/>
                <a:cs typeface="Arial" panose="020B0604020202020204" pitchFamily="34" charset="0"/>
              </a:rPr>
              <a:t>A CRESCER. DEVE DESENVOLVER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ESTAS </a:t>
            </a:r>
            <a:r>
              <a:rPr lang="pt-BR" b="1" dirty="0">
                <a:latin typeface="Arial" panose="020B0604020202020204" pitchFamily="34" charset="0"/>
                <a:cs typeface="Arial" panose="020B0604020202020204" pitchFamily="34" charset="0"/>
              </a:rPr>
              <a:t>JAZIDAS. </a:t>
            </a:r>
            <a:r>
              <a:rPr lang="pt-BR" b="1" dirty="0" smtClean="0">
                <a:latin typeface="Arial" panose="020B0604020202020204" pitchFamily="34" charset="0"/>
                <a:cs typeface="Arial" panose="020B0604020202020204" pitchFamily="34" charset="0"/>
              </a:rPr>
              <a:t>PARA PRODUZIR </a:t>
            </a:r>
            <a:r>
              <a:rPr lang="pt-BR" b="1" dirty="0">
                <a:latin typeface="Arial" panose="020B0604020202020204" pitchFamily="34" charset="0"/>
                <a:cs typeface="Arial" panose="020B0604020202020204" pitchFamily="34" charset="0"/>
              </a:rPr>
              <a:t>NO PRÉ-SAL INVESTIU US$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207,8 </a:t>
            </a:r>
            <a:r>
              <a:rPr lang="pt-BR" b="1" dirty="0">
                <a:latin typeface="Arial" panose="020B0604020202020204" pitchFamily="34" charset="0"/>
                <a:cs typeface="Arial" panose="020B0604020202020204" pitchFamily="34" charset="0"/>
              </a:rPr>
              <a:t>BILHÕES, ENTRE </a:t>
            </a:r>
            <a:r>
              <a:rPr lang="pt-BR" b="1" dirty="0" smtClean="0">
                <a:latin typeface="Arial" panose="020B0604020202020204" pitchFamily="34" charset="0"/>
                <a:cs typeface="Arial" panose="020B0604020202020204" pitchFamily="34" charset="0"/>
              </a:rPr>
              <a:t>2010 E </a:t>
            </a:r>
            <a:r>
              <a:rPr lang="pt-BR" b="1" dirty="0">
                <a:latin typeface="Arial" panose="020B0604020202020204" pitchFamily="34" charset="0"/>
                <a:cs typeface="Arial" panose="020B0604020202020204" pitchFamily="34" charset="0"/>
              </a:rPr>
              <a:t>2014. </a:t>
            </a:r>
          </a:p>
          <a:p>
            <a:pPr algn="just"/>
            <a:r>
              <a:rPr lang="pt-BR" b="1" dirty="0" smtClean="0">
                <a:latin typeface="Arial" panose="020B0604020202020204" pitchFamily="34" charset="0"/>
                <a:cs typeface="Arial" panose="020B0604020202020204" pitchFamily="34" charset="0"/>
              </a:rPr>
              <a:t>10</a:t>
            </a:r>
            <a:r>
              <a:rPr lang="pt-BR" b="1" dirty="0">
                <a:latin typeface="Arial" panose="020B0604020202020204" pitchFamily="34" charset="0"/>
                <a:cs typeface="Arial" panose="020B0604020202020204" pitchFamily="34" charset="0"/>
              </a:rPr>
              <a:t> – </a:t>
            </a:r>
            <a:r>
              <a:rPr lang="pt-BR" b="1" dirty="0" smtClean="0">
                <a:latin typeface="Arial" panose="020B0604020202020204" pitchFamily="34" charset="0"/>
                <a:cs typeface="Arial" panose="020B0604020202020204" pitchFamily="34" charset="0"/>
              </a:rPr>
              <a:t>AS </a:t>
            </a:r>
            <a:r>
              <a:rPr lang="pt-BR" b="1" dirty="0">
                <a:latin typeface="Arial" panose="020B0604020202020204" pitchFamily="34" charset="0"/>
                <a:cs typeface="Arial" panose="020B0604020202020204" pitchFamily="34" charset="0"/>
              </a:rPr>
              <a:t>MULTINACIONAIS TÊM DÍVIDAS MENORES PORQUE </a:t>
            </a:r>
            <a:r>
              <a:rPr lang="pt-BR" b="1" u="sng" dirty="0">
                <a:latin typeface="Arial" panose="020B0604020202020204" pitchFamily="34" charset="0"/>
                <a:cs typeface="Arial" panose="020B0604020202020204" pitchFamily="34" charset="0"/>
              </a:rPr>
              <a:t>NÃO </a:t>
            </a:r>
            <a:r>
              <a:rPr lang="pt-BR" b="1" u="sng" dirty="0" smtClean="0">
                <a:latin typeface="Arial" panose="020B0604020202020204" pitchFamily="34" charset="0"/>
                <a:cs typeface="Arial" panose="020B0604020202020204" pitchFamily="34" charset="0"/>
              </a:rPr>
              <a:t/>
            </a:r>
            <a:br>
              <a:rPr lang="pt-BR" b="1" u="sng"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          </a:t>
            </a:r>
            <a:r>
              <a:rPr lang="pt-BR" b="1" u="sng" dirty="0" smtClean="0">
                <a:latin typeface="Arial" panose="020B0604020202020204" pitchFamily="34" charset="0"/>
                <a:cs typeface="Arial" panose="020B0604020202020204" pitchFamily="34" charset="0"/>
              </a:rPr>
              <a:t>TÊM </a:t>
            </a:r>
            <a:r>
              <a:rPr lang="pt-BR" b="1" u="sng" dirty="0">
                <a:latin typeface="Arial" panose="020B0604020202020204" pitchFamily="34" charset="0"/>
                <a:cs typeface="Arial" panose="020B0604020202020204" pitchFamily="34" charset="0"/>
              </a:rPr>
              <a:t>RESERVAS</a:t>
            </a:r>
            <a:r>
              <a:rPr lang="pt-BR" b="1" dirty="0">
                <a:latin typeface="Arial" panose="020B0604020202020204" pitchFamily="34" charset="0"/>
                <a:cs typeface="Arial" panose="020B0604020202020204" pitchFamily="34" charset="0"/>
              </a:rPr>
              <a:t> NEM BONS PROJETOS.</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Retângulo 3"/>
          <p:cNvSpPr/>
          <p:nvPr/>
        </p:nvSpPr>
        <p:spPr>
          <a:xfrm>
            <a:off x="888536" y="429544"/>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37</a:t>
            </a:r>
            <a:endParaRPr lang="pt-BR" sz="4000" b="1" dirty="0">
              <a:latin typeface="Arial" panose="020B0604020202020204" pitchFamily="34" charset="0"/>
              <a:cs typeface="Arial" panose="020B0604020202020204" pitchFamily="34" charset="0"/>
            </a:endParaRPr>
          </a:p>
        </p:txBody>
      </p:sp>
      <p:sp>
        <p:nvSpPr>
          <p:cNvPr id="6" name="Retângulo 5"/>
          <p:cNvSpPr/>
          <p:nvPr/>
        </p:nvSpPr>
        <p:spPr>
          <a:xfrm>
            <a:off x="10072134" y="6093744"/>
            <a:ext cx="1394933" cy="369332"/>
          </a:xfrm>
          <a:prstGeom prst="rect">
            <a:avLst/>
          </a:prstGeom>
        </p:spPr>
        <p:txBody>
          <a:bodyPr wrap="none">
            <a:spAutoFit/>
          </a:bodyPr>
          <a:lstStyle/>
          <a:p>
            <a:pPr algn="r"/>
            <a:r>
              <a:rPr lang="pt-BR" b="1" dirty="0" smtClean="0"/>
              <a:t>Continua...</a:t>
            </a:r>
            <a:endParaRPr lang="pt-BR" b="1" dirty="0"/>
          </a:p>
        </p:txBody>
      </p:sp>
    </p:spTree>
    <p:extLst>
      <p:ext uri="{BB962C8B-B14F-4D97-AF65-F5344CB8AC3E}">
        <p14:creationId xmlns:p14="http://schemas.microsoft.com/office/powerpoint/2010/main" val="1734047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40" y="874627"/>
            <a:ext cx="9419545" cy="5683194"/>
          </a:xfrm>
        </p:spPr>
        <p:txBody>
          <a:bodyPr>
            <a:normAutofit fontScale="85000" lnSpcReduction="20000"/>
          </a:bodyPr>
          <a:lstStyle/>
          <a:p>
            <a:pPr algn="just"/>
            <a:r>
              <a:rPr lang="pt-BR" sz="2400" b="1" dirty="0" smtClean="0">
                <a:latin typeface="Arial" panose="020B0604020202020204" pitchFamily="34" charset="0"/>
                <a:cs typeface="Arial" panose="020B0604020202020204" pitchFamily="34" charset="0"/>
              </a:rPr>
              <a:t>11</a:t>
            </a:r>
            <a:r>
              <a:rPr lang="pt-BR" sz="2400" b="1"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   NO </a:t>
            </a:r>
            <a:r>
              <a:rPr lang="pt-BR" sz="2400" b="1" dirty="0">
                <a:latin typeface="Arial" panose="020B0604020202020204" pitchFamily="34" charset="0"/>
                <a:cs typeface="Arial" panose="020B0604020202020204" pitchFamily="34" charset="0"/>
              </a:rPr>
              <a:t>PERÍODO 2009/2016, COM EXCEÇÃO DO ANO DE 2012 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PETROBRÁS </a:t>
            </a:r>
            <a:r>
              <a:rPr lang="pt-BR" sz="2400" b="1" dirty="0">
                <a:latin typeface="Arial" panose="020B0604020202020204" pitchFamily="34" charset="0"/>
                <a:cs typeface="Arial" panose="020B0604020202020204" pitchFamily="34" charset="0"/>
              </a:rPr>
              <a:t>SEMPRE APRESENTOU SALDO DE CAIXA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SUPERIOR </a:t>
            </a:r>
            <a:r>
              <a:rPr lang="pt-BR" sz="2400" b="1" dirty="0">
                <a:latin typeface="Arial" panose="020B0604020202020204" pitchFamily="34" charset="0"/>
                <a:cs typeface="Arial" panose="020B0604020202020204" pitchFamily="34" charset="0"/>
              </a:rPr>
              <a:t>A 15 BILHÕES DE DÓLARES. </a:t>
            </a:r>
          </a:p>
          <a:p>
            <a:pPr algn="just"/>
            <a:r>
              <a:rPr lang="pt-BR" sz="2400" b="1" dirty="0" smtClean="0">
                <a:latin typeface="Arial" panose="020B0604020202020204" pitchFamily="34" charset="0"/>
                <a:cs typeface="Arial" panose="020B0604020202020204" pitchFamily="34" charset="0"/>
              </a:rPr>
              <a:t>12 </a:t>
            </a:r>
            <a:r>
              <a:rPr lang="pt-BR" sz="2400" b="1"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O </a:t>
            </a:r>
            <a:r>
              <a:rPr lang="pt-BR" sz="2400" b="1" dirty="0">
                <a:latin typeface="Arial" panose="020B0604020202020204" pitchFamily="34" charset="0"/>
                <a:cs typeface="Arial" panose="020B0604020202020204" pitchFamily="34" charset="0"/>
              </a:rPr>
              <a:t>ENDIVIDAMENTO É POSITIVO PORQUE AUMENTA 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GERAÇÃO </a:t>
            </a:r>
            <a:r>
              <a:rPr lang="pt-BR" sz="2400" b="1" dirty="0">
                <a:latin typeface="Arial" panose="020B0604020202020204" pitchFamily="34" charset="0"/>
                <a:cs typeface="Arial" panose="020B0604020202020204" pitchFamily="34" charset="0"/>
              </a:rPr>
              <a:t>DE CAIXA, OS LUCROS FUTUROS, EMPREGOS,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RENDA </a:t>
            </a:r>
            <a:r>
              <a:rPr lang="pt-BR" sz="2400" b="1" dirty="0">
                <a:latin typeface="Arial" panose="020B0604020202020204" pitchFamily="34" charset="0"/>
                <a:cs typeface="Arial" panose="020B0604020202020204" pitchFamily="34" charset="0"/>
              </a:rPr>
              <a:t>E PAGAMENTOS DE TRIBUTOS.</a:t>
            </a:r>
            <a:endParaRPr lang="pt-BR" sz="2400" b="1" dirty="0" smtClean="0">
              <a:latin typeface="Arial" panose="020B0604020202020204" pitchFamily="34" charset="0"/>
              <a:cs typeface="Arial" panose="020B0604020202020204" pitchFamily="34" charset="0"/>
            </a:endParaRPr>
          </a:p>
          <a:p>
            <a:pPr algn="just"/>
            <a:r>
              <a:rPr lang="pt-BR" sz="2400" b="1" dirty="0" smtClean="0">
                <a:latin typeface="Arial" panose="020B0604020202020204" pitchFamily="34" charset="0"/>
                <a:cs typeface="Arial" panose="020B0604020202020204" pitchFamily="34" charset="0"/>
              </a:rPr>
              <a:t>13</a:t>
            </a:r>
            <a:r>
              <a:rPr lang="pt-BR" sz="2400" b="1" dirty="0">
                <a:latin typeface="Arial" panose="020B0604020202020204" pitchFamily="34" charset="0"/>
                <a:cs typeface="Arial" panose="020B0604020202020204" pitchFamily="34" charset="0"/>
              </a:rPr>
              <a:t> – </a:t>
            </a:r>
            <a:r>
              <a:rPr lang="pt-BR" sz="2400" b="1" dirty="0" smtClean="0">
                <a:latin typeface="Arial" panose="020B0604020202020204" pitchFamily="34" charset="0"/>
                <a:cs typeface="Arial" panose="020B0604020202020204" pitchFamily="34" charset="0"/>
              </a:rPr>
              <a:t>   SÃO </a:t>
            </a:r>
            <a:r>
              <a:rPr lang="pt-BR" sz="2400" b="1" dirty="0">
                <a:latin typeface="Arial" panose="020B0604020202020204" pitchFamily="34" charset="0"/>
                <a:cs typeface="Arial" panose="020B0604020202020204" pitchFamily="34" charset="0"/>
              </a:rPr>
              <a:t>PALAVRAS DE IVAN MONTEIRO, DIRETOR FINANCEIRO,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JANEIRO/2017</a:t>
            </a:r>
            <a:r>
              <a:rPr lang="pt-BR" sz="2400" b="1" dirty="0">
                <a:latin typeface="Arial" panose="020B0604020202020204" pitchFamily="34" charset="0"/>
                <a:cs typeface="Arial" panose="020B0604020202020204" pitchFamily="34" charset="0"/>
              </a:rPr>
              <a:t>: “</a:t>
            </a:r>
            <a:r>
              <a:rPr lang="pt-BR" sz="2400" b="1" u="sng" dirty="0">
                <a:latin typeface="Arial" panose="020B0604020202020204" pitchFamily="34" charset="0"/>
                <a:cs typeface="Arial" panose="020B0604020202020204" pitchFamily="34" charset="0"/>
              </a:rPr>
              <a:t>INDEPENDENTEMENTE DA VENDA DE ATIVOS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OU </a:t>
            </a:r>
            <a:r>
              <a:rPr lang="pt-BR" sz="2400" b="1" u="sng" dirty="0">
                <a:latin typeface="Arial" panose="020B0604020202020204" pitchFamily="34" charset="0"/>
                <a:cs typeface="Arial" panose="020B0604020202020204" pitchFamily="34" charset="0"/>
              </a:rPr>
              <a:t>DE CAPTAÇÃO DE NOVOS RECURSOS, A EMPRESA JÁ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DISPÕE </a:t>
            </a:r>
            <a:r>
              <a:rPr lang="pt-BR" sz="2400" b="1" u="sng" dirty="0">
                <a:latin typeface="Arial" panose="020B0604020202020204" pitchFamily="34" charset="0"/>
                <a:cs typeface="Arial" panose="020B0604020202020204" pitchFamily="34" charset="0"/>
              </a:rPr>
              <a:t>DOS RECURSOS PARA CUMPRIR SEUS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COMPROMISSOS </a:t>
            </a:r>
            <a:r>
              <a:rPr lang="pt-BR" sz="2400" b="1" u="sng" dirty="0">
                <a:latin typeface="Arial" panose="020B0604020202020204" pitchFamily="34" charset="0"/>
                <a:cs typeface="Arial" panose="020B0604020202020204" pitchFamily="34" charset="0"/>
              </a:rPr>
              <a:t>NOS PRÓXIMOS 2,5 ANOS</a:t>
            </a:r>
            <a:r>
              <a:rPr lang="pt-BR" sz="2400" b="1" dirty="0">
                <a:latin typeface="Arial" panose="020B0604020202020204" pitchFamily="34" charset="0"/>
                <a:cs typeface="Arial" panose="020B0604020202020204" pitchFamily="34" charset="0"/>
              </a:rPr>
              <a:t>. - </a:t>
            </a:r>
            <a:r>
              <a:rPr lang="pt-BR" sz="2400" b="1" u="sng" dirty="0">
                <a:latin typeface="Arial" panose="020B0604020202020204" pitchFamily="34" charset="0"/>
                <a:cs typeface="Arial" panose="020B0604020202020204" pitchFamily="34" charset="0"/>
              </a:rPr>
              <a:t>NOSSA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POSIÇÃO </a:t>
            </a:r>
            <a:r>
              <a:rPr lang="pt-BR" sz="2400" b="1" u="sng" dirty="0">
                <a:latin typeface="Arial" panose="020B0604020202020204" pitchFamily="34" charset="0"/>
                <a:cs typeface="Arial" panose="020B0604020202020204" pitchFamily="34" charset="0"/>
              </a:rPr>
              <a:t>DE CAIXA É MAIOR QUE TODOS OS VENCIMENTOS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a:latin typeface="Arial" panose="020B0604020202020204" pitchFamily="34" charset="0"/>
                <a:cs typeface="Arial" panose="020B0604020202020204" pitchFamily="34" charset="0"/>
              </a:rPr>
              <a:t>DIVIDAS) DE 2017 E 2018. SE A PETROBRAS NÃO FIZER NADA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NESTES </a:t>
            </a:r>
            <a:r>
              <a:rPr lang="pt-BR" sz="2400" b="1" u="sng" dirty="0">
                <a:latin typeface="Arial" panose="020B0604020202020204" pitchFamily="34" charset="0"/>
                <a:cs typeface="Arial" panose="020B0604020202020204" pitchFamily="34" charset="0"/>
              </a:rPr>
              <a:t>DOIS ANOS E MEIO, ELA JÁ TEM RECURSOS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SUFICIENTES </a:t>
            </a:r>
            <a:r>
              <a:rPr lang="pt-BR" sz="2400" b="1" u="sng" dirty="0">
                <a:latin typeface="Arial" panose="020B0604020202020204" pitchFamily="34" charset="0"/>
                <a:cs typeface="Arial" panose="020B0604020202020204" pitchFamily="34" charset="0"/>
              </a:rPr>
              <a:t>PARA CUMPRIR COM SEU SERVIÇO DA DÍVIDA”.</a:t>
            </a:r>
            <a:endParaRPr lang="pt-BR" sz="2400" b="1" dirty="0">
              <a:latin typeface="Arial" panose="020B0604020202020204" pitchFamily="34" charset="0"/>
              <a:cs typeface="Arial" panose="020B0604020202020204" pitchFamily="34" charset="0"/>
            </a:endParaRPr>
          </a:p>
          <a:p>
            <a:pPr algn="just"/>
            <a:r>
              <a:rPr lang="pt-BR" sz="2400" b="1" dirty="0" smtClean="0">
                <a:latin typeface="Arial" panose="020B0604020202020204" pitchFamily="34" charset="0"/>
                <a:cs typeface="Arial" panose="020B0604020202020204" pitchFamily="34" charset="0"/>
              </a:rPr>
              <a:t>14</a:t>
            </a:r>
            <a:r>
              <a:rPr lang="pt-BR" sz="2400" b="1"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   TODAS </a:t>
            </a:r>
            <a:r>
              <a:rPr lang="pt-BR" sz="2400" b="1" dirty="0">
                <a:latin typeface="Arial" panose="020B0604020202020204" pitchFamily="34" charset="0"/>
                <a:cs typeface="Arial" panose="020B0604020202020204" pitchFamily="34" charset="0"/>
              </a:rPr>
              <a:t>AS MULTINACIONAIS DESEJAM PARCERIAS COM 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PETROBRÁS</a:t>
            </a:r>
            <a:r>
              <a:rPr lang="pt-BR" sz="2400" b="1" dirty="0">
                <a:latin typeface="Arial" panose="020B0604020202020204" pitchFamily="34" charset="0"/>
                <a:cs typeface="Arial" panose="020B0604020202020204" pitchFamily="34" charset="0"/>
              </a:rPr>
              <a:t>. SÃO PALAVRAS DE BEN VAN BEURDEN,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PRESIDENTE </a:t>
            </a:r>
            <a:r>
              <a:rPr lang="pt-BR" sz="2400" b="1" dirty="0">
                <a:latin typeface="Arial" panose="020B0604020202020204" pitchFamily="34" charset="0"/>
                <a:cs typeface="Arial" panose="020B0604020202020204" pitchFamily="34" charset="0"/>
              </a:rPr>
              <a:t>DA SHELL: “QUEREMOS QUE ESSA PARCERIA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COM </a:t>
            </a:r>
            <a:r>
              <a:rPr lang="pt-BR" sz="2400" b="1" dirty="0">
                <a:latin typeface="Arial" panose="020B0604020202020204" pitchFamily="34" charset="0"/>
                <a:cs typeface="Arial" panose="020B0604020202020204" pitchFamily="34" charset="0"/>
              </a:rPr>
              <a:t>A PETROBRÁS SEJA UMA DAS MAIS ESTRATÉGICAS DA </a:t>
            </a: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SHELL </a:t>
            </a:r>
            <a:r>
              <a:rPr lang="pt-BR" sz="2400" b="1" dirty="0">
                <a:latin typeface="Arial" panose="020B0604020202020204" pitchFamily="34" charset="0"/>
                <a:cs typeface="Arial" panose="020B0604020202020204" pitchFamily="34" charset="0"/>
              </a:rPr>
              <a:t>NO MUNDO. </a:t>
            </a:r>
            <a:r>
              <a:rPr lang="pt-BR" sz="2400" b="1" u="sng" dirty="0">
                <a:latin typeface="Arial" panose="020B0604020202020204" pitchFamily="34" charset="0"/>
                <a:cs typeface="Arial" panose="020B0604020202020204" pitchFamily="34" charset="0"/>
              </a:rPr>
              <a:t>TEMOS MUITA CONFIANÇA NA </a:t>
            </a:r>
            <a:r>
              <a:rPr lang="pt-BR" sz="2400" b="1" u="sng" dirty="0" smtClean="0">
                <a:latin typeface="Arial" panose="020B0604020202020204" pitchFamily="34" charset="0"/>
                <a:cs typeface="Arial" panose="020B0604020202020204" pitchFamily="34" charset="0"/>
              </a:rPr>
              <a:t/>
            </a:r>
            <a:br>
              <a:rPr lang="pt-BR" sz="2400" b="1" u="sng"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t>
            </a:r>
            <a:r>
              <a:rPr lang="pt-BR" sz="2400" b="1" u="sng" dirty="0" smtClean="0">
                <a:latin typeface="Arial" panose="020B0604020202020204" pitchFamily="34" charset="0"/>
                <a:cs typeface="Arial" panose="020B0604020202020204" pitchFamily="34" charset="0"/>
              </a:rPr>
              <a:t>PETROBRÁS</a:t>
            </a:r>
            <a:r>
              <a:rPr lang="pt-BR" sz="2400" b="1" dirty="0">
                <a:latin typeface="Arial" panose="020B0604020202020204" pitchFamily="34" charset="0"/>
                <a:cs typeface="Arial" panose="020B0604020202020204" pitchFamily="34" charset="0"/>
              </a:rPr>
              <a:t>”.</a:t>
            </a:r>
          </a:p>
          <a:p>
            <a:pPr algn="just"/>
            <a:endParaRPr lang="pt-BR" dirty="0"/>
          </a:p>
        </p:txBody>
      </p:sp>
      <p:sp>
        <p:nvSpPr>
          <p:cNvPr id="4" name="CaixaDeTexto 3"/>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38</a:t>
            </a:r>
            <a:endParaRPr lang="pt-BR" sz="4000" b="1" dirty="0">
              <a:latin typeface="Arial" panose="020B0604020202020204" pitchFamily="34" charset="0"/>
              <a:cs typeface="Arial" panose="020B0604020202020204" pitchFamily="34" charset="0"/>
            </a:endParaRPr>
          </a:p>
        </p:txBody>
      </p:sp>
      <p:sp>
        <p:nvSpPr>
          <p:cNvPr id="5" name="Retângulo 4"/>
          <p:cNvSpPr/>
          <p:nvPr/>
        </p:nvSpPr>
        <p:spPr>
          <a:xfrm>
            <a:off x="827540" y="207820"/>
            <a:ext cx="1713931" cy="369332"/>
          </a:xfrm>
          <a:prstGeom prst="rect">
            <a:avLst/>
          </a:prstGeom>
        </p:spPr>
        <p:txBody>
          <a:bodyPr wrap="none">
            <a:spAutoFit/>
          </a:bodyPr>
          <a:lstStyle/>
          <a:p>
            <a:pPr algn="r"/>
            <a:r>
              <a:rPr lang="pt-BR" b="1" dirty="0" smtClean="0"/>
              <a:t>Continuação:</a:t>
            </a:r>
            <a:endParaRPr lang="pt-BR" b="1" dirty="0"/>
          </a:p>
        </p:txBody>
      </p:sp>
    </p:spTree>
    <p:extLst>
      <p:ext uri="{BB962C8B-B14F-4D97-AF65-F5344CB8AC3E}">
        <p14:creationId xmlns:p14="http://schemas.microsoft.com/office/powerpoint/2010/main" val="188117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74763" y="1838608"/>
            <a:ext cx="8946540" cy="2933418"/>
          </a:xfrm>
        </p:spPr>
        <p:txBody>
          <a:bodyPr/>
          <a:lstStyle/>
          <a:p>
            <a:pPr algn="just"/>
            <a:r>
              <a:rPr lang="pt-BR" b="1" dirty="0" smtClean="0">
                <a:latin typeface="Arial" panose="020B0604020202020204" pitchFamily="34" charset="0"/>
                <a:cs typeface="Arial" panose="020B0604020202020204" pitchFamily="34" charset="0"/>
              </a:rPr>
              <a:t>O </a:t>
            </a:r>
            <a:r>
              <a:rPr lang="pt-BR" b="1" dirty="0">
                <a:latin typeface="Arial" panose="020B0604020202020204" pitchFamily="34" charset="0"/>
                <a:cs typeface="Arial" panose="020B0604020202020204" pitchFamily="34" charset="0"/>
              </a:rPr>
              <a:t>CONSUMO DE ENERGIA DEFINE O GRAU DE DESENVOLVIMENTO DE UM POVO. QUANTO MAIS CIVILIZADA, RICA E CULTA UMA SOCIEDADE MAIOR É O SEU CONSUMO DE ENERGIA.</a:t>
            </a:r>
          </a:p>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UTILIZAÇÃO, POR UMA SOCIEDADE, DAS DIVERSAS FONTES E FORMAS DE ENERGIA E AS TRANSFORMAÇÕES DE UMA MODALIDADE ENERGÉTICA EM OUTRA, COMPÕEM A CHAMADA MATRIZ ENERGÉTICA DESTA SOCIEDADE.</a:t>
            </a:r>
          </a:p>
          <a:p>
            <a:endParaRPr lang="pt-BR" dirty="0"/>
          </a:p>
        </p:txBody>
      </p:sp>
      <p:sp>
        <p:nvSpPr>
          <p:cNvPr id="4" name="Retângulo 3"/>
          <p:cNvSpPr/>
          <p:nvPr/>
        </p:nvSpPr>
        <p:spPr>
          <a:xfrm>
            <a:off x="233719" y="214752"/>
            <a:ext cx="1737958" cy="369332"/>
          </a:xfrm>
          <a:prstGeom prst="rect">
            <a:avLst/>
          </a:prstGeom>
        </p:spPr>
        <p:txBody>
          <a:bodyPr wrap="square">
            <a:spAutoFit/>
          </a:bodyPr>
          <a:lstStyle/>
          <a:p>
            <a:r>
              <a:rPr lang="pt-BR" b="1" dirty="0" smtClean="0"/>
              <a:t>Continuação:</a:t>
            </a:r>
            <a:endParaRPr lang="pt-BR" b="1" dirty="0"/>
          </a:p>
        </p:txBody>
      </p:sp>
      <p:sp>
        <p:nvSpPr>
          <p:cNvPr id="5" name="CaixaDeTexto 4"/>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287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INVESTIMENTO DA PETROBRÁS</a:t>
            </a:r>
            <a:r>
              <a:rPr lang="pt-BR" dirty="0"/>
              <a:t/>
            </a:r>
            <a:br>
              <a:rPr lang="pt-BR" dirty="0"/>
            </a:br>
            <a:r>
              <a:rPr lang="pt-BR" b="1" dirty="0"/>
              <a:t>US$ BILHÕES</a:t>
            </a:r>
            <a:r>
              <a:rPr lang="pt-BR" dirty="0"/>
              <a:t/>
            </a:r>
            <a:br>
              <a:rPr lang="pt-BR" dirty="0"/>
            </a:b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153142463"/>
              </p:ext>
            </p:extLst>
          </p:nvPr>
        </p:nvGraphicFramePr>
        <p:xfrm>
          <a:off x="870755" y="2073303"/>
          <a:ext cx="5197015" cy="3680454"/>
        </p:xfrm>
        <a:graphic>
          <a:graphicData uri="http://schemas.openxmlformats.org/drawingml/2006/table">
            <a:tbl>
              <a:tblPr firstRow="1" firstCol="1" bandRow="1">
                <a:tableStyleId>{5C22544A-7EE6-4342-B048-85BDC9FD1C3A}</a:tableStyleId>
              </a:tblPr>
              <a:tblGrid>
                <a:gridCol w="2240782">
                  <a:extLst>
                    <a:ext uri="{9D8B030D-6E8A-4147-A177-3AD203B41FA5}">
                      <a16:colId xmlns:a16="http://schemas.microsoft.com/office/drawing/2014/main" val="1450134208"/>
                    </a:ext>
                  </a:extLst>
                </a:gridCol>
                <a:gridCol w="2956233">
                  <a:extLst>
                    <a:ext uri="{9D8B030D-6E8A-4147-A177-3AD203B41FA5}">
                      <a16:colId xmlns:a16="http://schemas.microsoft.com/office/drawing/2014/main" val="705420514"/>
                    </a:ext>
                  </a:extLst>
                </a:gridCol>
              </a:tblGrid>
              <a:tr h="778181">
                <a:tc>
                  <a:txBody>
                    <a:bodyPr/>
                    <a:lstStyle/>
                    <a:p>
                      <a:pPr algn="ctr">
                        <a:lnSpc>
                          <a:spcPct val="115000"/>
                        </a:lnSpc>
                        <a:spcAft>
                          <a:spcPts val="0"/>
                        </a:spcAft>
                      </a:pPr>
                      <a:r>
                        <a:rPr lang="pt-BR" sz="2000" dirty="0">
                          <a:effectLst/>
                        </a:rPr>
                        <a:t> </a:t>
                      </a:r>
                    </a:p>
                    <a:p>
                      <a:pPr algn="ctr">
                        <a:lnSpc>
                          <a:spcPct val="115000"/>
                        </a:lnSpc>
                        <a:spcAft>
                          <a:spcPts val="0"/>
                        </a:spcAft>
                      </a:pPr>
                      <a:r>
                        <a:rPr lang="pt-BR" sz="2000" dirty="0">
                          <a:effectLst/>
                        </a:rPr>
                        <a:t>ANO</a:t>
                      </a:r>
                    </a:p>
                    <a:p>
                      <a:pPr algn="ctr">
                        <a:lnSpc>
                          <a:spcPct val="115000"/>
                        </a:lnSpc>
                        <a:spcAft>
                          <a:spcPts val="0"/>
                        </a:spcAft>
                      </a:pPr>
                      <a:r>
                        <a:rPr lang="pt-BR" sz="2000" dirty="0">
                          <a:effectLst/>
                        </a:rPr>
                        <a:t>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 </a:t>
                      </a:r>
                    </a:p>
                    <a:p>
                      <a:pPr algn="ctr">
                        <a:lnSpc>
                          <a:spcPct val="115000"/>
                        </a:lnSpc>
                        <a:spcAft>
                          <a:spcPts val="0"/>
                        </a:spcAft>
                      </a:pPr>
                      <a:r>
                        <a:rPr lang="pt-BR" sz="2000" dirty="0">
                          <a:effectLst/>
                        </a:rPr>
                        <a:t>INVESTIMENTO</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1057194655"/>
                  </a:ext>
                </a:extLst>
              </a:tr>
              <a:tr h="438149">
                <a:tc>
                  <a:txBody>
                    <a:bodyPr/>
                    <a:lstStyle/>
                    <a:p>
                      <a:pPr algn="ctr">
                        <a:lnSpc>
                          <a:spcPct val="115000"/>
                        </a:lnSpc>
                        <a:spcAft>
                          <a:spcPts val="0"/>
                        </a:spcAft>
                      </a:pPr>
                      <a:r>
                        <a:rPr lang="pt-BR" sz="2000" dirty="0">
                          <a:effectLst/>
                        </a:rPr>
                        <a:t>2010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45,1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168914231"/>
                  </a:ext>
                </a:extLst>
              </a:tr>
              <a:tr h="438149">
                <a:tc>
                  <a:txBody>
                    <a:bodyPr/>
                    <a:lstStyle/>
                    <a:p>
                      <a:pPr algn="ctr">
                        <a:lnSpc>
                          <a:spcPct val="115000"/>
                        </a:lnSpc>
                        <a:spcAft>
                          <a:spcPts val="0"/>
                        </a:spcAft>
                      </a:pPr>
                      <a:r>
                        <a:rPr lang="pt-BR" sz="2000">
                          <a:effectLst/>
                        </a:rPr>
                        <a:t>2011</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42,0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3191073488"/>
                  </a:ext>
                </a:extLst>
              </a:tr>
              <a:tr h="438149">
                <a:tc>
                  <a:txBody>
                    <a:bodyPr/>
                    <a:lstStyle/>
                    <a:p>
                      <a:pPr algn="ctr">
                        <a:lnSpc>
                          <a:spcPct val="115000"/>
                        </a:lnSpc>
                        <a:spcAft>
                          <a:spcPts val="0"/>
                        </a:spcAft>
                      </a:pPr>
                      <a:r>
                        <a:rPr lang="pt-BR" sz="2000">
                          <a:effectLst/>
                        </a:rPr>
                        <a:t>2012</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40,8</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3759919908"/>
                  </a:ext>
                </a:extLst>
              </a:tr>
              <a:tr h="438149">
                <a:tc>
                  <a:txBody>
                    <a:bodyPr/>
                    <a:lstStyle/>
                    <a:p>
                      <a:pPr algn="ctr">
                        <a:lnSpc>
                          <a:spcPct val="115000"/>
                        </a:lnSpc>
                        <a:spcAft>
                          <a:spcPts val="0"/>
                        </a:spcAft>
                      </a:pPr>
                      <a:r>
                        <a:rPr lang="pt-BR" sz="2000">
                          <a:effectLst/>
                        </a:rPr>
                        <a:t>2013</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45,1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1312728867"/>
                  </a:ext>
                </a:extLst>
              </a:tr>
              <a:tr h="438149">
                <a:tc>
                  <a:txBody>
                    <a:bodyPr/>
                    <a:lstStyle/>
                    <a:p>
                      <a:pPr algn="ctr">
                        <a:lnSpc>
                          <a:spcPct val="115000"/>
                        </a:lnSpc>
                        <a:spcAft>
                          <a:spcPts val="0"/>
                        </a:spcAft>
                      </a:pPr>
                      <a:r>
                        <a:rPr lang="pt-BR" sz="2000">
                          <a:effectLst/>
                        </a:rPr>
                        <a:t>2014</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34,8</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772553820"/>
                  </a:ext>
                </a:extLst>
              </a:tr>
              <a:tr h="438149">
                <a:tc>
                  <a:txBody>
                    <a:bodyPr/>
                    <a:lstStyle/>
                    <a:p>
                      <a:pPr algn="ctr">
                        <a:lnSpc>
                          <a:spcPct val="115000"/>
                        </a:lnSpc>
                        <a:spcAft>
                          <a:spcPts val="0"/>
                        </a:spcAft>
                      </a:pPr>
                      <a:r>
                        <a:rPr lang="pt-BR" sz="2000">
                          <a:effectLst/>
                        </a:rPr>
                        <a:t>T O T A L</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tc>
                  <a:txBody>
                    <a:bodyPr/>
                    <a:lstStyle/>
                    <a:p>
                      <a:pPr algn="ctr">
                        <a:lnSpc>
                          <a:spcPct val="115000"/>
                        </a:lnSpc>
                        <a:spcAft>
                          <a:spcPts val="0"/>
                        </a:spcAft>
                      </a:pPr>
                      <a:r>
                        <a:rPr lang="pt-BR" sz="2000" dirty="0">
                          <a:effectLst/>
                        </a:rPr>
                        <a:t>207,8</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982" marR="119982" marT="0" marB="0"/>
                </a:tc>
                <a:extLst>
                  <a:ext uri="{0D108BD9-81ED-4DB2-BD59-A6C34878D82A}">
                    <a16:rowId xmlns:a16="http://schemas.microsoft.com/office/drawing/2014/main" val="3257307612"/>
                  </a:ext>
                </a:extLst>
              </a:tr>
            </a:tbl>
          </a:graphicData>
        </a:graphic>
      </p:graphicFrame>
      <p:sp>
        <p:nvSpPr>
          <p:cNvPr id="7" name="Retângulo 6"/>
          <p:cNvSpPr/>
          <p:nvPr/>
        </p:nvSpPr>
        <p:spPr>
          <a:xfrm>
            <a:off x="772280" y="5894360"/>
            <a:ext cx="11157125" cy="784830"/>
          </a:xfrm>
          <a:prstGeom prst="rect">
            <a:avLst/>
          </a:prstGeom>
        </p:spPr>
        <p:txBody>
          <a:bodyPr wrap="square">
            <a:spAutoFit/>
          </a:bodyPr>
          <a:lstStyle/>
          <a:p>
            <a:pPr algn="r">
              <a:lnSpc>
                <a:spcPct val="150000"/>
              </a:lnSpc>
              <a:spcAft>
                <a:spcPts val="1001"/>
              </a:spcAft>
            </a:pP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(FONTE.: PETROBRÁS – RELATÓRIOS DE ATIVIDADE</a:t>
            </a:r>
            <a:b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 NOTAS EXPLICATIVAS.)</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p:cNvSpPr/>
          <p:nvPr/>
        </p:nvSpPr>
        <p:spPr>
          <a:xfrm>
            <a:off x="6350842" y="2395304"/>
            <a:ext cx="5190978" cy="2862322"/>
          </a:xfrm>
          <a:prstGeom prst="rect">
            <a:avLst/>
          </a:prstGeom>
        </p:spPr>
        <p:txBody>
          <a:bodyPr wrap="square">
            <a:spAutoFit/>
          </a:bodyPr>
          <a:lstStyle/>
          <a:p>
            <a:pPr>
              <a:lnSpc>
                <a:spcPct val="150000"/>
              </a:lnSpc>
              <a:spcAft>
                <a:spcPts val="1001"/>
              </a:spcAft>
            </a:pPr>
            <a:r>
              <a:rPr lang="pt-BR" sz="2000" b="1" dirty="0">
                <a:latin typeface="Arial" panose="020B0604020202020204" pitchFamily="34" charset="0"/>
                <a:ea typeface="Calibri" panose="020F0502020204030204" pitchFamily="34" charset="0"/>
                <a:cs typeface="Times New Roman" panose="02020603050405020304" pitchFamily="18" charset="0"/>
              </a:rPr>
              <a:t>A DÍVIDA FOI FORMADA, SOBRETUDO, NESTE PERÍODO, 2010/2014, DEVIDO A GRANDES INVESTIMENTOS, ESPECIALMENTE NO PRÉ-SAL. MAIORES INVESTIMENTOS NA HISTÓRIA DA EMPRESA.</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aixaDeTexto 9"/>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39</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377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nvPr>
        </p:nvGraphicFramePr>
        <p:xfrm>
          <a:off x="940712" y="822406"/>
          <a:ext cx="3999998" cy="4851021"/>
        </p:xfrm>
        <a:graphic>
          <a:graphicData uri="http://schemas.openxmlformats.org/drawingml/2006/table">
            <a:tbl>
              <a:tblPr firstRow="1" firstCol="1" bandRow="1">
                <a:tableStyleId>{5C22544A-7EE6-4342-B048-85BDC9FD1C3A}</a:tableStyleId>
              </a:tblPr>
              <a:tblGrid>
                <a:gridCol w="2111773">
                  <a:extLst>
                    <a:ext uri="{9D8B030D-6E8A-4147-A177-3AD203B41FA5}">
                      <a16:colId xmlns:a16="http://schemas.microsoft.com/office/drawing/2014/main" val="2383074924"/>
                    </a:ext>
                  </a:extLst>
                </a:gridCol>
                <a:gridCol w="1888225">
                  <a:extLst>
                    <a:ext uri="{9D8B030D-6E8A-4147-A177-3AD203B41FA5}">
                      <a16:colId xmlns:a16="http://schemas.microsoft.com/office/drawing/2014/main" val="3081653660"/>
                    </a:ext>
                  </a:extLst>
                </a:gridCol>
              </a:tblGrid>
              <a:tr h="663677">
                <a:tc gridSpan="2">
                  <a:txBody>
                    <a:bodyPr/>
                    <a:lstStyle/>
                    <a:p>
                      <a:pPr algn="ctr">
                        <a:lnSpc>
                          <a:spcPct val="115000"/>
                        </a:lnSpc>
                        <a:spcAft>
                          <a:spcPts val="0"/>
                        </a:spcAft>
                      </a:pPr>
                      <a:r>
                        <a:rPr lang="pt-BR" sz="2000" dirty="0">
                          <a:effectLst/>
                        </a:rPr>
                        <a:t>SALDO DE CAIXA</a:t>
                      </a:r>
                    </a:p>
                    <a:p>
                      <a:pPr algn="ctr">
                        <a:lnSpc>
                          <a:spcPct val="115000"/>
                        </a:lnSpc>
                        <a:spcAft>
                          <a:spcPts val="0"/>
                        </a:spcAft>
                      </a:pPr>
                      <a:r>
                        <a:rPr lang="pt-BR" sz="2000" dirty="0">
                          <a:effectLst/>
                        </a:rPr>
                        <a:t>US$ BILHÕES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1878080665"/>
                  </a:ext>
                </a:extLst>
              </a:tr>
              <a:tr h="461109">
                <a:tc>
                  <a:txBody>
                    <a:bodyPr/>
                    <a:lstStyle/>
                    <a:p>
                      <a:pPr algn="ctr">
                        <a:lnSpc>
                          <a:spcPct val="115000"/>
                        </a:lnSpc>
                        <a:spcAft>
                          <a:spcPts val="0"/>
                        </a:spcAft>
                      </a:pPr>
                      <a:r>
                        <a:rPr lang="pt-BR" sz="2000" dirty="0">
                          <a:effectLst/>
                        </a:rPr>
                        <a:t>ANO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SALDO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6541010"/>
                  </a:ext>
                </a:extLst>
              </a:tr>
              <a:tr h="461109">
                <a:tc>
                  <a:txBody>
                    <a:bodyPr/>
                    <a:lstStyle/>
                    <a:p>
                      <a:pPr algn="ctr">
                        <a:lnSpc>
                          <a:spcPct val="115000"/>
                        </a:lnSpc>
                        <a:spcAft>
                          <a:spcPts val="0"/>
                        </a:spcAft>
                      </a:pPr>
                      <a:r>
                        <a:rPr lang="pt-BR" sz="2000" dirty="0">
                          <a:effectLst/>
                        </a:rPr>
                        <a:t>2009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16,17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5951971"/>
                  </a:ext>
                </a:extLst>
              </a:tr>
              <a:tr h="461109">
                <a:tc>
                  <a:txBody>
                    <a:bodyPr/>
                    <a:lstStyle/>
                    <a:p>
                      <a:pPr algn="ctr">
                        <a:lnSpc>
                          <a:spcPct val="115000"/>
                        </a:lnSpc>
                        <a:spcAft>
                          <a:spcPts val="0"/>
                        </a:spcAft>
                      </a:pPr>
                      <a:r>
                        <a:rPr lang="pt-BR" sz="2000">
                          <a:effectLst/>
                        </a:rPr>
                        <a:t>2010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17,63</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342148"/>
                  </a:ext>
                </a:extLst>
              </a:tr>
              <a:tr h="461109">
                <a:tc>
                  <a:txBody>
                    <a:bodyPr/>
                    <a:lstStyle/>
                    <a:p>
                      <a:pPr algn="ctr">
                        <a:lnSpc>
                          <a:spcPct val="115000"/>
                        </a:lnSpc>
                        <a:spcAft>
                          <a:spcPts val="0"/>
                        </a:spcAft>
                      </a:pPr>
                      <a:r>
                        <a:rPr lang="pt-BR" sz="2000">
                          <a:effectLst/>
                        </a:rPr>
                        <a:t>2011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19,06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5391932"/>
                  </a:ext>
                </a:extLst>
              </a:tr>
              <a:tr h="461109">
                <a:tc>
                  <a:txBody>
                    <a:bodyPr/>
                    <a:lstStyle/>
                    <a:p>
                      <a:pPr algn="ctr">
                        <a:lnSpc>
                          <a:spcPct val="115000"/>
                        </a:lnSpc>
                        <a:spcAft>
                          <a:spcPts val="0"/>
                        </a:spcAft>
                      </a:pPr>
                      <a:r>
                        <a:rPr lang="pt-BR" sz="2000">
                          <a:effectLst/>
                        </a:rPr>
                        <a:t>2012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13,52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65314"/>
                  </a:ext>
                </a:extLst>
              </a:tr>
              <a:tr h="461109">
                <a:tc>
                  <a:txBody>
                    <a:bodyPr/>
                    <a:lstStyle/>
                    <a:p>
                      <a:pPr algn="ctr">
                        <a:lnSpc>
                          <a:spcPct val="115000"/>
                        </a:lnSpc>
                        <a:spcAft>
                          <a:spcPts val="0"/>
                        </a:spcAft>
                      </a:pPr>
                      <a:r>
                        <a:rPr lang="pt-BR" sz="2000">
                          <a:effectLst/>
                        </a:rPr>
                        <a:t>2013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15,87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209318"/>
                  </a:ext>
                </a:extLst>
              </a:tr>
              <a:tr h="461109">
                <a:tc>
                  <a:txBody>
                    <a:bodyPr/>
                    <a:lstStyle/>
                    <a:p>
                      <a:pPr algn="ctr">
                        <a:lnSpc>
                          <a:spcPct val="115000"/>
                        </a:lnSpc>
                        <a:spcAft>
                          <a:spcPts val="0"/>
                        </a:spcAft>
                      </a:pPr>
                      <a:r>
                        <a:rPr lang="pt-BR" sz="2000">
                          <a:effectLst/>
                        </a:rPr>
                        <a:t>2014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16,66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2133258"/>
                  </a:ext>
                </a:extLst>
              </a:tr>
              <a:tr h="461109">
                <a:tc>
                  <a:txBody>
                    <a:bodyPr/>
                    <a:lstStyle/>
                    <a:p>
                      <a:pPr algn="ctr">
                        <a:lnSpc>
                          <a:spcPct val="115000"/>
                        </a:lnSpc>
                        <a:spcAft>
                          <a:spcPts val="0"/>
                        </a:spcAft>
                      </a:pPr>
                      <a:r>
                        <a:rPr lang="pt-BR" sz="2000" dirty="0">
                          <a:effectLst/>
                        </a:rPr>
                        <a:t>2015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25,06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07803"/>
                  </a:ext>
                </a:extLst>
              </a:tr>
              <a:tr h="461109">
                <a:tc>
                  <a:txBody>
                    <a:bodyPr/>
                    <a:lstStyle/>
                    <a:p>
                      <a:pPr algn="ctr">
                        <a:lnSpc>
                          <a:spcPct val="115000"/>
                        </a:lnSpc>
                        <a:spcAft>
                          <a:spcPts val="0"/>
                        </a:spcAft>
                      </a:pPr>
                      <a:r>
                        <a:rPr lang="pt-BR" sz="2000">
                          <a:effectLst/>
                        </a:rPr>
                        <a:t>2016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21,58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997593"/>
                  </a:ext>
                </a:extLst>
              </a:tr>
            </a:tbl>
          </a:graphicData>
        </a:graphic>
      </p:graphicFrame>
      <p:graphicFrame>
        <p:nvGraphicFramePr>
          <p:cNvPr id="5" name="Tabela 4"/>
          <p:cNvGraphicFramePr>
            <a:graphicFrameLocks noGrp="1"/>
          </p:cNvGraphicFramePr>
          <p:nvPr>
            <p:extLst/>
          </p:nvPr>
        </p:nvGraphicFramePr>
        <p:xfrm>
          <a:off x="5308257" y="1399922"/>
          <a:ext cx="4232786" cy="4095456"/>
        </p:xfrm>
        <a:graphic>
          <a:graphicData uri="http://schemas.openxmlformats.org/drawingml/2006/table">
            <a:tbl>
              <a:tblPr firstRow="1" firstCol="1" bandRow="1">
                <a:tableStyleId>{5C22544A-7EE6-4342-B048-85BDC9FD1C3A}</a:tableStyleId>
              </a:tblPr>
              <a:tblGrid>
                <a:gridCol w="2234673">
                  <a:extLst>
                    <a:ext uri="{9D8B030D-6E8A-4147-A177-3AD203B41FA5}">
                      <a16:colId xmlns:a16="http://schemas.microsoft.com/office/drawing/2014/main" val="786283337"/>
                    </a:ext>
                  </a:extLst>
                </a:gridCol>
                <a:gridCol w="1998113">
                  <a:extLst>
                    <a:ext uri="{9D8B030D-6E8A-4147-A177-3AD203B41FA5}">
                      <a16:colId xmlns:a16="http://schemas.microsoft.com/office/drawing/2014/main" val="1781592408"/>
                    </a:ext>
                  </a:extLst>
                </a:gridCol>
              </a:tblGrid>
              <a:tr h="681929">
                <a:tc>
                  <a:txBody>
                    <a:bodyPr/>
                    <a:lstStyle/>
                    <a:p>
                      <a:pPr algn="ctr">
                        <a:lnSpc>
                          <a:spcPct val="115000"/>
                        </a:lnSpc>
                        <a:spcAft>
                          <a:spcPts val="0"/>
                        </a:spcAft>
                      </a:pPr>
                      <a:r>
                        <a:rPr lang="pt-BR" sz="2000" dirty="0">
                          <a:effectLst/>
                        </a:rPr>
                        <a:t>ANO</a:t>
                      </a:r>
                    </a:p>
                    <a:p>
                      <a:pPr algn="ctr">
                        <a:lnSpc>
                          <a:spcPct val="115000"/>
                        </a:lnSpc>
                        <a:spcAft>
                          <a:spcPts val="0"/>
                        </a:spcAft>
                      </a:pPr>
                      <a:r>
                        <a:rPr lang="pt-BR" sz="2000" dirty="0">
                          <a:effectLst/>
                        </a:rPr>
                        <a:t>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ÍNDICE DE</a:t>
                      </a:r>
                    </a:p>
                    <a:p>
                      <a:pPr algn="ctr">
                        <a:lnSpc>
                          <a:spcPct val="115000"/>
                        </a:lnSpc>
                        <a:spcAft>
                          <a:spcPts val="0"/>
                        </a:spcAft>
                      </a:pPr>
                      <a:r>
                        <a:rPr lang="pt-BR" sz="2000" dirty="0">
                          <a:effectLst/>
                        </a:rPr>
                        <a:t>LIQUIDEZ</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151691"/>
                  </a:ext>
                </a:extLst>
              </a:tr>
              <a:tr h="424302">
                <a:tc>
                  <a:txBody>
                    <a:bodyPr/>
                    <a:lstStyle/>
                    <a:p>
                      <a:pPr algn="ctr">
                        <a:lnSpc>
                          <a:spcPct val="115000"/>
                        </a:lnSpc>
                        <a:spcAft>
                          <a:spcPts val="0"/>
                        </a:spcAft>
                      </a:pPr>
                      <a:r>
                        <a:rPr lang="pt-BR" sz="2000">
                          <a:effectLst/>
                        </a:rPr>
                        <a:t>2009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1,38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962744"/>
                  </a:ext>
                </a:extLst>
              </a:tr>
              <a:tr h="424302">
                <a:tc>
                  <a:txBody>
                    <a:bodyPr/>
                    <a:lstStyle/>
                    <a:p>
                      <a:pPr algn="ctr">
                        <a:lnSpc>
                          <a:spcPct val="115000"/>
                        </a:lnSpc>
                        <a:spcAft>
                          <a:spcPts val="0"/>
                        </a:spcAft>
                      </a:pPr>
                      <a:r>
                        <a:rPr lang="pt-BR" sz="2000">
                          <a:effectLst/>
                        </a:rPr>
                        <a:t>2010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1,90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2379768"/>
                  </a:ext>
                </a:extLst>
              </a:tr>
              <a:tr h="424302">
                <a:tc>
                  <a:txBody>
                    <a:bodyPr/>
                    <a:lstStyle/>
                    <a:p>
                      <a:pPr algn="ctr">
                        <a:lnSpc>
                          <a:spcPct val="115000"/>
                        </a:lnSpc>
                        <a:spcAft>
                          <a:spcPts val="0"/>
                        </a:spcAft>
                      </a:pPr>
                      <a:r>
                        <a:rPr lang="pt-BR" sz="2000">
                          <a:effectLst/>
                        </a:rPr>
                        <a:t>2011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1,78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4086986"/>
                  </a:ext>
                </a:extLst>
              </a:tr>
              <a:tr h="424302">
                <a:tc>
                  <a:txBody>
                    <a:bodyPr/>
                    <a:lstStyle/>
                    <a:p>
                      <a:pPr algn="ctr">
                        <a:lnSpc>
                          <a:spcPct val="115000"/>
                        </a:lnSpc>
                        <a:spcAft>
                          <a:spcPts val="0"/>
                        </a:spcAft>
                      </a:pPr>
                      <a:r>
                        <a:rPr lang="pt-BR" sz="2000">
                          <a:effectLst/>
                        </a:rPr>
                        <a:t>2012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1,67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150937"/>
                  </a:ext>
                </a:extLst>
              </a:tr>
              <a:tr h="424302">
                <a:tc>
                  <a:txBody>
                    <a:bodyPr/>
                    <a:lstStyle/>
                    <a:p>
                      <a:pPr algn="ctr">
                        <a:lnSpc>
                          <a:spcPct val="115000"/>
                        </a:lnSpc>
                        <a:spcAft>
                          <a:spcPts val="0"/>
                        </a:spcAft>
                      </a:pPr>
                      <a:r>
                        <a:rPr lang="pt-BR" sz="2000">
                          <a:effectLst/>
                        </a:rPr>
                        <a:t>2013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1,49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164215"/>
                  </a:ext>
                </a:extLst>
              </a:tr>
              <a:tr h="424302">
                <a:tc>
                  <a:txBody>
                    <a:bodyPr/>
                    <a:lstStyle/>
                    <a:p>
                      <a:pPr algn="ctr">
                        <a:lnSpc>
                          <a:spcPct val="115000"/>
                        </a:lnSpc>
                        <a:spcAft>
                          <a:spcPts val="0"/>
                        </a:spcAft>
                      </a:pPr>
                      <a:r>
                        <a:rPr lang="pt-BR" sz="2000">
                          <a:effectLst/>
                        </a:rPr>
                        <a:t>2014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1,63</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9930183"/>
                  </a:ext>
                </a:extLst>
              </a:tr>
              <a:tr h="424302">
                <a:tc>
                  <a:txBody>
                    <a:bodyPr/>
                    <a:lstStyle/>
                    <a:p>
                      <a:pPr algn="ctr">
                        <a:lnSpc>
                          <a:spcPct val="115000"/>
                        </a:lnSpc>
                        <a:spcAft>
                          <a:spcPts val="0"/>
                        </a:spcAft>
                      </a:pPr>
                      <a:r>
                        <a:rPr lang="pt-BR" sz="2000">
                          <a:effectLst/>
                        </a:rPr>
                        <a:t>2015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1,52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8293"/>
                  </a:ext>
                </a:extLst>
              </a:tr>
              <a:tr h="424302">
                <a:tc>
                  <a:txBody>
                    <a:bodyPr/>
                    <a:lstStyle/>
                    <a:p>
                      <a:pPr algn="ctr">
                        <a:lnSpc>
                          <a:spcPct val="115000"/>
                        </a:lnSpc>
                        <a:spcAft>
                          <a:spcPts val="0"/>
                        </a:spcAft>
                      </a:pPr>
                      <a:r>
                        <a:rPr lang="pt-BR" sz="2000">
                          <a:effectLst/>
                        </a:rPr>
                        <a:t>2016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1,75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68872"/>
                  </a:ext>
                </a:extLst>
              </a:tr>
            </a:tbl>
          </a:graphicData>
        </a:graphic>
      </p:graphicFrame>
      <p:sp>
        <p:nvSpPr>
          <p:cNvPr id="2" name="CaixaDeTexto 1"/>
          <p:cNvSpPr txBox="1"/>
          <p:nvPr/>
        </p:nvSpPr>
        <p:spPr>
          <a:xfrm>
            <a:off x="8331200" y="5930900"/>
            <a:ext cx="3149600" cy="323165"/>
          </a:xfrm>
          <a:prstGeom prst="rect">
            <a:avLst/>
          </a:prstGeom>
          <a:noFill/>
        </p:spPr>
        <p:txBody>
          <a:bodyPr wrap="square" rtlCol="0">
            <a:spAutoFit/>
          </a:bodyPr>
          <a:lstStyle/>
          <a:p>
            <a:r>
              <a:rPr lang="pt-BR" sz="1500" b="1" dirty="0" smtClean="0">
                <a:solidFill>
                  <a:schemeClr val="bg1"/>
                </a:solidFill>
                <a:latin typeface="Arial" panose="020B0604020202020204" pitchFamily="34" charset="0"/>
                <a:cs typeface="Arial" panose="020B0604020202020204" pitchFamily="34" charset="0"/>
              </a:rPr>
              <a:t>(Fonte: Relatório das Petrobrás)</a:t>
            </a:r>
            <a:endParaRPr lang="pt-BR" sz="1500" b="1" dirty="0">
              <a:solidFill>
                <a:schemeClr val="bg1"/>
              </a:solidFill>
              <a:latin typeface="Arial" panose="020B0604020202020204" pitchFamily="34" charset="0"/>
              <a:cs typeface="Arial" panose="020B0604020202020204" pitchFamily="34" charset="0"/>
            </a:endParaRPr>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40</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392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1826" y="624168"/>
            <a:ext cx="9404724" cy="1400530"/>
          </a:xfrm>
        </p:spPr>
        <p:txBody>
          <a:bodyPr/>
          <a:lstStyle/>
          <a:p>
            <a:r>
              <a:rPr lang="pt-BR" b="1" dirty="0" smtClean="0"/>
              <a:t>PETROBRÁS EVOLUÇÃO </a:t>
            </a:r>
            <a:r>
              <a:rPr lang="pt-BR" b="1" dirty="0"/>
              <a:t>DA DÍVIDA BRUTA </a:t>
            </a:r>
            <a:r>
              <a:rPr lang="pt-BR" b="1" dirty="0" smtClean="0"/>
              <a:t>US</a:t>
            </a:r>
            <a:r>
              <a:rPr lang="pt-BR" b="1" dirty="0"/>
              <a:t>$ BILHÕES</a:t>
            </a:r>
            <a:r>
              <a:rPr lang="pt-BR" dirty="0"/>
              <a:t/>
            </a:r>
            <a:br>
              <a:rPr lang="pt-BR" dirty="0"/>
            </a:br>
            <a:endParaRPr lang="pt-BR" dirty="0"/>
          </a:p>
        </p:txBody>
      </p:sp>
      <p:graphicFrame>
        <p:nvGraphicFramePr>
          <p:cNvPr id="4" name="Espaço Reservado para Conteúdo 3"/>
          <p:cNvGraphicFramePr>
            <a:graphicFrameLocks noGrp="1"/>
          </p:cNvGraphicFramePr>
          <p:nvPr>
            <p:ph idx="1"/>
            <p:extLst/>
          </p:nvPr>
        </p:nvGraphicFramePr>
        <p:xfrm>
          <a:off x="646110" y="2663669"/>
          <a:ext cx="4671477" cy="3855729"/>
        </p:xfrm>
        <a:graphic>
          <a:graphicData uri="http://schemas.openxmlformats.org/drawingml/2006/table">
            <a:tbl>
              <a:tblPr firstRow="1" firstCol="1" bandRow="1">
                <a:tableStyleId>{5C22544A-7EE6-4342-B048-85BDC9FD1C3A}</a:tableStyleId>
              </a:tblPr>
              <a:tblGrid>
                <a:gridCol w="2014188">
                  <a:extLst>
                    <a:ext uri="{9D8B030D-6E8A-4147-A177-3AD203B41FA5}">
                      <a16:colId xmlns:a16="http://schemas.microsoft.com/office/drawing/2014/main" val="2375387220"/>
                    </a:ext>
                  </a:extLst>
                </a:gridCol>
                <a:gridCol w="2657289">
                  <a:extLst>
                    <a:ext uri="{9D8B030D-6E8A-4147-A177-3AD203B41FA5}">
                      <a16:colId xmlns:a16="http://schemas.microsoft.com/office/drawing/2014/main" val="1974486874"/>
                    </a:ext>
                  </a:extLst>
                </a:gridCol>
              </a:tblGrid>
              <a:tr h="1051561">
                <a:tc>
                  <a:txBody>
                    <a:bodyPr/>
                    <a:lstStyle/>
                    <a:p>
                      <a:pPr algn="ctr">
                        <a:lnSpc>
                          <a:spcPct val="115000"/>
                        </a:lnSpc>
                        <a:spcAft>
                          <a:spcPts val="0"/>
                        </a:spcAft>
                      </a:pPr>
                      <a:r>
                        <a:rPr lang="pt-BR" sz="2000" dirty="0">
                          <a:effectLst/>
                        </a:rPr>
                        <a:t> </a:t>
                      </a:r>
                    </a:p>
                    <a:p>
                      <a:pPr algn="ctr">
                        <a:lnSpc>
                          <a:spcPct val="115000"/>
                        </a:lnSpc>
                        <a:spcAft>
                          <a:spcPts val="0"/>
                        </a:spcAft>
                      </a:pPr>
                      <a:r>
                        <a:rPr lang="pt-BR" sz="2000" dirty="0">
                          <a:effectLst/>
                        </a:rPr>
                        <a:t>ANO</a:t>
                      </a:r>
                    </a:p>
                    <a:p>
                      <a:pPr algn="ctr">
                        <a:lnSpc>
                          <a:spcPct val="115000"/>
                        </a:lnSpc>
                        <a:spcAft>
                          <a:spcPts val="0"/>
                        </a:spcAft>
                      </a:pPr>
                      <a:r>
                        <a:rPr lang="pt-BR" sz="2000" dirty="0">
                          <a:effectLst/>
                        </a:rPr>
                        <a:t>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 </a:t>
                      </a:r>
                    </a:p>
                    <a:p>
                      <a:pPr algn="ctr">
                        <a:lnSpc>
                          <a:spcPct val="115000"/>
                        </a:lnSpc>
                        <a:spcAft>
                          <a:spcPts val="0"/>
                        </a:spcAft>
                      </a:pPr>
                      <a:r>
                        <a:rPr lang="pt-BR" sz="2000" dirty="0">
                          <a:effectLst/>
                        </a:rPr>
                        <a:t>DÍVIDA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0767852"/>
                  </a:ext>
                </a:extLst>
              </a:tr>
              <a:tr h="350521">
                <a:tc>
                  <a:txBody>
                    <a:bodyPr/>
                    <a:lstStyle/>
                    <a:p>
                      <a:pPr algn="ctr">
                        <a:lnSpc>
                          <a:spcPct val="115000"/>
                        </a:lnSpc>
                        <a:spcAft>
                          <a:spcPts val="0"/>
                        </a:spcAft>
                      </a:pPr>
                      <a:r>
                        <a:rPr lang="pt-BR" sz="2000">
                          <a:effectLst/>
                        </a:rPr>
                        <a:t>2009</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57,47</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857281"/>
                  </a:ext>
                </a:extLst>
              </a:tr>
              <a:tr h="350521">
                <a:tc>
                  <a:txBody>
                    <a:bodyPr/>
                    <a:lstStyle/>
                    <a:p>
                      <a:pPr algn="ctr">
                        <a:lnSpc>
                          <a:spcPct val="115000"/>
                        </a:lnSpc>
                        <a:spcAft>
                          <a:spcPts val="0"/>
                        </a:spcAft>
                      </a:pPr>
                      <a:r>
                        <a:rPr lang="pt-BR" sz="2000">
                          <a:effectLst/>
                        </a:rPr>
                        <a:t>2010</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69,43</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389504"/>
                  </a:ext>
                </a:extLst>
              </a:tr>
              <a:tr h="350521">
                <a:tc>
                  <a:txBody>
                    <a:bodyPr/>
                    <a:lstStyle/>
                    <a:p>
                      <a:pPr algn="ctr">
                        <a:lnSpc>
                          <a:spcPct val="115000"/>
                        </a:lnSpc>
                        <a:spcAft>
                          <a:spcPts val="0"/>
                        </a:spcAft>
                      </a:pPr>
                      <a:r>
                        <a:rPr lang="pt-BR" sz="2000">
                          <a:effectLst/>
                        </a:rPr>
                        <a:t>2011</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86,79</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882791"/>
                  </a:ext>
                </a:extLst>
              </a:tr>
              <a:tr h="350521">
                <a:tc>
                  <a:txBody>
                    <a:bodyPr/>
                    <a:lstStyle/>
                    <a:p>
                      <a:pPr algn="ctr">
                        <a:lnSpc>
                          <a:spcPct val="115000"/>
                        </a:lnSpc>
                        <a:spcAft>
                          <a:spcPts val="0"/>
                        </a:spcAft>
                      </a:pPr>
                      <a:r>
                        <a:rPr lang="pt-BR" sz="2000">
                          <a:effectLst/>
                        </a:rPr>
                        <a:t>2012</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95,96</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014243"/>
                  </a:ext>
                </a:extLst>
              </a:tr>
              <a:tr h="350521">
                <a:tc>
                  <a:txBody>
                    <a:bodyPr/>
                    <a:lstStyle/>
                    <a:p>
                      <a:pPr algn="ctr">
                        <a:lnSpc>
                          <a:spcPct val="115000"/>
                        </a:lnSpc>
                        <a:spcAft>
                          <a:spcPts val="0"/>
                        </a:spcAft>
                      </a:pPr>
                      <a:r>
                        <a:rPr lang="pt-BR" sz="2000" dirty="0">
                          <a:effectLst/>
                        </a:rPr>
                        <a:t>2013</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114,24</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2427382"/>
                  </a:ext>
                </a:extLst>
              </a:tr>
              <a:tr h="350521">
                <a:tc>
                  <a:txBody>
                    <a:bodyPr/>
                    <a:lstStyle/>
                    <a:p>
                      <a:pPr algn="ctr">
                        <a:lnSpc>
                          <a:spcPct val="115000"/>
                        </a:lnSpc>
                        <a:spcAft>
                          <a:spcPts val="0"/>
                        </a:spcAft>
                      </a:pPr>
                      <a:r>
                        <a:rPr lang="pt-BR" sz="2000">
                          <a:effectLst/>
                        </a:rPr>
                        <a:t>2014</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136,04</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105437"/>
                  </a:ext>
                </a:extLst>
              </a:tr>
              <a:tr h="350521">
                <a:tc>
                  <a:txBody>
                    <a:bodyPr/>
                    <a:lstStyle/>
                    <a:p>
                      <a:pPr algn="ctr">
                        <a:lnSpc>
                          <a:spcPct val="115000"/>
                        </a:lnSpc>
                        <a:spcAft>
                          <a:spcPts val="0"/>
                        </a:spcAft>
                      </a:pPr>
                      <a:r>
                        <a:rPr lang="pt-BR" sz="2000">
                          <a:effectLst/>
                        </a:rPr>
                        <a:t>2015</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126,16</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6907929"/>
                  </a:ext>
                </a:extLst>
              </a:tr>
              <a:tr h="350521">
                <a:tc>
                  <a:txBody>
                    <a:bodyPr/>
                    <a:lstStyle/>
                    <a:p>
                      <a:pPr algn="ctr">
                        <a:lnSpc>
                          <a:spcPct val="115000"/>
                        </a:lnSpc>
                        <a:spcAft>
                          <a:spcPts val="0"/>
                        </a:spcAft>
                      </a:pPr>
                      <a:r>
                        <a:rPr lang="pt-BR" sz="2000">
                          <a:effectLst/>
                        </a:rPr>
                        <a:t>2016</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rPr>
                        <a:t>118,37</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886701"/>
                  </a:ext>
                </a:extLst>
              </a:tr>
            </a:tbl>
          </a:graphicData>
        </a:graphic>
      </p:graphicFrame>
      <p:sp>
        <p:nvSpPr>
          <p:cNvPr id="5" name="Retângulo 4"/>
          <p:cNvSpPr/>
          <p:nvPr/>
        </p:nvSpPr>
        <p:spPr>
          <a:xfrm>
            <a:off x="7713787" y="6209313"/>
            <a:ext cx="4018472" cy="357790"/>
          </a:xfrm>
          <a:prstGeom prst="rect">
            <a:avLst/>
          </a:prstGeom>
        </p:spPr>
        <p:txBody>
          <a:bodyPr wrap="none">
            <a:spAutoFit/>
          </a:bodyPr>
          <a:lstStyle/>
          <a:p>
            <a:pPr>
              <a:lnSpc>
                <a:spcPct val="115000"/>
              </a:lnSpc>
              <a:spcAft>
                <a:spcPts val="1001"/>
              </a:spcAft>
            </a:pPr>
            <a:r>
              <a:rPr lang="pt-BR" sz="15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(FONTE</a:t>
            </a:r>
            <a:r>
              <a:rPr lang="pt-BR"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RELATÓRIOS DA PETROBRÁS</a:t>
            </a:r>
            <a:r>
              <a:rPr lang="pt-BR" sz="15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pt-BR" sz="1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5509847" y="2663670"/>
            <a:ext cx="6335150" cy="3082895"/>
          </a:xfrm>
          <a:prstGeom prst="rect">
            <a:avLst/>
          </a:prstGeom>
        </p:spPr>
        <p:txBody>
          <a:bodyPr wrap="square">
            <a:spAutoFit/>
          </a:bodyPr>
          <a:lstStyle/>
          <a:p>
            <a:pPr>
              <a:lnSpc>
                <a:spcPct val="115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CAPTAÇÃO NO PERÍODO 2009/2014: </a:t>
            </a:r>
            <a:br>
              <a:rPr lang="pt-BR" sz="2000" b="1" dirty="0">
                <a:latin typeface="Arial" panose="020B0604020202020204" pitchFamily="34" charset="0"/>
                <a:ea typeface="Calibri" panose="020F0502020204030204" pitchFamily="34" charset="0"/>
                <a:cs typeface="Arial" panose="020B0604020202020204" pitchFamily="34" charset="0"/>
              </a:rPr>
            </a:br>
            <a:r>
              <a:rPr lang="pt-BR" sz="2000" b="1" dirty="0">
                <a:latin typeface="Arial" panose="020B0604020202020204" pitchFamily="34" charset="0"/>
                <a:ea typeface="Calibri" panose="020F0502020204030204" pitchFamily="34" charset="0"/>
                <a:cs typeface="Arial" panose="020B0604020202020204" pitchFamily="34" charset="0"/>
              </a:rPr>
              <a:t>136,04 – 57,47 = 78,57</a:t>
            </a:r>
          </a:p>
          <a:p>
            <a:pPr>
              <a:lnSpc>
                <a:spcPct val="115000"/>
              </a:lnSpc>
              <a:spcAft>
                <a:spcPts val="1001"/>
              </a:spcAft>
            </a:pPr>
            <a:endParaRPr lang="pt-BR" sz="20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INVESTIMENTOS NO PERÍODO </a:t>
            </a:r>
            <a:r>
              <a:rPr lang="pt-BR" sz="2000" b="1" dirty="0" smtClean="0">
                <a:latin typeface="Arial" panose="020B0604020202020204" pitchFamily="34" charset="0"/>
                <a:ea typeface="Calibri" panose="020F0502020204030204" pitchFamily="34" charset="0"/>
                <a:cs typeface="Arial" panose="020B0604020202020204" pitchFamily="34" charset="0"/>
              </a:rPr>
              <a:t>2010/2014</a:t>
            </a:r>
            <a:r>
              <a:rPr lang="pt-BR" sz="2000" b="1" dirty="0">
                <a:latin typeface="Arial" panose="020B0604020202020204" pitchFamily="34" charset="0"/>
                <a:ea typeface="Calibri" panose="020F0502020204030204" pitchFamily="34" charset="0"/>
                <a:cs typeface="Arial" panose="020B0604020202020204" pitchFamily="34" charset="0"/>
              </a:rPr>
              <a:t>: 207,80</a:t>
            </a:r>
          </a:p>
          <a:p>
            <a:pPr>
              <a:lnSpc>
                <a:spcPct val="115000"/>
              </a:lnSpc>
              <a:spcAft>
                <a:spcPts val="1001"/>
              </a:spcAft>
            </a:pPr>
            <a:endParaRPr lang="pt-BR" sz="20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RECURSOS PRÓPRIOS INVESTIDOS </a:t>
            </a:r>
            <a:r>
              <a:rPr lang="pt-BR" sz="2000" b="1" dirty="0" smtClean="0">
                <a:latin typeface="Arial" panose="020B0604020202020204" pitchFamily="34" charset="0"/>
                <a:ea typeface="Calibri" panose="020F0502020204030204" pitchFamily="34" charset="0"/>
                <a:cs typeface="Arial" panose="020B0604020202020204" pitchFamily="34" charset="0"/>
              </a:rPr>
              <a:t>2010/2014</a:t>
            </a:r>
            <a:r>
              <a:rPr lang="pt-BR" sz="2000" b="1" dirty="0">
                <a:latin typeface="Arial" panose="020B0604020202020204" pitchFamily="34" charset="0"/>
                <a:ea typeface="Calibri" panose="020F0502020204030204" pitchFamily="34" charset="0"/>
                <a:cs typeface="Arial" panose="020B0604020202020204" pitchFamily="34" charset="0"/>
              </a:rPr>
              <a:t>: 207,80 – 78,57 = 129,23</a:t>
            </a:r>
          </a:p>
        </p:txBody>
      </p:sp>
      <p:sp>
        <p:nvSpPr>
          <p:cNvPr id="7" name="CaixaDeTexto 6"/>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663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7"/>
            <a:ext cx="9538898" cy="1400530"/>
          </a:xfrm>
        </p:spPr>
        <p:txBody>
          <a:bodyPr/>
          <a:lstStyle/>
          <a:p>
            <a:r>
              <a:rPr lang="pt-BR" b="1" dirty="0"/>
              <a:t>GERAÇÃO OPERACIONAL DE CAIXA</a:t>
            </a:r>
            <a:r>
              <a:rPr lang="pt-BR" dirty="0"/>
              <a:t/>
            </a:r>
            <a:br>
              <a:rPr lang="pt-BR" dirty="0"/>
            </a:br>
            <a:r>
              <a:rPr lang="pt-BR" b="1" dirty="0"/>
              <a:t>US$ BILHÕES</a:t>
            </a:r>
            <a:r>
              <a:rPr lang="pt-BR" dirty="0"/>
              <a:t/>
            </a:r>
            <a:br>
              <a:rPr lang="pt-BR" dirty="0"/>
            </a:b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69856949"/>
              </p:ext>
            </p:extLst>
          </p:nvPr>
        </p:nvGraphicFramePr>
        <p:xfrm>
          <a:off x="489638" y="2485319"/>
          <a:ext cx="11358961" cy="876300"/>
        </p:xfrm>
        <a:graphic>
          <a:graphicData uri="http://schemas.openxmlformats.org/drawingml/2006/table">
            <a:tbl>
              <a:tblPr firstRow="1" firstCol="1" bandRow="1">
                <a:tableStyleId>{5C22544A-7EE6-4342-B048-85BDC9FD1C3A}</a:tableStyleId>
              </a:tblPr>
              <a:tblGrid>
                <a:gridCol w="2309970">
                  <a:extLst>
                    <a:ext uri="{9D8B030D-6E8A-4147-A177-3AD203B41FA5}">
                      <a16:colId xmlns:a16="http://schemas.microsoft.com/office/drawing/2014/main" val="3816030324"/>
                    </a:ext>
                  </a:extLst>
                </a:gridCol>
                <a:gridCol w="2309970">
                  <a:extLst>
                    <a:ext uri="{9D8B030D-6E8A-4147-A177-3AD203B41FA5}">
                      <a16:colId xmlns:a16="http://schemas.microsoft.com/office/drawing/2014/main" val="1715280685"/>
                    </a:ext>
                  </a:extLst>
                </a:gridCol>
                <a:gridCol w="2309970">
                  <a:extLst>
                    <a:ext uri="{9D8B030D-6E8A-4147-A177-3AD203B41FA5}">
                      <a16:colId xmlns:a16="http://schemas.microsoft.com/office/drawing/2014/main" val="4119977576"/>
                    </a:ext>
                  </a:extLst>
                </a:gridCol>
                <a:gridCol w="2309970">
                  <a:extLst>
                    <a:ext uri="{9D8B030D-6E8A-4147-A177-3AD203B41FA5}">
                      <a16:colId xmlns:a16="http://schemas.microsoft.com/office/drawing/2014/main" val="2058570777"/>
                    </a:ext>
                  </a:extLst>
                </a:gridCol>
                <a:gridCol w="2119081">
                  <a:extLst>
                    <a:ext uri="{9D8B030D-6E8A-4147-A177-3AD203B41FA5}">
                      <a16:colId xmlns:a16="http://schemas.microsoft.com/office/drawing/2014/main" val="511527778"/>
                    </a:ext>
                  </a:extLst>
                </a:gridCol>
              </a:tblGrid>
              <a:tr h="438149">
                <a:tc>
                  <a:txBody>
                    <a:bodyPr/>
                    <a:lstStyle/>
                    <a:p>
                      <a:pPr algn="ctr">
                        <a:lnSpc>
                          <a:spcPct val="115000"/>
                        </a:lnSpc>
                        <a:spcAft>
                          <a:spcPts val="0"/>
                        </a:spcAft>
                      </a:pPr>
                      <a:r>
                        <a:rPr lang="pt-BR" sz="2500">
                          <a:effectLst/>
                        </a:rPr>
                        <a:t>2012</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dirty="0">
                          <a:effectLst/>
                        </a:rPr>
                        <a:t>2013</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2014</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2015</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2016</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extLst>
                  <a:ext uri="{0D108BD9-81ED-4DB2-BD59-A6C34878D82A}">
                    <a16:rowId xmlns:a16="http://schemas.microsoft.com/office/drawing/2014/main" val="2164599466"/>
                  </a:ext>
                </a:extLst>
              </a:tr>
              <a:tr h="438149">
                <a:tc>
                  <a:txBody>
                    <a:bodyPr/>
                    <a:lstStyle/>
                    <a:p>
                      <a:pPr algn="ctr">
                        <a:lnSpc>
                          <a:spcPct val="115000"/>
                        </a:lnSpc>
                        <a:spcAft>
                          <a:spcPts val="0"/>
                        </a:spcAft>
                      </a:pPr>
                      <a:r>
                        <a:rPr lang="pt-BR" sz="2500">
                          <a:effectLst/>
                        </a:rPr>
                        <a:t>27,4</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26,3</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26,6</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a:effectLst/>
                        </a:rPr>
                        <a:t>25,9</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tc>
                  <a:txBody>
                    <a:bodyPr/>
                    <a:lstStyle/>
                    <a:p>
                      <a:pPr algn="ctr">
                        <a:lnSpc>
                          <a:spcPct val="115000"/>
                        </a:lnSpc>
                        <a:spcAft>
                          <a:spcPts val="0"/>
                        </a:spcAft>
                      </a:pPr>
                      <a:r>
                        <a:rPr lang="pt-BR" sz="2500" dirty="0">
                          <a:effectLst/>
                        </a:rPr>
                        <a:t>26,1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715" marR="122715" marT="0" marB="0"/>
                </a:tc>
                <a:extLst>
                  <a:ext uri="{0D108BD9-81ED-4DB2-BD59-A6C34878D82A}">
                    <a16:rowId xmlns:a16="http://schemas.microsoft.com/office/drawing/2014/main" val="357660149"/>
                  </a:ext>
                </a:extLst>
              </a:tr>
            </a:tbl>
          </a:graphicData>
        </a:graphic>
      </p:graphicFrame>
      <p:sp>
        <p:nvSpPr>
          <p:cNvPr id="5" name="Retângulo 4"/>
          <p:cNvSpPr/>
          <p:nvPr/>
        </p:nvSpPr>
        <p:spPr>
          <a:xfrm>
            <a:off x="1276865" y="3761662"/>
            <a:ext cx="10272713" cy="1323439"/>
          </a:xfrm>
          <a:prstGeom prst="rect">
            <a:avLst/>
          </a:prstGeom>
        </p:spPr>
        <p:txBody>
          <a:bodyPr wrap="square">
            <a:spAutoFit/>
          </a:bodyPr>
          <a:lstStyle/>
          <a:p>
            <a:pPr algn="just">
              <a:lnSpc>
                <a:spcPct val="200000"/>
              </a:lnSpc>
              <a:spcAft>
                <a:spcPts val="1001"/>
              </a:spcAft>
            </a:pPr>
            <a:r>
              <a:rPr lang="pt-BR" sz="2000" b="1" dirty="0">
                <a:latin typeface="Arial" panose="020B0604020202020204" pitchFamily="34" charset="0"/>
                <a:ea typeface="Calibri" panose="020F0502020204030204" pitchFamily="34" charset="0"/>
                <a:cs typeface="Times New Roman" panose="02020603050405020304" pitchFamily="18" charset="0"/>
              </a:rPr>
              <a:t>PNG 2017/2021 QUADRO DE USOS E FONTES PREVÊ GERAÇÃO DE CAIXA DE US$ 30 BILHÕES. NO FINAL DO PERÍODO US$ 35 BILHÕES.</a:t>
            </a: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199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739" y="967068"/>
            <a:ext cx="9404724" cy="1400530"/>
          </a:xfrm>
        </p:spPr>
        <p:txBody>
          <a:bodyPr/>
          <a:lstStyle/>
          <a:p>
            <a:r>
              <a:rPr lang="pt-BR" b="1" dirty="0"/>
              <a:t>VALORES DE AMORTIZAÇÃO DA DÍVIDA </a:t>
            </a:r>
            <a:r>
              <a:rPr lang="pt-BR" b="1" dirty="0" smtClean="0"/>
              <a:t>EM R</a:t>
            </a:r>
            <a:r>
              <a:rPr lang="pt-BR" b="1" dirty="0"/>
              <a:t>$ BILHÕES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341915764"/>
              </p:ext>
            </p:extLst>
          </p:nvPr>
        </p:nvGraphicFramePr>
        <p:xfrm>
          <a:off x="1168280" y="2854386"/>
          <a:ext cx="9650438" cy="1772570"/>
        </p:xfrm>
        <a:graphic>
          <a:graphicData uri="http://schemas.openxmlformats.org/drawingml/2006/table">
            <a:tbl>
              <a:tblPr firstRow="1" firstCol="1" bandRow="1">
                <a:tableStyleId>{5C22544A-7EE6-4342-B048-85BDC9FD1C3A}</a:tableStyleId>
              </a:tblPr>
              <a:tblGrid>
                <a:gridCol w="2321170">
                  <a:extLst>
                    <a:ext uri="{9D8B030D-6E8A-4147-A177-3AD203B41FA5}">
                      <a16:colId xmlns:a16="http://schemas.microsoft.com/office/drawing/2014/main" val="2127885471"/>
                    </a:ext>
                  </a:extLst>
                </a:gridCol>
                <a:gridCol w="1097280">
                  <a:extLst>
                    <a:ext uri="{9D8B030D-6E8A-4147-A177-3AD203B41FA5}">
                      <a16:colId xmlns:a16="http://schemas.microsoft.com/office/drawing/2014/main" val="420259450"/>
                    </a:ext>
                  </a:extLst>
                </a:gridCol>
                <a:gridCol w="956603">
                  <a:extLst>
                    <a:ext uri="{9D8B030D-6E8A-4147-A177-3AD203B41FA5}">
                      <a16:colId xmlns:a16="http://schemas.microsoft.com/office/drawing/2014/main" val="436504383"/>
                    </a:ext>
                  </a:extLst>
                </a:gridCol>
                <a:gridCol w="970670">
                  <a:extLst>
                    <a:ext uri="{9D8B030D-6E8A-4147-A177-3AD203B41FA5}">
                      <a16:colId xmlns:a16="http://schemas.microsoft.com/office/drawing/2014/main" val="1926099229"/>
                    </a:ext>
                  </a:extLst>
                </a:gridCol>
                <a:gridCol w="1069145">
                  <a:extLst>
                    <a:ext uri="{9D8B030D-6E8A-4147-A177-3AD203B41FA5}">
                      <a16:colId xmlns:a16="http://schemas.microsoft.com/office/drawing/2014/main" val="642019387"/>
                    </a:ext>
                  </a:extLst>
                </a:gridCol>
                <a:gridCol w="1097280">
                  <a:extLst>
                    <a:ext uri="{9D8B030D-6E8A-4147-A177-3AD203B41FA5}">
                      <a16:colId xmlns:a16="http://schemas.microsoft.com/office/drawing/2014/main" val="1713687273"/>
                    </a:ext>
                  </a:extLst>
                </a:gridCol>
                <a:gridCol w="1069145">
                  <a:extLst>
                    <a:ext uri="{9D8B030D-6E8A-4147-A177-3AD203B41FA5}">
                      <a16:colId xmlns:a16="http://schemas.microsoft.com/office/drawing/2014/main" val="2359496177"/>
                    </a:ext>
                  </a:extLst>
                </a:gridCol>
                <a:gridCol w="1069145">
                  <a:extLst>
                    <a:ext uri="{9D8B030D-6E8A-4147-A177-3AD203B41FA5}">
                      <a16:colId xmlns:a16="http://schemas.microsoft.com/office/drawing/2014/main" val="167849381"/>
                    </a:ext>
                  </a:extLst>
                </a:gridCol>
              </a:tblGrid>
              <a:tr h="803214">
                <a:tc>
                  <a:txBody>
                    <a:bodyPr/>
                    <a:lstStyle/>
                    <a:p>
                      <a:pPr algn="ctr">
                        <a:lnSpc>
                          <a:spcPct val="115000"/>
                        </a:lnSpc>
                        <a:spcAft>
                          <a:spcPts val="0"/>
                        </a:spcAft>
                      </a:pPr>
                      <a:r>
                        <a:rPr lang="pt-BR" sz="2000" dirty="0">
                          <a:effectLst/>
                        </a:rPr>
                        <a:t> </a:t>
                      </a:r>
                    </a:p>
                    <a:p>
                      <a:pPr algn="ctr">
                        <a:lnSpc>
                          <a:spcPct val="115000"/>
                        </a:lnSpc>
                        <a:spcAft>
                          <a:spcPts val="0"/>
                        </a:spcAft>
                      </a:pPr>
                      <a:r>
                        <a:rPr lang="pt-BR" sz="2000" dirty="0">
                          <a:effectLst/>
                        </a:rPr>
                        <a:t>ANO</a:t>
                      </a:r>
                    </a:p>
                    <a:p>
                      <a:pPr algn="ctr">
                        <a:lnSpc>
                          <a:spcPct val="115000"/>
                        </a:lnSpc>
                        <a:spcAft>
                          <a:spcPts val="0"/>
                        </a:spcAft>
                      </a:pPr>
                      <a:r>
                        <a:rPr lang="pt-BR" sz="2000" dirty="0">
                          <a:effectLst/>
                        </a:rPr>
                        <a:t>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smtClean="0">
                          <a:effectLst/>
                        </a:rPr>
                        <a:t>2017</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 </a:t>
                      </a:r>
                      <a:r>
                        <a:rPr lang="pt-BR" sz="2000" dirty="0" smtClean="0">
                          <a:effectLst/>
                        </a:rPr>
                        <a:t>2018</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smtClean="0">
                          <a:effectLst/>
                        </a:rPr>
                        <a:t>2019</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 </a:t>
                      </a:r>
                      <a:r>
                        <a:rPr lang="pt-BR" sz="2000" dirty="0" smtClean="0">
                          <a:effectLst/>
                        </a:rPr>
                        <a:t>2020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smtClean="0">
                          <a:effectLst/>
                        </a:rPr>
                        <a:t>2021</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 </a:t>
                      </a:r>
                      <a:r>
                        <a:rPr lang="pt-BR" sz="2000" dirty="0" smtClean="0">
                          <a:effectLst/>
                        </a:rPr>
                        <a:t>2022</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smtClean="0">
                          <a:effectLst/>
                        </a:rPr>
                        <a:t>TOTAL</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extLst>
                  <a:ext uri="{0D108BD9-81ED-4DB2-BD59-A6C34878D82A}">
                    <a16:rowId xmlns:a16="http://schemas.microsoft.com/office/drawing/2014/main" val="2635371987"/>
                  </a:ext>
                </a:extLst>
              </a:tr>
              <a:tr h="721010">
                <a:tc>
                  <a:txBody>
                    <a:bodyPr/>
                    <a:lstStyle/>
                    <a:p>
                      <a:pPr algn="ctr">
                        <a:lnSpc>
                          <a:spcPct val="115000"/>
                        </a:lnSpc>
                        <a:spcAft>
                          <a:spcPts val="0"/>
                        </a:spcAft>
                      </a:pPr>
                      <a:r>
                        <a:rPr lang="pt-BR" sz="2000">
                          <a:effectLst/>
                        </a:rPr>
                        <a:t>AMORTIZAÇÃO</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a:effectLst/>
                        </a:rPr>
                        <a:t>31,80</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a:effectLst/>
                        </a:rPr>
                        <a:t>36,56</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a:effectLst/>
                        </a:rPr>
                        <a:t>68,11</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a:effectLst/>
                        </a:rPr>
                        <a:t>53,17</a:t>
                      </a:r>
                      <a:endParaRPr lang="pt-B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61,20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134,16</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tc>
                  <a:txBody>
                    <a:bodyPr/>
                    <a:lstStyle/>
                    <a:p>
                      <a:pPr algn="ctr">
                        <a:lnSpc>
                          <a:spcPct val="115000"/>
                        </a:lnSpc>
                        <a:spcAft>
                          <a:spcPts val="0"/>
                        </a:spcAft>
                      </a:pPr>
                      <a:r>
                        <a:rPr lang="pt-BR" sz="2000" dirty="0">
                          <a:effectLst/>
                        </a:rPr>
                        <a:t>384,99</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8532" marR="98532" marT="0" marB="0" anchor="ctr"/>
                </a:tc>
                <a:extLst>
                  <a:ext uri="{0D108BD9-81ED-4DB2-BD59-A6C34878D82A}">
                    <a16:rowId xmlns:a16="http://schemas.microsoft.com/office/drawing/2014/main" val="578254927"/>
                  </a:ext>
                </a:extLst>
              </a:tr>
            </a:tbl>
          </a:graphicData>
        </a:graphic>
      </p:graphicFrame>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390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57287" y="2468255"/>
            <a:ext cx="9558339" cy="3965188"/>
          </a:xfrm>
          <a:prstGeom prst="rect">
            <a:avLst/>
          </a:prstGeom>
        </p:spPr>
        <p:txBody>
          <a:bodyPr wrap="square">
            <a:spAutoFit/>
          </a:bodyPr>
          <a:lstStyle/>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NOTA-SE CONCENTRAÇÃO NO PERÍODO DE 2019 A 2021.</a:t>
            </a:r>
            <a:endParaRPr lang="pt-BR"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A EMPRESA PODE ROLAR REFINANCIAR.</a:t>
            </a:r>
            <a:endParaRPr lang="pt-BR"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PUJANTE GERAÇÃO DE CAIXA</a:t>
            </a:r>
            <a:endParaRPr lang="pt-BR"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PNG 2017/2021</a:t>
            </a:r>
            <a:endParaRPr lang="pt-BR"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GERAÇÃO OPERACIONAL DE CAIXA NO PERÍODO </a:t>
            </a:r>
            <a:r>
              <a:rPr lang="pt-BR" sz="2000" b="1" dirty="0" smtClean="0">
                <a:latin typeface="Arial" panose="020B0604020202020204" pitchFamily="34" charset="0"/>
                <a:ea typeface="Calibri" panose="020F0502020204030204" pitchFamily="34" charset="0"/>
                <a:cs typeface="Arial" panose="020B0604020202020204" pitchFamily="34" charset="0"/>
              </a:rPr>
              <a:t>(2017 / 2021) US</a:t>
            </a:r>
            <a:r>
              <a:rPr lang="pt-BR" sz="2000" b="1" dirty="0">
                <a:latin typeface="Arial" panose="020B0604020202020204" pitchFamily="34" charset="0"/>
                <a:ea typeface="Calibri" panose="020F0502020204030204" pitchFamily="34" charset="0"/>
                <a:cs typeface="Arial" panose="020B0604020202020204" pitchFamily="34" charset="0"/>
              </a:rPr>
              <a:t>$ 158 BILHÕES</a:t>
            </a:r>
            <a:endParaRPr lang="pt-BR"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1"/>
              </a:spcAft>
            </a:pPr>
            <a:r>
              <a:rPr lang="pt-BR" sz="2000" b="1" dirty="0">
                <a:latin typeface="Arial" panose="020B0604020202020204" pitchFamily="34" charset="0"/>
                <a:ea typeface="Calibri" panose="020F0502020204030204" pitchFamily="34" charset="0"/>
                <a:cs typeface="Arial" panose="020B0604020202020204" pitchFamily="34" charset="0"/>
              </a:rPr>
              <a:t>SUPERIOR A US$ 30,0 </a:t>
            </a:r>
            <a:r>
              <a:rPr lang="pt-BR" sz="2000" b="1" dirty="0" smtClean="0">
                <a:latin typeface="Arial" panose="020B0604020202020204" pitchFamily="34" charset="0"/>
                <a:ea typeface="Calibri" panose="020F0502020204030204" pitchFamily="34" charset="0"/>
                <a:cs typeface="Arial" panose="020B0604020202020204" pitchFamily="34" charset="0"/>
              </a:rPr>
              <a:t>BILHÕES / ANO</a:t>
            </a:r>
            <a:endParaRPr lang="pt-BR" sz="2000" dirty="0">
              <a:latin typeface="Arial" panose="020B0604020202020204" pitchFamily="34" charset="0"/>
              <a:ea typeface="Calibri" panose="020F0502020204030204" pitchFamily="34" charset="0"/>
              <a:cs typeface="Arial" panose="020B0604020202020204" pitchFamily="34"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84" y="-18445"/>
            <a:ext cx="5333559" cy="2261429"/>
          </a:xfrm>
          <a:prstGeom prst="rect">
            <a:avLst/>
          </a:prstGeom>
        </p:spPr>
      </p:pic>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250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602" y="424143"/>
            <a:ext cx="9404724" cy="1400530"/>
          </a:xfrm>
        </p:spPr>
        <p:txBody>
          <a:bodyPr/>
          <a:lstStyle/>
          <a:p>
            <a:r>
              <a:rPr lang="pt-BR" b="1" dirty="0"/>
              <a:t>UM ABSURDO PLANO DE “DESINVESTIMENTOS”</a:t>
            </a:r>
            <a:r>
              <a:rPr lang="pt-BR" dirty="0"/>
              <a:t/>
            </a:r>
            <a:br>
              <a:rPr lang="pt-BR" dirty="0"/>
            </a:br>
            <a:endParaRPr lang="pt-BR" dirty="0"/>
          </a:p>
        </p:txBody>
      </p:sp>
      <p:sp>
        <p:nvSpPr>
          <p:cNvPr id="3" name="Espaço Reservado para Conteúdo 2"/>
          <p:cNvSpPr>
            <a:spLocks noGrp="1"/>
          </p:cNvSpPr>
          <p:nvPr>
            <p:ph idx="1"/>
          </p:nvPr>
        </p:nvSpPr>
        <p:spPr>
          <a:xfrm>
            <a:off x="1103312" y="2052920"/>
            <a:ext cx="9483725" cy="5033680"/>
          </a:xfrm>
        </p:spPr>
        <p:txBody>
          <a:bodyPr>
            <a:noAutofit/>
          </a:bodyPr>
          <a:lstStyle/>
          <a:p>
            <a:pPr algn="just" fontAlgn="base"/>
            <a:r>
              <a:rPr lang="pt-BR" b="1" dirty="0" smtClean="0">
                <a:latin typeface="Arial" panose="020B0604020202020204" pitchFamily="34" charset="0"/>
                <a:cs typeface="Arial" panose="020B0604020202020204" pitchFamily="34" charset="0"/>
              </a:rPr>
              <a:t>VENDA </a:t>
            </a:r>
            <a:r>
              <a:rPr lang="pt-BR" b="1" dirty="0">
                <a:latin typeface="Arial" panose="020B0604020202020204" pitchFamily="34" charset="0"/>
                <a:cs typeface="Arial" panose="020B0604020202020204" pitchFamily="34" charset="0"/>
              </a:rPr>
              <a:t>DE ATIVOS NO VALOR DE US$ 34 BILHÕES ATÉ 2021.</a:t>
            </a:r>
          </a:p>
          <a:p>
            <a:pPr algn="just" fontAlgn="base"/>
            <a:r>
              <a:rPr lang="pt-BR" b="1" dirty="0" smtClean="0">
                <a:latin typeface="Arial" panose="020B0604020202020204" pitchFamily="34" charset="0"/>
                <a:cs typeface="Arial" panose="020B0604020202020204" pitchFamily="34" charset="0"/>
              </a:rPr>
              <a:t>PRIVATIZAÇÃO </a:t>
            </a:r>
            <a:r>
              <a:rPr lang="pt-BR" b="1" dirty="0">
                <a:latin typeface="Arial" panose="020B0604020202020204" pitchFamily="34" charset="0"/>
                <a:cs typeface="Arial" panose="020B0604020202020204" pitchFamily="34" charset="0"/>
              </a:rPr>
              <a:t>DISFARÇADA, TAMBÉM, COM O EUFEMISMO “PARCERIAS ESTRATÉGICAS”. </a:t>
            </a:r>
          </a:p>
          <a:p>
            <a:pPr algn="just" fontAlgn="base"/>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PRIVATIZAÇÃO INCLUI CAMPOS DE PETRÓLEO, TERRESTRES E SUBMARINOS, PARTICIPAÇÕES NA PETROQUÍMICA, USINAS DE BIODIESEL E ETANOL, FÁBRICAS DE FERTILIZANTES, REDES DE DUTOS, INSTALAÇÕES NO EXTERIOR. </a:t>
            </a:r>
          </a:p>
          <a:p>
            <a:pPr algn="just" fontAlgn="base"/>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OUSADIA CHEGA À VENDA DE SUBSIDIÁRIAS INTEGRAIS, LUCRATIVAS, SEM PASSIVOS, COMO A LIQUIGÁS E A BR DISTRIBUIDORA. </a:t>
            </a:r>
          </a:p>
          <a:p>
            <a:pPr algn="just" fontAlgn="base"/>
            <a:r>
              <a:rPr lang="pt-BR" b="1" dirty="0" smtClean="0">
                <a:latin typeface="Arial" panose="020B0604020202020204" pitchFamily="34" charset="0"/>
                <a:cs typeface="Arial" panose="020B0604020202020204" pitchFamily="34" charset="0"/>
              </a:rPr>
              <a:t>NEM </a:t>
            </a:r>
            <a:r>
              <a:rPr lang="pt-BR" b="1" dirty="0">
                <a:latin typeface="Arial" panose="020B0604020202020204" pitchFamily="34" charset="0"/>
                <a:cs typeface="Arial" panose="020B0604020202020204" pitchFamily="34" charset="0"/>
              </a:rPr>
              <a:t>MESMO CAMPOS GIGANTES, COM RESERVAS DE BILHÕES DE BARRIS, NO PRÉ-SAL, COMO CARCARÁ, LAPA E IARA, FICAM FORA DESTE PROCESSO. </a:t>
            </a:r>
          </a:p>
        </p:txBody>
      </p:sp>
      <p:sp>
        <p:nvSpPr>
          <p:cNvPr id="5" name="Retângulo 4"/>
          <p:cNvSpPr/>
          <p:nvPr/>
        </p:nvSpPr>
        <p:spPr>
          <a:xfrm>
            <a:off x="10572197" y="6278410"/>
            <a:ext cx="1394933"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45</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759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7600" y="1024219"/>
            <a:ext cx="8946540" cy="4862231"/>
          </a:xfrm>
        </p:spPr>
        <p:txBody>
          <a:bodyPr>
            <a:normAutofit fontScale="92500" lnSpcReduction="20000"/>
          </a:bodyPr>
          <a:lstStyle/>
          <a:p>
            <a:pPr algn="just"/>
            <a:r>
              <a:rPr lang="pt-BR" sz="2200" dirty="0" smtClean="0">
                <a:latin typeface="Arial" panose="020B0604020202020204" pitchFamily="34" charset="0"/>
                <a:cs typeface="Arial" panose="020B0604020202020204" pitchFamily="34" charset="0"/>
              </a:rPr>
              <a:t>ESTA </a:t>
            </a:r>
            <a:r>
              <a:rPr lang="pt-BR" sz="2200" dirty="0">
                <a:latin typeface="Arial" panose="020B0604020202020204" pitchFamily="34" charset="0"/>
                <a:cs typeface="Arial" panose="020B0604020202020204" pitchFamily="34" charset="0"/>
              </a:rPr>
              <a:t>VENDA DE ATIVOS ESTÁ SENDO FEITA NO PIOR MOMENTO. EM CONJUNTURA RECESSIVA, DESEMPREGO, PREÇOS DO ÓLEO DEPRIMIDOS. </a:t>
            </a:r>
          </a:p>
          <a:p>
            <a:pPr algn="just"/>
            <a:r>
              <a:rPr lang="pt-BR" sz="2200" dirty="0" smtClean="0">
                <a:latin typeface="Arial" panose="020B0604020202020204" pitchFamily="34" charset="0"/>
                <a:cs typeface="Arial" panose="020B0604020202020204" pitchFamily="34" charset="0"/>
              </a:rPr>
              <a:t>EM </a:t>
            </a:r>
            <a:r>
              <a:rPr lang="pt-BR" sz="2200" dirty="0">
                <a:latin typeface="Arial" panose="020B0604020202020204" pitchFamily="34" charset="0"/>
                <a:cs typeface="Arial" panose="020B0604020202020204" pitchFamily="34" charset="0"/>
              </a:rPr>
              <a:t>LAPA, ONDE A PETROBRÁS FEZ PESADOS INVESTIMENTOS, A EMPRESA ANUNCIOU A VENDA EM 21.12.2016. O PRIMEIRO POÇO DESTE CAMPO ENTROU EM PRODUÇÃO, EM 19.12, VÉSPERA, COM VAZÃO SUPERIOR A 30 MIL BARRIS/DIA!</a:t>
            </a:r>
          </a:p>
          <a:p>
            <a:pPr algn="just"/>
            <a:r>
              <a:rPr lang="pt-BR" sz="2200" b="1" dirty="0" smtClean="0">
                <a:latin typeface="Arial" panose="020B0604020202020204" pitchFamily="34" charset="0"/>
                <a:cs typeface="Arial" panose="020B0604020202020204" pitchFamily="34" charset="0"/>
              </a:rPr>
              <a:t>É </a:t>
            </a:r>
            <a:r>
              <a:rPr lang="pt-BR" sz="2200" b="1" dirty="0">
                <a:latin typeface="Arial" panose="020B0604020202020204" pitchFamily="34" charset="0"/>
                <a:cs typeface="Arial" panose="020B0604020202020204" pitchFamily="34" charset="0"/>
              </a:rPr>
              <a:t>DESNECESSÁRIO: </a:t>
            </a:r>
            <a:r>
              <a:rPr lang="pt-BR" sz="2200" dirty="0">
                <a:latin typeface="Arial" panose="020B0604020202020204" pitchFamily="34" charset="0"/>
                <a:cs typeface="Arial" panose="020B0604020202020204" pitchFamily="34" charset="0"/>
              </a:rPr>
              <a:t>A DÍVIDA PODE SER ALONGADA E PAGA SEM DESPOJAR A COMPANHIA DE ATIVOS, ESTRATÉGICOS, GERADORES DE CAIXA. HÁ, PELO MENOS, </a:t>
            </a:r>
            <a:r>
              <a:rPr lang="pt-BR" sz="2200" u="sng" dirty="0">
                <a:latin typeface="Arial" panose="020B0604020202020204" pitchFamily="34" charset="0"/>
                <a:cs typeface="Arial" panose="020B0604020202020204" pitchFamily="34" charset="0"/>
              </a:rPr>
              <a:t>DEZ </a:t>
            </a:r>
            <a:r>
              <a:rPr lang="pt-BR" sz="2200" b="1" u="sng" dirty="0">
                <a:latin typeface="Arial" panose="020B0604020202020204" pitchFamily="34" charset="0"/>
                <a:cs typeface="Arial" panose="020B0604020202020204" pitchFamily="34" charset="0"/>
              </a:rPr>
              <a:t>ALTERNATIVAS</a:t>
            </a:r>
            <a:r>
              <a:rPr lang="pt-BR" sz="2200" dirty="0">
                <a:latin typeface="Arial" panose="020B0604020202020204" pitchFamily="34" charset="0"/>
                <a:cs typeface="Arial" panose="020B0604020202020204" pitchFamily="34" charset="0"/>
              </a:rPr>
              <a:t> PARA SALDAR A DÍVIDA, SEM VENDER, O PATRIMÔNIO DA</a:t>
            </a:r>
            <a:r>
              <a:rPr lang="pt-BR" sz="2200" b="1"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PETROBRÁS.</a:t>
            </a:r>
          </a:p>
          <a:p>
            <a:pPr algn="just" fontAlgn="base"/>
            <a:r>
              <a:rPr lang="pt-BR" sz="2200" b="1" u="sng" dirty="0" smtClean="0">
                <a:latin typeface="Arial" panose="020B0604020202020204" pitchFamily="34" charset="0"/>
                <a:cs typeface="Arial" panose="020B0604020202020204" pitchFamily="34" charset="0"/>
              </a:rPr>
              <a:t>IRREGULAR</a:t>
            </a:r>
            <a:r>
              <a:rPr lang="pt-BR" sz="2200" b="1" dirty="0" smtClean="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E</a:t>
            </a:r>
            <a:r>
              <a:rPr lang="pt-BR" sz="2200" b="1" dirty="0">
                <a:latin typeface="Arial" panose="020B0604020202020204" pitchFamily="34" charset="0"/>
                <a:cs typeface="Arial" panose="020B0604020202020204" pitchFamily="34" charset="0"/>
              </a:rPr>
              <a:t> </a:t>
            </a:r>
            <a:r>
              <a:rPr lang="pt-BR" sz="2200" b="1" u="sng" dirty="0">
                <a:latin typeface="Arial" panose="020B0604020202020204" pitchFamily="34" charset="0"/>
                <a:cs typeface="Arial" panose="020B0604020202020204" pitchFamily="34" charset="0"/>
              </a:rPr>
              <a:t>ILEGAL.</a:t>
            </a:r>
            <a:r>
              <a:rPr lang="pt-BR" sz="2200" dirty="0">
                <a:latin typeface="Arial" panose="020B0604020202020204" pitchFamily="34" charset="0"/>
                <a:cs typeface="Arial" panose="020B0604020202020204" pitchFamily="34" charset="0"/>
              </a:rPr>
              <a:t> FALTAM TRANSPARÊNCIA, OBEDIÊNCIA A DITAMES CONSTITUCIONAIS, ZELO PELO PATRIMÔNIO PÚBLICO.</a:t>
            </a:r>
          </a:p>
          <a:p>
            <a:pPr algn="just" fontAlgn="base"/>
            <a:r>
              <a:rPr lang="pt-BR" sz="2200" b="1" u="sng" dirty="0" smtClean="0">
                <a:latin typeface="Arial" panose="020B0604020202020204" pitchFamily="34" charset="0"/>
                <a:cs typeface="Arial" panose="020B0604020202020204" pitchFamily="34" charset="0"/>
              </a:rPr>
              <a:t>DESNACIONALIZANTE</a:t>
            </a:r>
            <a:r>
              <a:rPr lang="pt-BR" sz="2200" dirty="0" smtClean="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E </a:t>
            </a:r>
            <a:r>
              <a:rPr lang="pt-BR" sz="2200" b="1" u="sng" dirty="0">
                <a:latin typeface="Arial" panose="020B0604020202020204" pitchFamily="34" charset="0"/>
                <a:cs typeface="Arial" panose="020B0604020202020204" pitchFamily="34" charset="0"/>
              </a:rPr>
              <a:t>ENTREGUISTA,</a:t>
            </a:r>
            <a:r>
              <a:rPr lang="pt-BR" sz="2200" dirty="0">
                <a:latin typeface="Arial" panose="020B0604020202020204" pitchFamily="34" charset="0"/>
                <a:cs typeface="Arial" panose="020B0604020202020204" pitchFamily="34" charset="0"/>
              </a:rPr>
              <a:t> COM TRANSFERÊNCIA DO </a:t>
            </a:r>
            <a:r>
              <a:rPr lang="pt-BR" sz="2200" b="1" u="sng" dirty="0">
                <a:latin typeface="Arial" panose="020B0604020202020204" pitchFamily="34" charset="0"/>
                <a:cs typeface="Arial" panose="020B0604020202020204" pitchFamily="34" charset="0"/>
              </a:rPr>
              <a:t>PATRIMÔNIO NACIONAL AO CAPITAL ESTRANGEIRO</a:t>
            </a:r>
            <a:r>
              <a:rPr lang="pt-BR" sz="2200" u="sng" dirty="0">
                <a:latin typeface="Arial" panose="020B0604020202020204" pitchFamily="34" charset="0"/>
                <a:cs typeface="Arial" panose="020B0604020202020204" pitchFamily="34" charset="0"/>
              </a:rPr>
              <a:t>.</a:t>
            </a:r>
            <a:endParaRPr lang="pt-BR" sz="2200" dirty="0">
              <a:latin typeface="Arial" panose="020B0604020202020204" pitchFamily="34" charset="0"/>
              <a:cs typeface="Arial" panose="020B0604020202020204" pitchFamily="34" charset="0"/>
            </a:endParaRPr>
          </a:p>
          <a:p>
            <a:endParaRPr lang="pt-BR" dirty="0"/>
          </a:p>
        </p:txBody>
      </p:sp>
      <p:sp>
        <p:nvSpPr>
          <p:cNvPr id="4" name="Retângulo 3"/>
          <p:cNvSpPr/>
          <p:nvPr/>
        </p:nvSpPr>
        <p:spPr>
          <a:xfrm>
            <a:off x="888536" y="429544"/>
            <a:ext cx="1713931" cy="369332"/>
          </a:xfrm>
          <a:prstGeom prst="rect">
            <a:avLst/>
          </a:prstGeom>
        </p:spPr>
        <p:txBody>
          <a:bodyPr wrap="none">
            <a:spAutoFit/>
          </a:bodyPr>
          <a:lstStyle/>
          <a:p>
            <a:pPr algn="r"/>
            <a:r>
              <a:rPr lang="pt-BR" b="1" dirty="0" smtClean="0"/>
              <a:t>Continuação:</a:t>
            </a:r>
            <a:endParaRPr lang="pt-BR" b="1" dirty="0"/>
          </a:p>
        </p:txBody>
      </p:sp>
      <p:sp>
        <p:nvSpPr>
          <p:cNvPr id="5" name="Retângulo 4"/>
          <p:cNvSpPr/>
          <p:nvPr/>
        </p:nvSpPr>
        <p:spPr>
          <a:xfrm>
            <a:off x="10072134" y="6093744"/>
            <a:ext cx="1394933" cy="369332"/>
          </a:xfrm>
          <a:prstGeom prst="rect">
            <a:avLst/>
          </a:prstGeom>
        </p:spPr>
        <p:txBody>
          <a:bodyPr wrap="none">
            <a:spAutoFit/>
          </a:bodyPr>
          <a:lstStyle/>
          <a:p>
            <a:pPr algn="r"/>
            <a:r>
              <a:rPr lang="pt-BR" b="1" dirty="0" smtClean="0"/>
              <a:t>Continua...</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46</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648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3" y="812800"/>
            <a:ext cx="8946540" cy="5435601"/>
          </a:xfrm>
        </p:spPr>
        <p:txBody>
          <a:bodyPr>
            <a:normAutofit/>
          </a:bodyPr>
          <a:lstStyle/>
          <a:p>
            <a:pPr algn="just" fontAlgn="base"/>
            <a:r>
              <a:rPr lang="pt-BR" b="1" u="sng" dirty="0" smtClean="0">
                <a:latin typeface="Arial" panose="020B0604020202020204" pitchFamily="34" charset="0"/>
                <a:cs typeface="Arial" panose="020B0604020202020204" pitchFamily="34" charset="0"/>
              </a:rPr>
              <a:t>DESNACIONALIZANTE</a:t>
            </a:r>
            <a:r>
              <a:rPr lang="pt-BR" b="1" dirty="0" smtClean="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E </a:t>
            </a:r>
            <a:r>
              <a:rPr lang="pt-BR" b="1" u="sng" dirty="0">
                <a:latin typeface="Arial" panose="020B0604020202020204" pitchFamily="34" charset="0"/>
                <a:cs typeface="Arial" panose="020B0604020202020204" pitchFamily="34" charset="0"/>
              </a:rPr>
              <a:t>ENTREGUISTA,</a:t>
            </a:r>
            <a:r>
              <a:rPr lang="pt-BR" b="1" dirty="0">
                <a:latin typeface="Arial" panose="020B0604020202020204" pitchFamily="34" charset="0"/>
                <a:cs typeface="Arial" panose="020B0604020202020204" pitchFamily="34" charset="0"/>
              </a:rPr>
              <a:t> COM TRANSFERÊNCIA DO </a:t>
            </a:r>
            <a:r>
              <a:rPr lang="pt-BR" b="1" u="sng" dirty="0">
                <a:latin typeface="Arial" panose="020B0604020202020204" pitchFamily="34" charset="0"/>
                <a:cs typeface="Arial" panose="020B0604020202020204" pitchFamily="34" charset="0"/>
              </a:rPr>
              <a:t>PATRIMÔNIO NACIONAL AO CAPITAL ESTRANGEIRO.</a:t>
            </a:r>
            <a:endParaRPr lang="pt-BR" b="1" dirty="0">
              <a:latin typeface="Arial" panose="020B0604020202020204" pitchFamily="34" charset="0"/>
              <a:cs typeface="Arial" panose="020B0604020202020204" pitchFamily="34" charset="0"/>
            </a:endParaRPr>
          </a:p>
          <a:p>
            <a:pPr algn="just"/>
            <a:r>
              <a:rPr lang="pt-BR" b="1" u="sng" dirty="0" smtClean="0">
                <a:latin typeface="Arial" panose="020B0604020202020204" pitchFamily="34" charset="0"/>
                <a:cs typeface="Arial" panose="020B0604020202020204" pitchFamily="34" charset="0"/>
              </a:rPr>
              <a:t>DISSIMULADO</a:t>
            </a:r>
            <a:r>
              <a:rPr lang="pt-BR" b="1" dirty="0" smtClean="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POR PRETENDER CONFUNDIR AUTORIDADES E A SOCIEDADE, COM FALSOS CONCEITOS E EUFEMISMOS COMO </a:t>
            </a:r>
            <a:r>
              <a:rPr lang="pt-BR" b="1" u="sng" dirty="0">
                <a:latin typeface="Arial" panose="020B0604020202020204" pitchFamily="34" charset="0"/>
                <a:cs typeface="Arial" panose="020B0604020202020204" pitchFamily="34" charset="0"/>
              </a:rPr>
              <a:t>PARCERIAS ESTRATÉGICAS</a:t>
            </a:r>
            <a:r>
              <a:rPr lang="pt-BR" b="1" dirty="0">
                <a:latin typeface="Arial" panose="020B0604020202020204" pitchFamily="34" charset="0"/>
                <a:cs typeface="Arial" panose="020B0604020202020204" pitchFamily="34" charset="0"/>
              </a:rPr>
              <a:t>.</a:t>
            </a:r>
          </a:p>
          <a:p>
            <a:pPr algn="just"/>
            <a:r>
              <a:rPr lang="pt-BR" b="1" u="sng" dirty="0" smtClean="0">
                <a:latin typeface="Arial" panose="020B0604020202020204" pitchFamily="34" charset="0"/>
                <a:cs typeface="Arial" panose="020B0604020202020204" pitchFamily="34" charset="0"/>
              </a:rPr>
              <a:t>DESPROVIDO </a:t>
            </a:r>
            <a:r>
              <a:rPr lang="pt-BR" b="1" u="sng" dirty="0">
                <a:latin typeface="Arial" panose="020B0604020202020204" pitchFamily="34" charset="0"/>
                <a:cs typeface="Arial" panose="020B0604020202020204" pitchFamily="34" charset="0"/>
              </a:rPr>
              <a:t>DE VISÃO ESTRATÉGICA</a:t>
            </a:r>
            <a:r>
              <a:rPr lang="pt-BR" b="1" dirty="0">
                <a:latin typeface="Arial" panose="020B0604020202020204" pitchFamily="34" charset="0"/>
                <a:cs typeface="Arial" panose="020B0604020202020204" pitchFamily="34" charset="0"/>
              </a:rPr>
              <a:t>, TIRANDO DA PETROBRÁS A CONDIÇÃO DE EMPRESA INTEGRADA, AFASTANDO-A DA PETROQUÍMICA, DOS BIOCOMBUSTÍVEIS E ENFRAQUECENDO SUA PARTICIPAÇÃO NO MERCADO DE GÁS NATURAL.</a:t>
            </a:r>
          </a:p>
          <a:p>
            <a:pPr algn="just"/>
            <a:r>
              <a:rPr lang="pt-BR" b="1" u="sng" dirty="0" smtClean="0">
                <a:latin typeface="Arial" panose="020B0604020202020204" pitchFamily="34" charset="0"/>
                <a:cs typeface="Arial" panose="020B0604020202020204" pitchFamily="34" charset="0"/>
              </a:rPr>
              <a:t>SEM </a:t>
            </a:r>
            <a:r>
              <a:rPr lang="pt-BR" b="1" u="sng" dirty="0">
                <a:latin typeface="Arial" panose="020B0604020202020204" pitchFamily="34" charset="0"/>
                <a:cs typeface="Arial" panose="020B0604020202020204" pitchFamily="34" charset="0"/>
              </a:rPr>
              <a:t>SENSIBILIDADE SOCIAL</a:t>
            </a:r>
            <a:r>
              <a:rPr lang="pt-BR" b="1" dirty="0">
                <a:latin typeface="Arial" panose="020B0604020202020204" pitchFamily="34" charset="0"/>
                <a:cs typeface="Arial" panose="020B0604020202020204" pitchFamily="34" charset="0"/>
              </a:rPr>
              <a:t>, CONTRIBUINDO PARA O DESEMPREGO E  FECHAMENTO DE UNIDADES DE PRODUÇÃO EM REGIÕES CARENTES, DESPRESTIGIANDO A ENGENHARIA E A INDÚSTRIA NACIONAL.</a:t>
            </a:r>
          </a:p>
          <a:p>
            <a:pPr algn="just"/>
            <a:endParaRPr lang="pt-BR" b="1" dirty="0">
              <a:latin typeface="Arial" panose="020B0604020202020204" pitchFamily="34" charset="0"/>
              <a:cs typeface="Arial" panose="020B0604020202020204" pitchFamily="34" charset="0"/>
            </a:endParaRPr>
          </a:p>
        </p:txBody>
      </p:sp>
      <p:sp>
        <p:nvSpPr>
          <p:cNvPr id="4" name="Retângulo 3"/>
          <p:cNvSpPr/>
          <p:nvPr/>
        </p:nvSpPr>
        <p:spPr>
          <a:xfrm>
            <a:off x="1031416" y="232586"/>
            <a:ext cx="1713931" cy="369332"/>
          </a:xfrm>
          <a:prstGeom prst="rect">
            <a:avLst/>
          </a:prstGeom>
        </p:spPr>
        <p:txBody>
          <a:bodyPr wrap="none">
            <a:spAutoFit/>
          </a:bodyPr>
          <a:lstStyle/>
          <a:p>
            <a:pPr algn="r"/>
            <a:r>
              <a:rPr lang="pt-BR" b="1" dirty="0" smtClean="0"/>
              <a:t>Continuação:</a:t>
            </a:r>
            <a:endParaRPr lang="pt-BR" b="1" dirty="0"/>
          </a:p>
        </p:txBody>
      </p:sp>
      <p:sp>
        <p:nvSpPr>
          <p:cNvPr id="6" name="Retângulo 5"/>
          <p:cNvSpPr/>
          <p:nvPr/>
        </p:nvSpPr>
        <p:spPr>
          <a:xfrm>
            <a:off x="10072134" y="6093744"/>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47</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324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3" y="1214438"/>
            <a:ext cx="8946540" cy="5033963"/>
          </a:xfrm>
        </p:spPr>
        <p:txBody>
          <a:bodyPr>
            <a:normAutofit/>
          </a:bodyPr>
          <a:lstStyle/>
          <a:p>
            <a:pPr algn="just"/>
            <a:r>
              <a:rPr lang="pt-BR" b="1" dirty="0" smtClean="0">
                <a:latin typeface="Arial" panose="020B0604020202020204" pitchFamily="34" charset="0"/>
                <a:cs typeface="Arial" panose="020B0604020202020204" pitchFamily="34" charset="0"/>
              </a:rPr>
              <a:t>DESCUIDADO </a:t>
            </a:r>
            <a:r>
              <a:rPr lang="pt-BR" b="1" dirty="0">
                <a:latin typeface="Arial" panose="020B0604020202020204" pitchFamily="34" charset="0"/>
                <a:cs typeface="Arial" panose="020B0604020202020204" pitchFamily="34" charset="0"/>
              </a:rPr>
              <a:t>E DESATENTO COM A SEGURANÇA ENERGÉTICA DO PAÍS, TRANSFERINDO PARA O EXTERIOR, O CONTROLE E AS DECISÕES SOBRE INSTALAÇÕES VITAIS PARA NOSSA SOBERANIA, COMO REDES DE DUTOS, COM MILHARES DE QUILÔMETROS E TERMINAIS MARÍTIMOS PARA MOVIMENTAÇÃO DE COMBUSTÍVEIS.</a:t>
            </a:r>
          </a:p>
          <a:p>
            <a:pPr algn="just"/>
            <a:r>
              <a:rPr lang="pt-BR" b="1" dirty="0" smtClean="0">
                <a:latin typeface="Arial" panose="020B0604020202020204" pitchFamily="34" charset="0"/>
                <a:cs typeface="Arial" panose="020B0604020202020204" pitchFamily="34" charset="0"/>
              </a:rPr>
              <a:t>ESTE </a:t>
            </a:r>
            <a:r>
              <a:rPr lang="pt-BR" b="1" dirty="0">
                <a:latin typeface="Arial" panose="020B0604020202020204" pitchFamily="34" charset="0"/>
                <a:cs typeface="Arial" panose="020B0604020202020204" pitchFamily="34" charset="0"/>
              </a:rPr>
              <a:t>PLANO DE DESINVESTIMENTOS ENFRAQUECE E AMEAÇA O FUTURO DA PETROBRÁS. DEBILITAR A PETROBRÁS É DEBILITAR O BRASIL. </a:t>
            </a:r>
          </a:p>
          <a:p>
            <a:pPr algn="just"/>
            <a:r>
              <a:rPr lang="pt-BR" b="1" dirty="0" smtClean="0">
                <a:latin typeface="Arial" panose="020B0604020202020204" pitchFamily="34" charset="0"/>
                <a:cs typeface="Arial" panose="020B0604020202020204" pitchFamily="34" charset="0"/>
              </a:rPr>
              <a:t>ESTES </a:t>
            </a:r>
            <a:r>
              <a:rPr lang="pt-BR" b="1" dirty="0">
                <a:latin typeface="Arial" panose="020B0604020202020204" pitchFamily="34" charset="0"/>
                <a:cs typeface="Arial" panose="020B0604020202020204" pitchFamily="34" charset="0"/>
              </a:rPr>
              <a:t>ATIVOS VÊM SENDO ALIENADOS A PREÇOS VIS, DEVENDO-SE CONSIDERAR AINDA QUE A GESTÃO DA PETROBRÁS ATRAVÉS DO MECANISMO DO “IMPAIRMENT” PROMOVEU DESVALORIZAÇÕES NOS MESMOS DE CERCA DE US$ 20 BILHÕES NOS ÚLTIMOS EXERCÍCIOS, CONFORME TRANSPARÊNCIA  A SEGUIR.</a:t>
            </a:r>
          </a:p>
          <a:p>
            <a:endParaRPr lang="pt-BR" dirty="0"/>
          </a:p>
        </p:txBody>
      </p:sp>
      <p:sp>
        <p:nvSpPr>
          <p:cNvPr id="4" name="Retângulo 3"/>
          <p:cNvSpPr/>
          <p:nvPr/>
        </p:nvSpPr>
        <p:spPr>
          <a:xfrm>
            <a:off x="888536" y="429544"/>
            <a:ext cx="1713931" cy="369332"/>
          </a:xfrm>
          <a:prstGeom prst="rect">
            <a:avLst/>
          </a:prstGeom>
        </p:spPr>
        <p:txBody>
          <a:bodyPr wrap="none">
            <a:spAutoFit/>
          </a:bodyPr>
          <a:lstStyle/>
          <a:p>
            <a:pPr algn="r"/>
            <a:r>
              <a:rPr lang="pt-BR" b="1" dirty="0" smtClean="0"/>
              <a:t>Continuação:</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48</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56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6263" y="1493181"/>
            <a:ext cx="5465737" cy="1964478"/>
          </a:xfrm>
        </p:spPr>
        <p:txBody>
          <a:bodyPr/>
          <a:lstStyle/>
          <a:p>
            <a:r>
              <a:rPr lang="pt-BR" b="1" dirty="0"/>
              <a:t>BRASIL</a:t>
            </a:r>
            <a:r>
              <a:rPr lang="pt-BR" dirty="0"/>
              <a:t/>
            </a:r>
            <a:br>
              <a:rPr lang="pt-BR" dirty="0"/>
            </a:br>
            <a:r>
              <a:rPr lang="pt-BR" b="1" dirty="0" smtClean="0"/>
              <a:t>MATRIZ ENERGÉTICA</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760378577"/>
              </p:ext>
            </p:extLst>
          </p:nvPr>
        </p:nvGraphicFramePr>
        <p:xfrm>
          <a:off x="0" y="0"/>
          <a:ext cx="6447295" cy="6880338"/>
        </p:xfrm>
        <a:graphic>
          <a:graphicData uri="http://schemas.openxmlformats.org/drawingml/2006/table">
            <a:tbl>
              <a:tblPr firstRow="1" firstCol="1" bandRow="1">
                <a:tableStyleId>{5C22544A-7EE6-4342-B048-85BDC9FD1C3A}</a:tableStyleId>
              </a:tblPr>
              <a:tblGrid>
                <a:gridCol w="4083666">
                  <a:extLst>
                    <a:ext uri="{9D8B030D-6E8A-4147-A177-3AD203B41FA5}">
                      <a16:colId xmlns:a16="http://schemas.microsoft.com/office/drawing/2014/main" val="1605234662"/>
                    </a:ext>
                  </a:extLst>
                </a:gridCol>
                <a:gridCol w="2363629">
                  <a:extLst>
                    <a:ext uri="{9D8B030D-6E8A-4147-A177-3AD203B41FA5}">
                      <a16:colId xmlns:a16="http://schemas.microsoft.com/office/drawing/2014/main" val="1010457503"/>
                    </a:ext>
                  </a:extLst>
                </a:gridCol>
              </a:tblGrid>
              <a:tr h="901754">
                <a:tc>
                  <a:txBody>
                    <a:bodyPr/>
                    <a:lstStyle/>
                    <a:p>
                      <a:pPr indent="449580" algn="just"/>
                      <a:r>
                        <a:rPr lang="pt-BR" sz="2000" dirty="0">
                          <a:effectLst/>
                        </a:rPr>
                        <a:t> </a:t>
                      </a:r>
                      <a:r>
                        <a:rPr lang="pt-BR" sz="2000" dirty="0" smtClean="0">
                          <a:effectLst/>
                        </a:rPr>
                        <a:t>MODALIDADE </a:t>
                      </a:r>
                      <a:r>
                        <a:rPr lang="pt-BR" sz="2000" dirty="0">
                          <a:effectLst/>
                        </a:rPr>
                        <a:t>DE ENERGIA</a:t>
                      </a:r>
                      <a:endParaRPr lang="pt-BR"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871" marR="81871" marT="0" marB="0" anchor="ctr"/>
                </a:tc>
                <a:tc>
                  <a:txBody>
                    <a:bodyPr/>
                    <a:lstStyle/>
                    <a:p>
                      <a:pPr>
                        <a:spcAft>
                          <a:spcPts val="0"/>
                        </a:spcAft>
                      </a:pPr>
                      <a:r>
                        <a:rPr lang="pt-BR" sz="2000" dirty="0">
                          <a:effectLst/>
                        </a:rPr>
                        <a:t> </a:t>
                      </a:r>
                    </a:p>
                    <a:p>
                      <a:pPr algn="ctr">
                        <a:spcAft>
                          <a:spcPts val="0"/>
                        </a:spcAft>
                      </a:pPr>
                      <a:r>
                        <a:rPr lang="pt-BR" sz="2000" dirty="0">
                          <a:effectLst/>
                        </a:rPr>
                        <a:t> </a:t>
                      </a:r>
                      <a:r>
                        <a:rPr lang="pt-BR" sz="2000" dirty="0" smtClean="0">
                          <a:effectLst/>
                        </a:rPr>
                        <a:t>PARTICIPAÇÃO </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1491599310"/>
                  </a:ext>
                </a:extLst>
              </a:tr>
              <a:tr h="568034">
                <a:tc>
                  <a:txBody>
                    <a:bodyPr/>
                    <a:lstStyle/>
                    <a:p>
                      <a:pPr>
                        <a:lnSpc>
                          <a:spcPct val="115000"/>
                        </a:lnSpc>
                        <a:spcAft>
                          <a:spcPts val="0"/>
                        </a:spcAft>
                      </a:pPr>
                      <a:r>
                        <a:rPr lang="pt-BR" sz="2000" dirty="0">
                          <a:effectLst/>
                        </a:rPr>
                        <a:t> </a:t>
                      </a:r>
                      <a:r>
                        <a:rPr lang="pt-BR" sz="2000" dirty="0" smtClean="0">
                          <a:effectLst/>
                        </a:rPr>
                        <a:t>ÓLEO </a:t>
                      </a:r>
                      <a:r>
                        <a:rPr lang="pt-BR" sz="2000" dirty="0">
                          <a:effectLst/>
                        </a:rPr>
                        <a:t>E DERIVADOS</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37,3</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2939691752"/>
                  </a:ext>
                </a:extLst>
              </a:tr>
              <a:tr h="568034">
                <a:tc>
                  <a:txBody>
                    <a:bodyPr/>
                    <a:lstStyle/>
                    <a:p>
                      <a:pPr>
                        <a:lnSpc>
                          <a:spcPct val="115000"/>
                        </a:lnSpc>
                        <a:spcAft>
                          <a:spcPts val="0"/>
                        </a:spcAft>
                      </a:pPr>
                      <a:r>
                        <a:rPr lang="pt-BR" sz="2000" dirty="0">
                          <a:effectLst/>
                        </a:rPr>
                        <a:t> </a:t>
                      </a:r>
                      <a:r>
                        <a:rPr lang="pt-BR" sz="2000" dirty="0" smtClean="0">
                          <a:effectLst/>
                        </a:rPr>
                        <a:t>GÁS </a:t>
                      </a:r>
                      <a:r>
                        <a:rPr lang="pt-BR" sz="2000" dirty="0">
                          <a:effectLst/>
                        </a:rPr>
                        <a:t>NATURAL</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smtClean="0">
                          <a:effectLst/>
                        </a:rPr>
                        <a:t>13,7</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2719813234"/>
                  </a:ext>
                </a:extLst>
              </a:tr>
              <a:tr h="568034">
                <a:tc>
                  <a:txBody>
                    <a:bodyPr/>
                    <a:lstStyle/>
                    <a:p>
                      <a:pPr>
                        <a:lnSpc>
                          <a:spcPct val="115000"/>
                        </a:lnSpc>
                        <a:spcAft>
                          <a:spcPts val="0"/>
                        </a:spcAft>
                      </a:pPr>
                      <a:r>
                        <a:rPr lang="pt-BR" sz="2000" dirty="0">
                          <a:effectLst/>
                        </a:rPr>
                        <a:t> </a:t>
                      </a:r>
                      <a:r>
                        <a:rPr lang="pt-BR" sz="2000" dirty="0" smtClean="0">
                          <a:effectLst/>
                        </a:rPr>
                        <a:t>CARVÃO </a:t>
                      </a:r>
                      <a:r>
                        <a:rPr lang="pt-BR" sz="2000" dirty="0">
                          <a:effectLst/>
                        </a:rPr>
                        <a:t>MINERAL</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5,9</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1143563247"/>
                  </a:ext>
                </a:extLst>
              </a:tr>
              <a:tr h="568034">
                <a:tc>
                  <a:txBody>
                    <a:bodyPr/>
                    <a:lstStyle/>
                    <a:p>
                      <a:pPr>
                        <a:lnSpc>
                          <a:spcPct val="115000"/>
                        </a:lnSpc>
                        <a:spcAft>
                          <a:spcPts val="0"/>
                        </a:spcAft>
                      </a:pPr>
                      <a:r>
                        <a:rPr lang="pt-BR" sz="2000" dirty="0">
                          <a:effectLst/>
                        </a:rPr>
                        <a:t> </a:t>
                      </a:r>
                      <a:r>
                        <a:rPr lang="pt-BR" sz="2000" dirty="0" smtClean="0">
                          <a:effectLst/>
                        </a:rPr>
                        <a:t>URÂNIO</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1,3</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4033540932"/>
                  </a:ext>
                </a:extLst>
              </a:tr>
              <a:tr h="568034">
                <a:tc>
                  <a:txBody>
                    <a:bodyPr/>
                    <a:lstStyle/>
                    <a:p>
                      <a:pPr>
                        <a:lnSpc>
                          <a:spcPct val="115000"/>
                        </a:lnSpc>
                        <a:spcAft>
                          <a:spcPts val="0"/>
                        </a:spcAft>
                      </a:pPr>
                      <a:r>
                        <a:rPr lang="pt-BR" sz="2000" dirty="0">
                          <a:effectLst/>
                        </a:rPr>
                        <a:t> </a:t>
                      </a:r>
                      <a:r>
                        <a:rPr lang="pt-BR" sz="2000" dirty="0" smtClean="0">
                          <a:effectLst/>
                        </a:rPr>
                        <a:t>ENERGIA </a:t>
                      </a:r>
                      <a:r>
                        <a:rPr lang="pt-BR" sz="2000" dirty="0">
                          <a:effectLst/>
                        </a:rPr>
                        <a:t>HIDRELÉTRICA</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smtClean="0">
                          <a:effectLst/>
                        </a:rPr>
                        <a:t>11,3</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156372747"/>
                  </a:ext>
                </a:extLst>
              </a:tr>
              <a:tr h="568034">
                <a:tc>
                  <a:txBody>
                    <a:bodyPr/>
                    <a:lstStyle/>
                    <a:p>
                      <a:pPr>
                        <a:lnSpc>
                          <a:spcPct val="115000"/>
                        </a:lnSpc>
                        <a:spcAft>
                          <a:spcPts val="0"/>
                        </a:spcAft>
                      </a:pPr>
                      <a:r>
                        <a:rPr lang="pt-BR" sz="2000" dirty="0">
                          <a:effectLst/>
                        </a:rPr>
                        <a:t> </a:t>
                      </a:r>
                      <a:r>
                        <a:rPr lang="pt-BR" sz="2000" dirty="0" smtClean="0">
                          <a:effectLst/>
                        </a:rPr>
                        <a:t>LENHA </a:t>
                      </a:r>
                      <a:r>
                        <a:rPr lang="pt-BR" sz="2000" dirty="0">
                          <a:effectLst/>
                        </a:rPr>
                        <a:t>E CARVÃO VEGETAL</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8,3</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943606173"/>
                  </a:ext>
                </a:extLst>
              </a:tr>
              <a:tr h="691345">
                <a:tc>
                  <a:txBody>
                    <a:bodyPr/>
                    <a:lstStyle/>
                    <a:p>
                      <a:pPr>
                        <a:lnSpc>
                          <a:spcPct val="115000"/>
                        </a:lnSpc>
                        <a:spcAft>
                          <a:spcPts val="0"/>
                        </a:spcAft>
                      </a:pPr>
                      <a:r>
                        <a:rPr lang="pt-BR" sz="2000" dirty="0">
                          <a:effectLst/>
                        </a:rPr>
                        <a:t> </a:t>
                      </a:r>
                      <a:r>
                        <a:rPr lang="pt-BR" sz="2000" dirty="0" smtClean="0">
                          <a:effectLst/>
                        </a:rPr>
                        <a:t>PRODUTOS </a:t>
                      </a:r>
                      <a:r>
                        <a:rPr lang="pt-BR" sz="2000" dirty="0">
                          <a:effectLst/>
                        </a:rPr>
                        <a:t>DA CANA DE AÇÚCAR</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smtClean="0">
                          <a:effectLst/>
                        </a:rPr>
                        <a:t>16,90</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2657704084"/>
                  </a:ext>
                </a:extLst>
              </a:tr>
              <a:tr h="568034">
                <a:tc>
                  <a:txBody>
                    <a:bodyPr/>
                    <a:lstStyle/>
                    <a:p>
                      <a:pPr>
                        <a:lnSpc>
                          <a:spcPct val="115000"/>
                        </a:lnSpc>
                        <a:spcAft>
                          <a:spcPts val="0"/>
                        </a:spcAft>
                      </a:pPr>
                      <a:r>
                        <a:rPr lang="pt-BR" sz="2000" dirty="0">
                          <a:effectLst/>
                        </a:rPr>
                        <a:t> </a:t>
                      </a:r>
                      <a:r>
                        <a:rPr lang="pt-BR" sz="2000" dirty="0" smtClean="0">
                          <a:effectLst/>
                        </a:rPr>
                        <a:t>OUTROS </a:t>
                      </a:r>
                      <a:r>
                        <a:rPr lang="pt-BR" sz="2000" dirty="0">
                          <a:effectLst/>
                        </a:rPr>
                        <a:t>RENOVÁVEIS</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5,3</a:t>
                      </a:r>
                      <a:r>
                        <a:rPr lang="pt-BR" sz="2000" dirty="0">
                          <a:effectLst/>
                        </a:rPr>
                        <a:t>%</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3962934039"/>
                  </a:ext>
                </a:extLst>
              </a:tr>
              <a:tr h="568034">
                <a:tc>
                  <a:txBody>
                    <a:bodyPr/>
                    <a:lstStyle/>
                    <a:p>
                      <a:pPr>
                        <a:lnSpc>
                          <a:spcPct val="115000"/>
                        </a:lnSpc>
                        <a:spcAft>
                          <a:spcPts val="0"/>
                        </a:spcAft>
                      </a:pPr>
                      <a:r>
                        <a:rPr lang="pt-BR" sz="2000" dirty="0">
                          <a:effectLst/>
                        </a:rPr>
                        <a:t> </a:t>
                      </a:r>
                      <a:r>
                        <a:rPr lang="pt-BR" sz="2000" dirty="0" smtClean="0">
                          <a:effectLst/>
                        </a:rPr>
                        <a:t>T </a:t>
                      </a:r>
                      <a:r>
                        <a:rPr lang="pt-BR" sz="2000" dirty="0">
                          <a:effectLst/>
                        </a:rPr>
                        <a:t>O T A L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tc>
                  <a:txBody>
                    <a:bodyPr/>
                    <a:lstStyle/>
                    <a:p>
                      <a:pPr algn="ctr">
                        <a:lnSpc>
                          <a:spcPct val="115000"/>
                        </a:lnSpc>
                        <a:spcAft>
                          <a:spcPts val="0"/>
                        </a:spcAft>
                      </a:pPr>
                      <a:r>
                        <a:rPr lang="pt-BR" sz="2000" dirty="0">
                          <a:effectLst/>
                        </a:rPr>
                        <a:t> </a:t>
                      </a:r>
                      <a:r>
                        <a:rPr lang="pt-BR" sz="2000" dirty="0" smtClean="0">
                          <a:effectLst/>
                        </a:rPr>
                        <a:t>100,00</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nchor="ctr"/>
                </a:tc>
                <a:extLst>
                  <a:ext uri="{0D108BD9-81ED-4DB2-BD59-A6C34878D82A}">
                    <a16:rowId xmlns:a16="http://schemas.microsoft.com/office/drawing/2014/main" val="3623181855"/>
                  </a:ext>
                </a:extLst>
              </a:tr>
              <a:tr h="720626">
                <a:tc gridSpan="2">
                  <a:txBody>
                    <a:bodyPr/>
                    <a:lstStyle/>
                    <a:p>
                      <a:pPr algn="r">
                        <a:lnSpc>
                          <a:spcPct val="115000"/>
                        </a:lnSpc>
                        <a:spcAft>
                          <a:spcPts val="0"/>
                        </a:spcAft>
                      </a:pPr>
                      <a:r>
                        <a:rPr lang="pt-BR" sz="1600" dirty="0" smtClean="0">
                          <a:solidFill>
                            <a:schemeClr val="bg1"/>
                          </a:solidFill>
                          <a:effectLst/>
                        </a:rPr>
                        <a:t>(</a:t>
                      </a:r>
                      <a:r>
                        <a:rPr lang="pt-BR" sz="1500" b="1" dirty="0" smtClean="0">
                          <a:solidFill>
                            <a:schemeClr val="bg1"/>
                          </a:solidFill>
                          <a:effectLst/>
                        </a:rPr>
                        <a:t>FONTE</a:t>
                      </a:r>
                      <a:r>
                        <a:rPr lang="pt-BR" sz="1500" b="1" dirty="0">
                          <a:solidFill>
                            <a:schemeClr val="bg1"/>
                          </a:solidFill>
                          <a:effectLst/>
                        </a:rPr>
                        <a:t>.: EPE – EMPRESA DE PESQUISA ENERGÉTICA.</a:t>
                      </a:r>
                    </a:p>
                    <a:p>
                      <a:pPr algn="r">
                        <a:lnSpc>
                          <a:spcPct val="115000"/>
                        </a:lnSpc>
                        <a:spcAft>
                          <a:spcPts val="0"/>
                        </a:spcAft>
                      </a:pPr>
                      <a:r>
                        <a:rPr lang="pt-BR" sz="1500" b="1" dirty="0">
                          <a:solidFill>
                            <a:schemeClr val="bg1"/>
                          </a:solidFill>
                          <a:effectLst/>
                        </a:rPr>
                        <a:t>               </a:t>
                      </a:r>
                      <a:r>
                        <a:rPr lang="pt-BR" sz="1500" b="1" dirty="0" smtClean="0">
                          <a:solidFill>
                            <a:schemeClr val="bg1"/>
                          </a:solidFill>
                          <a:effectLst/>
                        </a:rPr>
                        <a:t>2015 </a:t>
                      </a:r>
                      <a:r>
                        <a:rPr lang="pt-BR" sz="1500" b="1" dirty="0">
                          <a:solidFill>
                            <a:schemeClr val="bg1"/>
                          </a:solidFill>
                          <a:effectLst/>
                        </a:rPr>
                        <a:t>– BEN – BALANÇO ENERGÉTICO </a:t>
                      </a:r>
                      <a:r>
                        <a:rPr lang="pt-BR" sz="1500" b="1" dirty="0" smtClean="0">
                          <a:solidFill>
                            <a:schemeClr val="bg1"/>
                          </a:solidFill>
                          <a:effectLst/>
                        </a:rPr>
                        <a:t>NACIONAL)</a:t>
                      </a:r>
                      <a:endParaRPr lang="pt-BR"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71" marR="81871" marT="0" marB="0"/>
                </a:tc>
                <a:tc hMerge="1">
                  <a:txBody>
                    <a:bodyPr/>
                    <a:lstStyle/>
                    <a:p>
                      <a:endParaRPr lang="pt-BR"/>
                    </a:p>
                  </a:txBody>
                  <a:tcPr/>
                </a:tc>
                <a:extLst>
                  <a:ext uri="{0D108BD9-81ED-4DB2-BD59-A6C34878D82A}">
                    <a16:rowId xmlns:a16="http://schemas.microsoft.com/office/drawing/2014/main" val="1467669260"/>
                  </a:ext>
                </a:extLst>
              </a:tr>
            </a:tbl>
          </a:graphicData>
        </a:graphic>
      </p:graphicFrame>
      <p:sp>
        <p:nvSpPr>
          <p:cNvPr id="7" name="Retângulo 6"/>
          <p:cNvSpPr/>
          <p:nvPr/>
        </p:nvSpPr>
        <p:spPr>
          <a:xfrm>
            <a:off x="6726263" y="3457659"/>
            <a:ext cx="5129940" cy="1349087"/>
          </a:xfrm>
          <a:prstGeom prst="rect">
            <a:avLst/>
          </a:prstGeom>
        </p:spPr>
        <p:txBody>
          <a:bodyPr wrap="square">
            <a:spAutoFit/>
          </a:bodyPr>
          <a:lstStyle/>
          <a:p>
            <a:pPr>
              <a:spcAft>
                <a:spcPts val="1275"/>
              </a:spcAft>
            </a:pPr>
            <a:r>
              <a:rPr lang="pt-BR" sz="2000" b="1" dirty="0">
                <a:latin typeface="Arial" panose="020B0604020202020204" pitchFamily="34" charset="0"/>
                <a:ea typeface="Times New Roman" panose="02020603050405020304" pitchFamily="18" charset="0"/>
                <a:cs typeface="Arial" panose="020B0604020202020204" pitchFamily="34" charset="0"/>
              </a:rPr>
              <a:t>RENOVÁVEIS 41,2%</a:t>
            </a:r>
          </a:p>
          <a:p>
            <a:pPr>
              <a:spcAft>
                <a:spcPts val="1275"/>
              </a:spcAft>
            </a:pPr>
            <a:r>
              <a:rPr lang="pt-BR" sz="2000" b="1" dirty="0">
                <a:latin typeface="Arial" panose="020B0604020202020204" pitchFamily="34" charset="0"/>
                <a:ea typeface="Times New Roman" panose="02020603050405020304" pitchFamily="18" charset="0"/>
                <a:cs typeface="Arial" panose="020B0604020202020204" pitchFamily="34" charset="0"/>
              </a:rPr>
              <a:t>NÃO RENOVÁVEIS 58,8%</a:t>
            </a:r>
          </a:p>
          <a:p>
            <a:pPr>
              <a:spcAft>
                <a:spcPts val="1275"/>
              </a:spcAft>
            </a:pPr>
            <a:r>
              <a:rPr lang="pt-BR" sz="2000" b="1" dirty="0">
                <a:latin typeface="Arial" panose="020B0604020202020204" pitchFamily="34" charset="0"/>
                <a:ea typeface="Times New Roman" panose="02020603050405020304" pitchFamily="18" charset="0"/>
                <a:cs typeface="Arial" panose="020B0604020202020204" pitchFamily="34" charset="0"/>
              </a:rPr>
              <a:t>UM DOS MAIS ELEVADOS DO MUNDO</a:t>
            </a:r>
            <a:r>
              <a:rPr lang="pt-BR" sz="2000" dirty="0">
                <a:latin typeface="Arial" panose="020B0604020202020204" pitchFamily="34" charset="0"/>
                <a:ea typeface="Times New Roman" panose="02020603050405020304" pitchFamily="18" charset="0"/>
                <a:cs typeface="Arial" panose="020B0604020202020204" pitchFamily="34" charset="0"/>
              </a:rPr>
              <a:t>.</a:t>
            </a: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ixaDeTexto 4"/>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047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5400000">
            <a:off x="8379124" y="2148031"/>
            <a:ext cx="4396886" cy="2092219"/>
          </a:xfrm>
        </p:spPr>
        <p:txBody>
          <a:bodyPr/>
          <a:lstStyle/>
          <a:p>
            <a:pPr algn="ctr"/>
            <a:r>
              <a:rPr lang="pt-BR" b="1" dirty="0" smtClean="0"/>
              <a:t>PETROBRÁS - IMPAIRMENT</a:t>
            </a:r>
            <a:br>
              <a:rPr lang="pt-BR" b="1" dirty="0" smtClean="0"/>
            </a:br>
            <a:r>
              <a:rPr lang="pt-BR" b="1" dirty="0" smtClean="0"/>
              <a:t>US$ MILHÕES</a:t>
            </a:r>
            <a:br>
              <a:rPr lang="pt-BR" b="1" dirty="0" smtClean="0"/>
            </a:br>
            <a:endParaRPr lang="pt-BR" b="1" dirty="0"/>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2491588056"/>
              </p:ext>
            </p:extLst>
          </p:nvPr>
        </p:nvGraphicFramePr>
        <p:xfrm>
          <a:off x="276724" y="110156"/>
          <a:ext cx="8586476" cy="6561585"/>
        </p:xfrm>
        <a:graphic>
          <a:graphicData uri="http://schemas.openxmlformats.org/drawingml/2006/table">
            <a:tbl>
              <a:tblPr firstRow="1" firstCol="1" bandRow="1">
                <a:tableStyleId>{5C22544A-7EE6-4342-B048-85BDC9FD1C3A}</a:tableStyleId>
              </a:tblPr>
              <a:tblGrid>
                <a:gridCol w="2093642">
                  <a:extLst>
                    <a:ext uri="{9D8B030D-6E8A-4147-A177-3AD203B41FA5}">
                      <a16:colId xmlns:a16="http://schemas.microsoft.com/office/drawing/2014/main" val="3882910293"/>
                    </a:ext>
                  </a:extLst>
                </a:gridCol>
                <a:gridCol w="1600055">
                  <a:extLst>
                    <a:ext uri="{9D8B030D-6E8A-4147-A177-3AD203B41FA5}">
                      <a16:colId xmlns:a16="http://schemas.microsoft.com/office/drawing/2014/main" val="683400611"/>
                    </a:ext>
                  </a:extLst>
                </a:gridCol>
                <a:gridCol w="804779">
                  <a:extLst>
                    <a:ext uri="{9D8B030D-6E8A-4147-A177-3AD203B41FA5}">
                      <a16:colId xmlns:a16="http://schemas.microsoft.com/office/drawing/2014/main" val="2314401778"/>
                    </a:ext>
                  </a:extLst>
                </a:gridCol>
                <a:gridCol w="614947">
                  <a:extLst>
                    <a:ext uri="{9D8B030D-6E8A-4147-A177-3AD203B41FA5}">
                      <a16:colId xmlns:a16="http://schemas.microsoft.com/office/drawing/2014/main" val="1118026471"/>
                    </a:ext>
                  </a:extLst>
                </a:gridCol>
                <a:gridCol w="770021">
                  <a:extLst>
                    <a:ext uri="{9D8B030D-6E8A-4147-A177-3AD203B41FA5}">
                      <a16:colId xmlns:a16="http://schemas.microsoft.com/office/drawing/2014/main" val="2441596666"/>
                    </a:ext>
                  </a:extLst>
                </a:gridCol>
                <a:gridCol w="1155032">
                  <a:extLst>
                    <a:ext uri="{9D8B030D-6E8A-4147-A177-3AD203B41FA5}">
                      <a16:colId xmlns:a16="http://schemas.microsoft.com/office/drawing/2014/main" val="1679602826"/>
                    </a:ext>
                  </a:extLst>
                </a:gridCol>
                <a:gridCol w="1548000">
                  <a:extLst>
                    <a:ext uri="{9D8B030D-6E8A-4147-A177-3AD203B41FA5}">
                      <a16:colId xmlns:a16="http://schemas.microsoft.com/office/drawing/2014/main" val="1103355666"/>
                    </a:ext>
                  </a:extLst>
                </a:gridCol>
              </a:tblGrid>
              <a:tr h="328334">
                <a:tc rowSpan="2">
                  <a:txBody>
                    <a:bodyPr/>
                    <a:lstStyle/>
                    <a:p>
                      <a:pPr marL="0" indent="0" algn="ctr">
                        <a:lnSpc>
                          <a:spcPct val="115000"/>
                        </a:lnSpc>
                        <a:spcAft>
                          <a:spcPts val="1000"/>
                        </a:spcAft>
                      </a:pPr>
                      <a:r>
                        <a:rPr lang="pt-BR" sz="1500" dirty="0">
                          <a:effectLst/>
                        </a:rPr>
                        <a:t>ATIVO</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rowSpan="2">
                  <a:txBody>
                    <a:bodyPr/>
                    <a:lstStyle/>
                    <a:p>
                      <a:pPr marL="0" indent="0" algn="ctr">
                        <a:lnSpc>
                          <a:spcPct val="115000"/>
                        </a:lnSpc>
                        <a:spcAft>
                          <a:spcPts val="1000"/>
                        </a:spcAft>
                      </a:pPr>
                      <a:r>
                        <a:rPr lang="pt-BR" sz="1500" dirty="0">
                          <a:effectLst/>
                        </a:rPr>
                        <a:t>VALOR</a:t>
                      </a:r>
                    </a:p>
                    <a:p>
                      <a:pPr marL="0" indent="0" algn="ctr">
                        <a:lnSpc>
                          <a:spcPct val="115000"/>
                        </a:lnSpc>
                        <a:spcAft>
                          <a:spcPts val="1000"/>
                        </a:spcAft>
                      </a:pPr>
                      <a:r>
                        <a:rPr lang="pt-BR" sz="1500" dirty="0" smtClean="0">
                          <a:effectLst/>
                        </a:rPr>
                        <a:t>CONTÁBIL (</a:t>
                      </a:r>
                      <a:r>
                        <a:rPr lang="pt-BR" sz="1500" dirty="0">
                          <a:effectLst/>
                        </a:rPr>
                        <a:t>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gridSpan="4">
                  <a:txBody>
                    <a:bodyPr/>
                    <a:lstStyle/>
                    <a:p>
                      <a:pPr indent="450215" algn="ctr">
                        <a:lnSpc>
                          <a:spcPct val="115000"/>
                        </a:lnSpc>
                        <a:spcAft>
                          <a:spcPts val="1000"/>
                        </a:spcAft>
                      </a:pPr>
                      <a:r>
                        <a:rPr lang="pt-BR" sz="1500" dirty="0">
                          <a:effectLst/>
                        </a:rPr>
                        <a:t>IMPAIRMENT / BAIXA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indent="0" algn="ctr">
                        <a:lnSpc>
                          <a:spcPct val="115000"/>
                        </a:lnSpc>
                        <a:spcAft>
                          <a:spcPts val="1000"/>
                        </a:spcAft>
                      </a:pPr>
                      <a:r>
                        <a:rPr lang="pt-BR" sz="1500" dirty="0">
                          <a:effectLst/>
                        </a:rPr>
                        <a:t>VALOR </a:t>
                      </a:r>
                      <a:endParaRPr lang="pt-BR" sz="1500" dirty="0" smtClean="0">
                        <a:effectLst/>
                      </a:endParaRPr>
                    </a:p>
                    <a:p>
                      <a:pPr marL="0" indent="0" algn="ctr">
                        <a:lnSpc>
                          <a:spcPct val="115000"/>
                        </a:lnSpc>
                        <a:spcAft>
                          <a:spcPts val="1000"/>
                        </a:spcAft>
                      </a:pPr>
                      <a:r>
                        <a:rPr lang="pt-BR" sz="1500" dirty="0" smtClean="0">
                          <a:effectLst/>
                        </a:rPr>
                        <a:t>RECUPERÁVEL</a:t>
                      </a:r>
                      <a:endParaRPr lang="pt-BR" sz="1500" dirty="0">
                        <a:effectLst/>
                      </a:endParaRPr>
                    </a:p>
                    <a:p>
                      <a:pPr marL="0" indent="0" algn="ctr">
                        <a:lnSpc>
                          <a:spcPct val="115000"/>
                        </a:lnSpc>
                        <a:spcAft>
                          <a:spcPts val="1000"/>
                        </a:spcAft>
                      </a:pPr>
                      <a:r>
                        <a:rPr lang="pt-BR" sz="1500" dirty="0">
                          <a:effectLst/>
                        </a:rPr>
                        <a:t>C = A - B</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3783637523"/>
                  </a:ext>
                </a:extLst>
              </a:tr>
              <a:tr h="690140">
                <a:tc vMerge="1">
                  <a:txBody>
                    <a:bodyPr/>
                    <a:lstStyle/>
                    <a:p>
                      <a:endParaRPr lang="pt-BR"/>
                    </a:p>
                  </a:txBody>
                  <a:tcPr/>
                </a:tc>
                <a:tc vMerge="1">
                  <a:txBody>
                    <a:bodyPr/>
                    <a:lstStyle/>
                    <a:p>
                      <a:endParaRPr lang="pt-BR"/>
                    </a:p>
                  </a:txBody>
                  <a:tcPr/>
                </a:tc>
                <a:tc>
                  <a:txBody>
                    <a:bodyPr/>
                    <a:lstStyle/>
                    <a:p>
                      <a:pPr marL="0" indent="0" algn="ctr">
                        <a:lnSpc>
                          <a:spcPct val="115000"/>
                        </a:lnSpc>
                        <a:spcAft>
                          <a:spcPts val="1000"/>
                        </a:spcAft>
                      </a:pPr>
                      <a:r>
                        <a:rPr lang="pt-BR" sz="1500" dirty="0">
                          <a:effectLst/>
                        </a:rPr>
                        <a:t>2014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2015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2016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TOTAL (</a:t>
                      </a:r>
                      <a:r>
                        <a:rPr lang="pt-BR" sz="1500" dirty="0">
                          <a:effectLst/>
                        </a:rPr>
                        <a:t>B)</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vMerge="1">
                  <a:txBody>
                    <a:bodyPr/>
                    <a:lstStyle/>
                    <a:p>
                      <a:endParaRPr lang="pt-BR"/>
                    </a:p>
                  </a:txBody>
                  <a:tcPr/>
                </a:tc>
                <a:extLst>
                  <a:ext uri="{0D108BD9-81ED-4DB2-BD59-A6C34878D82A}">
                    <a16:rowId xmlns:a16="http://schemas.microsoft.com/office/drawing/2014/main" val="1780976436"/>
                  </a:ext>
                </a:extLst>
              </a:tr>
              <a:tr h="328334">
                <a:tc>
                  <a:txBody>
                    <a:bodyPr/>
                    <a:lstStyle/>
                    <a:p>
                      <a:pPr marL="0" indent="0" algn="ctr">
                        <a:lnSpc>
                          <a:spcPct val="115000"/>
                        </a:lnSpc>
                        <a:spcAft>
                          <a:spcPts val="1000"/>
                        </a:spcAft>
                        <a:tabLst/>
                      </a:pPr>
                      <a:r>
                        <a:rPr lang="pt-BR" sz="1500" dirty="0">
                          <a:effectLst/>
                        </a:rPr>
                        <a:t>COMPERJ</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10.475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8.220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1.352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903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10.475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4230103022"/>
                  </a:ext>
                </a:extLst>
              </a:tr>
              <a:tr h="656668">
                <a:tc>
                  <a:txBody>
                    <a:bodyPr/>
                    <a:lstStyle/>
                    <a:p>
                      <a:pPr marL="0" indent="0" algn="ctr">
                        <a:lnSpc>
                          <a:spcPct val="115000"/>
                        </a:lnSpc>
                        <a:spcAft>
                          <a:spcPts val="1000"/>
                        </a:spcAft>
                      </a:pPr>
                      <a:r>
                        <a:rPr lang="pt-BR" sz="1500" dirty="0">
                          <a:effectLst/>
                        </a:rPr>
                        <a:t>2º TREM RENEST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6.207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3.442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780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4.222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1.985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262313006"/>
                  </a:ext>
                </a:extLst>
              </a:tr>
              <a:tr h="328334">
                <a:tc>
                  <a:txBody>
                    <a:bodyPr/>
                    <a:lstStyle/>
                    <a:p>
                      <a:pPr marL="0" indent="0" algn="ctr">
                        <a:lnSpc>
                          <a:spcPct val="115000"/>
                        </a:lnSpc>
                        <a:spcAft>
                          <a:spcPts val="1000"/>
                        </a:spcAft>
                      </a:pPr>
                      <a:r>
                        <a:rPr lang="pt-BR" sz="1500" dirty="0">
                          <a:effectLst/>
                        </a:rPr>
                        <a:t>SUAPE</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2.847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1.121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200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619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1.940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907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1362221756"/>
                  </a:ext>
                </a:extLst>
              </a:tr>
              <a:tr h="513579">
                <a:tc>
                  <a:txBody>
                    <a:bodyPr/>
                    <a:lstStyle/>
                    <a:p>
                      <a:pPr marL="0" indent="0" algn="ctr">
                        <a:lnSpc>
                          <a:spcPct val="115000"/>
                        </a:lnSpc>
                        <a:spcAft>
                          <a:spcPts val="1000"/>
                        </a:spcAft>
                      </a:pPr>
                      <a:r>
                        <a:rPr lang="pt-BR" sz="1500" dirty="0">
                          <a:effectLst/>
                        </a:rPr>
                        <a:t>ARAUCARIA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367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140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256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2235523938"/>
                  </a:ext>
                </a:extLst>
              </a:tr>
              <a:tr h="513579">
                <a:tc>
                  <a:txBody>
                    <a:bodyPr/>
                    <a:lstStyle/>
                    <a:p>
                      <a:pPr marL="0" indent="0" algn="ctr">
                        <a:lnSpc>
                          <a:spcPct val="115000"/>
                        </a:lnSpc>
                        <a:spcAft>
                          <a:spcPts val="1000"/>
                        </a:spcAft>
                      </a:pPr>
                      <a:r>
                        <a:rPr lang="pt-BR" sz="1500" dirty="0">
                          <a:effectLst/>
                        </a:rPr>
                        <a:t>NSS JAPAO</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129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129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129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3671393344"/>
                  </a:ext>
                </a:extLst>
              </a:tr>
              <a:tr h="324348">
                <a:tc>
                  <a:txBody>
                    <a:bodyPr/>
                    <a:lstStyle/>
                    <a:p>
                      <a:pPr marL="0" indent="0" algn="ctr">
                        <a:lnSpc>
                          <a:spcPct val="115000"/>
                        </a:lnSpc>
                        <a:spcAft>
                          <a:spcPts val="1000"/>
                        </a:spcAft>
                      </a:pPr>
                      <a:r>
                        <a:rPr lang="pt-BR" sz="1500" dirty="0">
                          <a:effectLst/>
                        </a:rPr>
                        <a:t>BIOCOMBUSTIVEIS</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134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46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46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88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1147332892"/>
                  </a:ext>
                </a:extLst>
              </a:tr>
              <a:tr h="328334">
                <a:tc>
                  <a:txBody>
                    <a:bodyPr/>
                    <a:lstStyle/>
                    <a:p>
                      <a:pPr marL="0" indent="0" algn="ctr">
                        <a:lnSpc>
                          <a:spcPct val="115000"/>
                        </a:lnSpc>
                        <a:spcAft>
                          <a:spcPts val="1000"/>
                        </a:spcAft>
                      </a:pPr>
                      <a:r>
                        <a:rPr lang="pt-BR" sz="1500" dirty="0">
                          <a:effectLst/>
                        </a:rPr>
                        <a:t>UFN III *</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654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501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153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654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805646530"/>
                  </a:ext>
                </a:extLst>
              </a:tr>
              <a:tr h="328334">
                <a:tc>
                  <a:txBody>
                    <a:bodyPr/>
                    <a:lstStyle/>
                    <a:p>
                      <a:pPr marL="0" indent="0" algn="ctr">
                        <a:lnSpc>
                          <a:spcPct val="115000"/>
                        </a:lnSpc>
                        <a:spcAft>
                          <a:spcPts val="1000"/>
                        </a:spcAft>
                      </a:pPr>
                      <a:r>
                        <a:rPr lang="pt-BR" sz="1500" dirty="0">
                          <a:effectLst/>
                        </a:rPr>
                        <a:t>UFN  V *</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796236754"/>
                  </a:ext>
                </a:extLst>
              </a:tr>
              <a:tr h="513579">
                <a:tc>
                  <a:txBody>
                    <a:bodyPr/>
                    <a:lstStyle/>
                    <a:p>
                      <a:pPr marL="0" indent="0" algn="ctr">
                        <a:lnSpc>
                          <a:spcPct val="115000"/>
                        </a:lnSpc>
                        <a:spcAft>
                          <a:spcPts val="1000"/>
                        </a:spcAft>
                      </a:pPr>
                      <a:r>
                        <a:rPr lang="pt-BR" sz="1500" dirty="0">
                          <a:effectLst/>
                        </a:rPr>
                        <a:t>QUIXADA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651590476"/>
                  </a:ext>
                </a:extLst>
              </a:tr>
              <a:tr h="513579">
                <a:tc>
                  <a:txBody>
                    <a:bodyPr/>
                    <a:lstStyle/>
                    <a:p>
                      <a:pPr marL="0" indent="0" algn="ctr">
                        <a:lnSpc>
                          <a:spcPct val="115000"/>
                        </a:lnSpc>
                        <a:spcAft>
                          <a:spcPts val="1000"/>
                        </a:spcAft>
                      </a:pPr>
                      <a:r>
                        <a:rPr lang="pt-BR" sz="1500" dirty="0">
                          <a:effectLst/>
                        </a:rPr>
                        <a:t>PREMIUM I **</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1.128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3294571117"/>
                  </a:ext>
                </a:extLst>
              </a:tr>
              <a:tr h="513579">
                <a:tc>
                  <a:txBody>
                    <a:bodyPr/>
                    <a:lstStyle/>
                    <a:p>
                      <a:pPr marL="0" indent="0" algn="ctr">
                        <a:lnSpc>
                          <a:spcPct val="115000"/>
                        </a:lnSpc>
                        <a:spcAft>
                          <a:spcPts val="1000"/>
                        </a:spcAft>
                      </a:pPr>
                      <a:r>
                        <a:rPr lang="pt-BR" sz="1500" dirty="0">
                          <a:effectLst/>
                        </a:rPr>
                        <a:t>PREMIUM II **</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319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319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smtClean="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319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1733582958"/>
                  </a:ext>
                </a:extLst>
              </a:tr>
              <a:tr h="328334">
                <a:tc>
                  <a:txBody>
                    <a:bodyPr/>
                    <a:lstStyle/>
                    <a:p>
                      <a:pPr marL="0" indent="0" algn="ctr">
                        <a:lnSpc>
                          <a:spcPct val="115000"/>
                        </a:lnSpc>
                        <a:spcAft>
                          <a:spcPts val="1000"/>
                        </a:spcAft>
                      </a:pPr>
                      <a:r>
                        <a:rPr lang="pt-BR" sz="1500" dirty="0">
                          <a:effectLst/>
                        </a:rPr>
                        <a:t>OUTROS</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981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210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148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364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617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3824967465"/>
                  </a:ext>
                </a:extLst>
              </a:tr>
              <a:tr h="328334">
                <a:tc>
                  <a:txBody>
                    <a:bodyPr/>
                    <a:lstStyle/>
                    <a:p>
                      <a:pPr marL="0" indent="0" algn="ctr">
                        <a:lnSpc>
                          <a:spcPct val="115000"/>
                        </a:lnSpc>
                        <a:spcAft>
                          <a:spcPts val="1000"/>
                        </a:spcAft>
                      </a:pPr>
                      <a:r>
                        <a:rPr lang="pt-BR" sz="1500" dirty="0">
                          <a:effectLst/>
                        </a:rPr>
                        <a:t>TOTAL</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23.459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14.481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2.499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2.771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19.751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tc>
                  <a:txBody>
                    <a:bodyPr/>
                    <a:lstStyle/>
                    <a:p>
                      <a:pPr marL="0" indent="0" algn="ctr">
                        <a:lnSpc>
                          <a:spcPct val="115000"/>
                        </a:lnSpc>
                        <a:spcAft>
                          <a:spcPts val="1000"/>
                        </a:spcAft>
                      </a:pPr>
                      <a:r>
                        <a:rPr lang="pt-BR" sz="1500" dirty="0">
                          <a:effectLst/>
                        </a:rPr>
                        <a:t>3.708</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310" marR="57310" marT="0" marB="0" anchor="ctr"/>
                </a:tc>
                <a:extLst>
                  <a:ext uri="{0D108BD9-81ED-4DB2-BD59-A6C34878D82A}">
                    <a16:rowId xmlns:a16="http://schemas.microsoft.com/office/drawing/2014/main" val="3427992244"/>
                  </a:ext>
                </a:extLst>
              </a:tr>
            </a:tbl>
          </a:graphicData>
        </a:graphic>
      </p:graphicFrame>
      <p:sp>
        <p:nvSpPr>
          <p:cNvPr id="10" name="Retângulo 9"/>
          <p:cNvSpPr/>
          <p:nvPr/>
        </p:nvSpPr>
        <p:spPr>
          <a:xfrm>
            <a:off x="9029135" y="5466683"/>
            <a:ext cx="3046029" cy="1282402"/>
          </a:xfrm>
          <a:prstGeom prst="rect">
            <a:avLst/>
          </a:prstGeom>
        </p:spPr>
        <p:txBody>
          <a:bodyPr wrap="square">
            <a:spAutoFit/>
          </a:bodyPr>
          <a:lstStyle/>
          <a:p>
            <a:pPr>
              <a:lnSpc>
                <a:spcPct val="115000"/>
              </a:lnSpc>
              <a:spcAft>
                <a:spcPts val="1000"/>
              </a:spcAft>
            </a:pPr>
            <a:r>
              <a:rPr lang="pt-BR" sz="1500" b="1" dirty="0">
                <a:solidFill>
                  <a:schemeClr val="bg1"/>
                </a:solidFill>
                <a:latin typeface="Arial" panose="020B0604020202020204" pitchFamily="34" charset="0"/>
                <a:ea typeface="Calibri" panose="020F0502020204030204" pitchFamily="34" charset="0"/>
                <a:cs typeface="Arial" panose="020B0604020202020204" pitchFamily="34" charset="0"/>
              </a:rPr>
              <a:t>(*) UFN – Unidade de Fertilizantes Nitrogenados </a:t>
            </a:r>
          </a:p>
          <a:p>
            <a:pPr>
              <a:lnSpc>
                <a:spcPct val="115000"/>
              </a:lnSpc>
              <a:spcAft>
                <a:spcPts val="1000"/>
              </a:spcAft>
            </a:pPr>
            <a:r>
              <a:rPr lang="pt-BR" sz="1500" b="1" dirty="0">
                <a:solidFill>
                  <a:schemeClr val="bg1"/>
                </a:solidFill>
                <a:latin typeface="Arial" panose="020B0604020202020204" pitchFamily="34" charset="0"/>
                <a:ea typeface="Calibri" panose="020F0502020204030204" pitchFamily="34" charset="0"/>
                <a:cs typeface="Arial" panose="020B0604020202020204" pitchFamily="34" charset="0"/>
              </a:rPr>
              <a:t>(**)  Foram baixadas no 3º trimestre de 2014 </a:t>
            </a:r>
            <a:endParaRPr lang="pt-BR" sz="15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49</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39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1574" y="352702"/>
            <a:ext cx="8879263" cy="1400530"/>
          </a:xfrm>
        </p:spPr>
        <p:txBody>
          <a:bodyPr/>
          <a:lstStyle/>
          <a:p>
            <a:r>
              <a:rPr lang="pt-BR" b="1" dirty="0"/>
              <a:t>CONSEQUÊNCIAS </a:t>
            </a:r>
            <a:r>
              <a:rPr lang="pt-BR" b="1" dirty="0" smtClean="0"/>
              <a:t>DANOSAS</a:t>
            </a:r>
            <a:br>
              <a:rPr lang="pt-BR" b="1" dirty="0" smtClean="0"/>
            </a:br>
            <a:r>
              <a:rPr lang="pt-BR" b="1" dirty="0" smtClean="0"/>
              <a:t>DAS </a:t>
            </a:r>
            <a:r>
              <a:rPr lang="pt-BR" b="1" dirty="0"/>
              <a:t>PRIVATIZAÇÕES</a:t>
            </a:r>
            <a:r>
              <a:rPr lang="pt-BR" dirty="0"/>
              <a:t/>
            </a:r>
            <a:br>
              <a:rPr lang="pt-BR" dirty="0"/>
            </a:br>
            <a:endParaRPr lang="pt-BR" dirty="0"/>
          </a:p>
        </p:txBody>
      </p:sp>
      <p:sp>
        <p:nvSpPr>
          <p:cNvPr id="3" name="Espaço Reservado para Conteúdo 2"/>
          <p:cNvSpPr>
            <a:spLocks noGrp="1"/>
          </p:cNvSpPr>
          <p:nvPr>
            <p:ph idx="1"/>
          </p:nvPr>
        </p:nvSpPr>
        <p:spPr>
          <a:xfrm>
            <a:off x="1103313" y="1895752"/>
            <a:ext cx="8997950" cy="4962248"/>
          </a:xfrm>
        </p:spPr>
        <p:txBody>
          <a:bodyPr>
            <a:noAutofit/>
          </a:bodyPr>
          <a:lstStyle/>
          <a:p>
            <a:pPr algn="just"/>
            <a:r>
              <a:rPr lang="pt-BR" b="1" dirty="0" smtClean="0">
                <a:latin typeface="Arial" panose="020B0604020202020204" pitchFamily="34" charset="0"/>
                <a:cs typeface="Arial" panose="020B0604020202020204" pitchFamily="34" charset="0"/>
              </a:rPr>
              <a:t>O </a:t>
            </a:r>
            <a:r>
              <a:rPr lang="pt-BR" b="1" dirty="0">
                <a:latin typeface="Arial" panose="020B0604020202020204" pitchFamily="34" charset="0"/>
                <a:cs typeface="Arial" panose="020B0604020202020204" pitchFamily="34" charset="0"/>
              </a:rPr>
              <a:t>ESQUARTEJAMENTO DA EMPRESA, QUEBRANDO SUA INTEGRIDADE, REDUZINDO O SEU PORTE. INTEGRAÇÃO E PORTE, SÃO CONDIÇÕES ESSENCIAIS PARA O ÊXITO E A SOBREVIVÊNCIA DE UMA PETROLEIRA.</a:t>
            </a:r>
          </a:p>
          <a:p>
            <a:pPr algn="just"/>
            <a:r>
              <a:rPr lang="pt-BR" b="1" dirty="0" smtClean="0">
                <a:latin typeface="Arial" panose="020B0604020202020204" pitchFamily="34" charset="0"/>
                <a:cs typeface="Arial" panose="020B0604020202020204" pitchFamily="34" charset="0"/>
              </a:rPr>
              <a:t>AMEAÇAS </a:t>
            </a:r>
            <a:r>
              <a:rPr lang="pt-BR" b="1" dirty="0">
                <a:latin typeface="Arial" panose="020B0604020202020204" pitchFamily="34" charset="0"/>
                <a:cs typeface="Arial" panose="020B0604020202020204" pitchFamily="34" charset="0"/>
              </a:rPr>
              <a:t>À SEGURANÇA ENERGÉTICA DO PAÍS.</a:t>
            </a:r>
          </a:p>
          <a:p>
            <a:pPr algn="just"/>
            <a:r>
              <a:rPr lang="pt-BR" b="1" dirty="0" smtClean="0">
                <a:latin typeface="Arial" panose="020B0604020202020204" pitchFamily="34" charset="0"/>
                <a:cs typeface="Arial" panose="020B0604020202020204" pitchFamily="34" charset="0"/>
              </a:rPr>
              <a:t>CRIAÇÃO </a:t>
            </a:r>
            <a:r>
              <a:rPr lang="pt-BR" b="1" dirty="0">
                <a:latin typeface="Arial" panose="020B0604020202020204" pitchFamily="34" charset="0"/>
                <a:cs typeface="Arial" panose="020B0604020202020204" pitchFamily="34" charset="0"/>
              </a:rPr>
              <a:t>DE MONOPÓLIOS PRIVADOS ESTRANGEIROS.</a:t>
            </a:r>
          </a:p>
          <a:p>
            <a:pPr algn="just"/>
            <a:r>
              <a:rPr lang="pt-BR" b="1" dirty="0" smtClean="0">
                <a:latin typeface="Arial" panose="020B0604020202020204" pitchFamily="34" charset="0"/>
                <a:cs typeface="Arial" panose="020B0604020202020204" pitchFamily="34" charset="0"/>
              </a:rPr>
              <a:t>AGRAVAMENTO </a:t>
            </a:r>
            <a:r>
              <a:rPr lang="pt-BR" b="1" dirty="0">
                <a:latin typeface="Arial" panose="020B0604020202020204" pitchFamily="34" charset="0"/>
                <a:cs typeface="Arial" panose="020B0604020202020204" pitchFamily="34" charset="0"/>
              </a:rPr>
              <a:t>DO PROCESSO DE DESNACIONALIZAÇÃO DA ECONOMIA BRASILEIRA.</a:t>
            </a:r>
          </a:p>
          <a:p>
            <a:pPr algn="just"/>
            <a:r>
              <a:rPr lang="pt-BR" b="1" dirty="0" smtClean="0">
                <a:latin typeface="Arial" panose="020B0604020202020204" pitchFamily="34" charset="0"/>
                <a:cs typeface="Arial" panose="020B0604020202020204" pitchFamily="34" charset="0"/>
              </a:rPr>
              <a:t>RETROCESSOS </a:t>
            </a:r>
            <a:r>
              <a:rPr lang="pt-BR" b="1" dirty="0">
                <a:latin typeface="Arial" panose="020B0604020202020204" pitchFamily="34" charset="0"/>
                <a:cs typeface="Arial" panose="020B0604020202020204" pitchFamily="34" charset="0"/>
              </a:rPr>
              <a:t>TECNOLÓGICOS.</a:t>
            </a:r>
          </a:p>
          <a:p>
            <a:pPr algn="just"/>
            <a:r>
              <a:rPr lang="pt-BR" b="1" dirty="0" smtClean="0">
                <a:latin typeface="Arial" panose="020B0604020202020204" pitchFamily="34" charset="0"/>
                <a:cs typeface="Arial" panose="020B0604020202020204" pitchFamily="34" charset="0"/>
              </a:rPr>
              <a:t>AUMENTO </a:t>
            </a:r>
            <a:r>
              <a:rPr lang="pt-BR" b="1" dirty="0">
                <a:latin typeface="Arial" panose="020B0604020202020204" pitchFamily="34" charset="0"/>
                <a:cs typeface="Arial" panose="020B0604020202020204" pitchFamily="34" charset="0"/>
              </a:rPr>
              <a:t>DE PREÇOS PARA OS CONSUMIDORES.</a:t>
            </a:r>
          </a:p>
          <a:p>
            <a:pPr algn="just"/>
            <a:r>
              <a:rPr lang="pt-BR" b="1" dirty="0" smtClean="0">
                <a:latin typeface="Arial" panose="020B0604020202020204" pitchFamily="34" charset="0"/>
                <a:cs typeface="Arial" panose="020B0604020202020204" pitchFamily="34" charset="0"/>
              </a:rPr>
              <a:t>ENTREGA </a:t>
            </a:r>
            <a:r>
              <a:rPr lang="pt-BR" b="1" dirty="0">
                <a:latin typeface="Arial" panose="020B0604020202020204" pitchFamily="34" charset="0"/>
                <a:cs typeface="Arial" panose="020B0604020202020204" pitchFamily="34" charset="0"/>
              </a:rPr>
              <a:t>DO MERCADO DA PETROBRÁS PARA CONCORRENTES</a:t>
            </a:r>
            <a:r>
              <a:rPr lang="pt-BR" b="1" dirty="0" smtClean="0">
                <a:latin typeface="Arial" panose="020B0604020202020204" pitchFamily="34" charset="0"/>
                <a:cs typeface="Arial" panose="020B0604020202020204" pitchFamily="34" charset="0"/>
              </a:rPr>
              <a:t>.</a:t>
            </a:r>
          </a:p>
          <a:p>
            <a:pPr algn="just"/>
            <a:r>
              <a:rPr lang="pt-BR" b="1" dirty="0">
                <a:latin typeface="Arial" panose="020B0604020202020204" pitchFamily="34" charset="0"/>
                <a:cs typeface="Arial" panose="020B0604020202020204" pitchFamily="34" charset="0"/>
              </a:rPr>
              <a:t>PREJUÍZOS PARA A ENGENHARIA E A INDÚSTRIA BRASILEIRAS.</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Retângulo 3"/>
          <p:cNvSpPr/>
          <p:nvPr/>
        </p:nvSpPr>
        <p:spPr>
          <a:xfrm>
            <a:off x="10386459" y="6278410"/>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50</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31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5634" y="1217441"/>
            <a:ext cx="9372826" cy="4869034"/>
          </a:xfrm>
        </p:spPr>
        <p:txBody>
          <a:bodyPr>
            <a:noAutofit/>
          </a:bodyPr>
          <a:lstStyle/>
          <a:p>
            <a:pPr algn="just"/>
            <a:r>
              <a:rPr lang="pt-BR" b="1" dirty="0" smtClean="0">
                <a:latin typeface="Arial" panose="020B0604020202020204" pitchFamily="34" charset="0"/>
                <a:cs typeface="Arial" panose="020B0604020202020204" pitchFamily="34" charset="0"/>
              </a:rPr>
              <a:t>DESEQUILÍBRIOS </a:t>
            </a:r>
            <a:r>
              <a:rPr lang="pt-BR" b="1" dirty="0">
                <a:latin typeface="Arial" panose="020B0604020202020204" pitchFamily="34" charset="0"/>
                <a:cs typeface="Arial" panose="020B0604020202020204" pitchFamily="34" charset="0"/>
              </a:rPr>
              <a:t>NO BALANÇO DE PAGAMENTOS COM INCREMENTO DAS REMESSAS DE LUCROS.</a:t>
            </a:r>
          </a:p>
          <a:p>
            <a:pPr algn="just"/>
            <a:r>
              <a:rPr lang="pt-BR" b="1" dirty="0" smtClean="0">
                <a:latin typeface="Arial" panose="020B0604020202020204" pitchFamily="34" charset="0"/>
                <a:cs typeface="Arial" panose="020B0604020202020204" pitchFamily="34" charset="0"/>
              </a:rPr>
              <a:t>DESEMPREGO </a:t>
            </a:r>
            <a:r>
              <a:rPr lang="pt-BR" b="1" dirty="0">
                <a:latin typeface="Arial" panose="020B0604020202020204" pitchFamily="34" charset="0"/>
                <a:cs typeface="Arial" panose="020B0604020202020204" pitchFamily="34" charset="0"/>
              </a:rPr>
              <a:t>EM MASSA DE TRABALHADORES.</a:t>
            </a:r>
          </a:p>
          <a:p>
            <a:pPr algn="just"/>
            <a:r>
              <a:rPr lang="pt-BR" b="1" dirty="0" smtClean="0">
                <a:latin typeface="Arial" panose="020B0604020202020204" pitchFamily="34" charset="0"/>
                <a:cs typeface="Arial" panose="020B0604020202020204" pitchFamily="34" charset="0"/>
              </a:rPr>
              <a:t>FRAUDES </a:t>
            </a:r>
            <a:r>
              <a:rPr lang="pt-BR" b="1" dirty="0">
                <a:latin typeface="Arial" panose="020B0604020202020204" pitchFamily="34" charset="0"/>
                <a:cs typeface="Arial" panose="020B0604020202020204" pitchFamily="34" charset="0"/>
              </a:rPr>
              <a:t>CAMBIAIS E TRIBUTÁRIAS.</a:t>
            </a:r>
          </a:p>
          <a:p>
            <a:pPr algn="just"/>
            <a:r>
              <a:rPr lang="pt-BR" b="1" dirty="0" smtClean="0">
                <a:latin typeface="Arial" panose="020B0604020202020204" pitchFamily="34" charset="0"/>
                <a:cs typeface="Arial" panose="020B0604020202020204" pitchFamily="34" charset="0"/>
              </a:rPr>
              <a:t>MAIORES </a:t>
            </a:r>
            <a:r>
              <a:rPr lang="pt-BR" b="1" dirty="0">
                <a:latin typeface="Arial" panose="020B0604020202020204" pitchFamily="34" charset="0"/>
                <a:cs typeface="Arial" panose="020B0604020202020204" pitchFamily="34" charset="0"/>
              </a:rPr>
              <a:t>RISCOS DE ACIDENTES COM PREJUÍZOS AMBIENTAIS.</a:t>
            </a:r>
          </a:p>
          <a:p>
            <a:pPr algn="just"/>
            <a:r>
              <a:rPr lang="pt-BR" b="1" dirty="0" smtClean="0">
                <a:latin typeface="Arial" panose="020B0604020202020204" pitchFamily="34" charset="0"/>
                <a:cs typeface="Arial" panose="020B0604020202020204" pitchFamily="34" charset="0"/>
              </a:rPr>
              <a:t>PREJUÍZOS </a:t>
            </a:r>
            <a:r>
              <a:rPr lang="pt-BR" b="1" dirty="0">
                <a:latin typeface="Arial" panose="020B0604020202020204" pitchFamily="34" charset="0"/>
                <a:cs typeface="Arial" panose="020B0604020202020204" pitchFamily="34" charset="0"/>
              </a:rPr>
              <a:t>PARA OS ACIONISTAS MINORITÁRIOS.</a:t>
            </a:r>
          </a:p>
          <a:p>
            <a:pPr algn="just"/>
            <a:r>
              <a:rPr lang="pt-BR" b="1" dirty="0" smtClean="0">
                <a:latin typeface="Arial" panose="020B0604020202020204" pitchFamily="34" charset="0"/>
                <a:cs typeface="Arial" panose="020B0604020202020204" pitchFamily="34" charset="0"/>
              </a:rPr>
              <a:t>PERDA </a:t>
            </a:r>
            <a:r>
              <a:rPr lang="pt-BR" b="1" dirty="0">
                <a:latin typeface="Arial" panose="020B0604020202020204" pitchFamily="34" charset="0"/>
                <a:cs typeface="Arial" panose="020B0604020202020204" pitchFamily="34" charset="0"/>
              </a:rPr>
              <a:t>DE CONTROLE DO ESTADO NACIONAL SOBRE A PRODUÇÃO DE RECURSO, NÃO RENOVÁVEL E ABSOLUTAMENTE ESTRATÉGICO.</a:t>
            </a:r>
          </a:p>
          <a:p>
            <a:pPr algn="just"/>
            <a:r>
              <a:rPr lang="pt-BR" b="1" dirty="0" smtClean="0">
                <a:latin typeface="Arial" panose="020B0604020202020204" pitchFamily="34" charset="0"/>
                <a:cs typeface="Arial" panose="020B0604020202020204" pitchFamily="34" charset="0"/>
              </a:rPr>
              <a:t>QUEDA </a:t>
            </a:r>
            <a:r>
              <a:rPr lang="pt-BR" b="1" dirty="0">
                <a:latin typeface="Arial" panose="020B0604020202020204" pitchFamily="34" charset="0"/>
                <a:cs typeface="Arial" panose="020B0604020202020204" pitchFamily="34" charset="0"/>
              </a:rPr>
              <a:t>NA ARRECADAÇÃO DE TRIBUTOS</a:t>
            </a:r>
            <a:r>
              <a:rPr lang="pt-BR" b="1" dirty="0" smtClean="0">
                <a:latin typeface="Arial" panose="020B0604020202020204" pitchFamily="34"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4" name="Retângulo 3"/>
          <p:cNvSpPr/>
          <p:nvPr/>
        </p:nvSpPr>
        <p:spPr>
          <a:xfrm>
            <a:off x="10515047" y="6278410"/>
            <a:ext cx="1394933" cy="369332"/>
          </a:xfrm>
          <a:prstGeom prst="rect">
            <a:avLst/>
          </a:prstGeom>
        </p:spPr>
        <p:txBody>
          <a:bodyPr wrap="none">
            <a:spAutoFit/>
          </a:bodyPr>
          <a:lstStyle/>
          <a:p>
            <a:pPr algn="r"/>
            <a:r>
              <a:rPr lang="pt-BR" b="1" dirty="0" smtClean="0"/>
              <a:t>Continua...</a:t>
            </a:r>
            <a:endParaRPr lang="pt-BR" b="1" dirty="0"/>
          </a:p>
        </p:txBody>
      </p:sp>
      <p:sp>
        <p:nvSpPr>
          <p:cNvPr id="5" name="Retângulo 4"/>
          <p:cNvSpPr/>
          <p:nvPr/>
        </p:nvSpPr>
        <p:spPr>
          <a:xfrm>
            <a:off x="666839" y="293035"/>
            <a:ext cx="1713931" cy="369332"/>
          </a:xfrm>
          <a:prstGeom prst="rect">
            <a:avLst/>
          </a:prstGeom>
        </p:spPr>
        <p:txBody>
          <a:bodyPr wrap="none">
            <a:spAutoFit/>
          </a:bodyPr>
          <a:lstStyle/>
          <a:p>
            <a:pPr algn="r"/>
            <a:r>
              <a:rPr lang="pt-BR" b="1" dirty="0" smtClean="0"/>
              <a:t>Continuação:</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51</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693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60450" y="1395695"/>
            <a:ext cx="8946540" cy="4195481"/>
          </a:xfrm>
        </p:spPr>
        <p:txBody>
          <a:bodyPr/>
          <a:lstStyle/>
          <a:p>
            <a:pPr algn="just"/>
            <a:r>
              <a:rPr lang="pt-BR" b="1" dirty="0">
                <a:latin typeface="Arial" panose="020B0604020202020204" pitchFamily="34" charset="0"/>
                <a:cs typeface="Arial" panose="020B0604020202020204" pitchFamily="34" charset="0"/>
              </a:rPr>
              <a:t>PRODUÇÃO PREDATÓRIA COM ESGOTAMENTO PRECOCE DAS JAZIDAS.</a:t>
            </a:r>
          </a:p>
          <a:p>
            <a:pPr algn="just"/>
            <a:r>
              <a:rPr lang="pt-BR" b="1" dirty="0">
                <a:latin typeface="Arial" panose="020B0604020202020204" pitchFamily="34" charset="0"/>
                <a:cs typeface="Arial" panose="020B0604020202020204" pitchFamily="34" charset="0"/>
              </a:rPr>
              <a:t>CONCENTRAÇÃO DE PODER ECONÔMICO, EM GRUPOS PRIVADOS, COM DANOS PARA A CONCORRÊNCIA.</a:t>
            </a:r>
          </a:p>
          <a:p>
            <a:pPr algn="just"/>
            <a:r>
              <a:rPr lang="pt-BR" b="1" dirty="0" smtClean="0">
                <a:latin typeface="Arial" panose="020B0604020202020204" pitchFamily="34" charset="0"/>
                <a:cs typeface="Arial" panose="020B0604020202020204" pitchFamily="34" charset="0"/>
              </a:rPr>
              <a:t>MAIOR </a:t>
            </a:r>
            <a:r>
              <a:rPr lang="pt-BR" b="1" dirty="0">
                <a:latin typeface="Arial" panose="020B0604020202020204" pitchFamily="34" charset="0"/>
                <a:cs typeface="Arial" panose="020B0604020202020204" pitchFamily="34" charset="0"/>
              </a:rPr>
              <a:t>DEPENDÊNCIA DO AGRONEGÓCIO, EM RELAÇÃO ÀS MULTINACIONAIS, PRODUTORAS DE INSUMOS E ATRAVESSADORAS NAS EXPORTAÇÕES (CARGILL, BUNGE, MONSANTO ETC).</a:t>
            </a:r>
          </a:p>
          <a:p>
            <a:endParaRPr lang="pt-BR" dirty="0"/>
          </a:p>
        </p:txBody>
      </p:sp>
      <p:sp>
        <p:nvSpPr>
          <p:cNvPr id="4" name="Retângulo 3"/>
          <p:cNvSpPr/>
          <p:nvPr/>
        </p:nvSpPr>
        <p:spPr>
          <a:xfrm>
            <a:off x="10515047" y="6278410"/>
            <a:ext cx="1394933" cy="369332"/>
          </a:xfrm>
          <a:prstGeom prst="rect">
            <a:avLst/>
          </a:prstGeom>
        </p:spPr>
        <p:txBody>
          <a:bodyPr wrap="none">
            <a:spAutoFit/>
          </a:bodyPr>
          <a:lstStyle/>
          <a:p>
            <a:pPr algn="r"/>
            <a:r>
              <a:rPr lang="pt-BR" b="1" dirty="0" smtClean="0"/>
              <a:t>Continua...</a:t>
            </a:r>
            <a:endParaRPr lang="pt-BR" b="1" dirty="0"/>
          </a:p>
        </p:txBody>
      </p:sp>
      <p:sp>
        <p:nvSpPr>
          <p:cNvPr id="5" name="Retângulo 4"/>
          <p:cNvSpPr/>
          <p:nvPr/>
        </p:nvSpPr>
        <p:spPr>
          <a:xfrm>
            <a:off x="666839" y="293035"/>
            <a:ext cx="1713931" cy="369332"/>
          </a:xfrm>
          <a:prstGeom prst="rect">
            <a:avLst/>
          </a:prstGeom>
        </p:spPr>
        <p:txBody>
          <a:bodyPr wrap="none">
            <a:spAutoFit/>
          </a:bodyPr>
          <a:lstStyle/>
          <a:p>
            <a:pPr algn="r"/>
            <a:r>
              <a:rPr lang="pt-BR" b="1" dirty="0" smtClean="0"/>
              <a:t>Continuação:</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52</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799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312" y="695606"/>
            <a:ext cx="9347575" cy="818870"/>
          </a:xfrm>
        </p:spPr>
        <p:txBody>
          <a:bodyPr/>
          <a:lstStyle/>
          <a:p>
            <a:r>
              <a:rPr lang="pt-BR" b="1" dirty="0"/>
              <a:t>SOBRE “CONTEÚDO LOCAL”</a:t>
            </a:r>
            <a:r>
              <a:rPr lang="pt-BR" dirty="0"/>
              <a:t/>
            </a:r>
            <a:br>
              <a:rPr lang="pt-BR" dirty="0"/>
            </a:br>
            <a:endParaRPr lang="pt-BR" dirty="0"/>
          </a:p>
        </p:txBody>
      </p:sp>
      <p:sp>
        <p:nvSpPr>
          <p:cNvPr id="3" name="Espaço Reservado para Conteúdo 2"/>
          <p:cNvSpPr>
            <a:spLocks noGrp="1"/>
          </p:cNvSpPr>
          <p:nvPr>
            <p:ph idx="1"/>
          </p:nvPr>
        </p:nvSpPr>
        <p:spPr>
          <a:xfrm>
            <a:off x="1103313" y="1843087"/>
            <a:ext cx="8946540" cy="4829175"/>
          </a:xfrm>
        </p:spPr>
        <p:txBody>
          <a:bodyPr>
            <a:normAutofit fontScale="92500" lnSpcReduction="20000"/>
          </a:bodyPr>
          <a:lstStyle/>
          <a:p>
            <a:pPr algn="just"/>
            <a:r>
              <a:rPr lang="pt-BR" sz="2200" b="1" dirty="0" smtClean="0">
                <a:latin typeface="Arial" panose="020B0604020202020204" pitchFamily="34" charset="0"/>
                <a:cs typeface="Arial" panose="020B0604020202020204" pitchFamily="34" charset="0"/>
              </a:rPr>
              <a:t>A </a:t>
            </a:r>
            <a:r>
              <a:rPr lang="pt-BR" sz="2200" b="1" dirty="0">
                <a:latin typeface="Arial" panose="020B0604020202020204" pitchFamily="34" charset="0"/>
                <a:cs typeface="Arial" panose="020B0604020202020204" pitchFamily="34" charset="0"/>
              </a:rPr>
              <a:t>INDÚSTRIA DO PETRÓLEO DEMANDA ENORMES INVESTIMENTOS NA AQUISIÇÃO DE MATERIAIS, EQUIPAMENTOS E SERVIÇOS.</a:t>
            </a:r>
          </a:p>
          <a:p>
            <a:pPr algn="just"/>
            <a:r>
              <a:rPr lang="pt-BR" sz="2200" b="1" dirty="0" smtClean="0">
                <a:latin typeface="Arial" panose="020B0604020202020204" pitchFamily="34" charset="0"/>
                <a:cs typeface="Arial" panose="020B0604020202020204" pitchFamily="34" charset="0"/>
              </a:rPr>
              <a:t>HÁ </a:t>
            </a:r>
            <a:r>
              <a:rPr lang="pt-BR" sz="2200" b="1" dirty="0">
                <a:latin typeface="Arial" panose="020B0604020202020204" pitchFamily="34" charset="0"/>
                <a:cs typeface="Arial" panose="020B0604020202020204" pitchFamily="34" charset="0"/>
              </a:rPr>
              <a:t>DÉCADAS A PETROBRÁS ADOTA POLÍTICA ORIENTADA PARA COMPRAS NO MERCADO BRASILEIRO, CONTRIBUINDO PARA CONSOLIDAR A INDÚSTRIA NACIONAL, GERANDO INOVAÇÃO, PESQUISA E AVANÇOS TECNOLÓGICOS.</a:t>
            </a:r>
          </a:p>
          <a:p>
            <a:pPr algn="just"/>
            <a:r>
              <a:rPr lang="pt-BR" sz="2200" b="1" dirty="0" smtClean="0">
                <a:latin typeface="Arial" panose="020B0604020202020204" pitchFamily="34" charset="0"/>
                <a:cs typeface="Arial" panose="020B0604020202020204" pitchFamily="34" charset="0"/>
              </a:rPr>
              <a:t>ESTA </a:t>
            </a:r>
            <a:r>
              <a:rPr lang="pt-BR" sz="2200" b="1" dirty="0">
                <a:latin typeface="Arial" panose="020B0604020202020204" pitchFamily="34" charset="0"/>
                <a:cs typeface="Arial" panose="020B0604020202020204" pitchFamily="34" charset="0"/>
              </a:rPr>
              <a:t>POLÍTICA NÃO PODE SER DESCONSIDERADA, POIS BENEFICIA O PAÍS, GERANDO EMPREGOS, RENDA, TRIBUTOS, ECONOMIZANDO DIVISAS.</a:t>
            </a:r>
          </a:p>
          <a:p>
            <a:pPr algn="just"/>
            <a:r>
              <a:rPr lang="pt-BR" sz="2200" b="1" dirty="0" smtClean="0">
                <a:latin typeface="Arial" panose="020B0604020202020204" pitchFamily="34" charset="0"/>
                <a:cs typeface="Arial" panose="020B0604020202020204" pitchFamily="34" charset="0"/>
              </a:rPr>
              <a:t>OS </a:t>
            </a:r>
            <a:r>
              <a:rPr lang="pt-BR" sz="2200" b="1" dirty="0">
                <a:latin typeface="Arial" panose="020B0604020202020204" pitchFamily="34" charset="0"/>
                <a:cs typeface="Arial" panose="020B0604020202020204" pitchFamily="34" charset="0"/>
              </a:rPr>
              <a:t>ATUAIS DIRIGENTES DA PETROBRÁS E O GOVERNO FEDERAL, ABANDONANDO TRADIÇÃO DE DÉCADAS, INVESTEM CONTRA O CONTEÚDO LOCAL (LEI 12.351), PROVOCANDO APREENSÃO, DESCONTENTAMENTO E PROTESTOS, JUSTIFICADOS, DO EMPRESARIADO E DOS TRABALHADORES. ALEGAM QUE A INDÚSTRIA BRASILEIRA NÃO TEM PREÇOS, PRAZOS E QUALIDADE.</a:t>
            </a:r>
          </a:p>
          <a:p>
            <a:endParaRPr lang="pt-BR" dirty="0"/>
          </a:p>
        </p:txBody>
      </p:sp>
      <p:sp>
        <p:nvSpPr>
          <p:cNvPr id="4" name="Retângulo 3"/>
          <p:cNvSpPr/>
          <p:nvPr/>
        </p:nvSpPr>
        <p:spPr>
          <a:xfrm>
            <a:off x="10515047" y="6278410"/>
            <a:ext cx="1394933" cy="369332"/>
          </a:xfrm>
          <a:prstGeom prst="rect">
            <a:avLst/>
          </a:prstGeom>
        </p:spPr>
        <p:txBody>
          <a:bodyPr wrap="none">
            <a:spAutoFit/>
          </a:bodyPr>
          <a:lstStyle/>
          <a:p>
            <a:pPr algn="r"/>
            <a:r>
              <a:rPr lang="pt-BR" b="1" dirty="0" smtClean="0"/>
              <a:t>Continua...</a:t>
            </a:r>
            <a:endParaRPr lang="pt-BR" b="1" dirty="0"/>
          </a:p>
        </p:txBody>
      </p:sp>
      <p:sp>
        <p:nvSpPr>
          <p:cNvPr id="5" name="CaixaDeTexto 4"/>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53</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379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3" y="1352832"/>
            <a:ext cx="8946540" cy="4195481"/>
          </a:xfrm>
        </p:spPr>
        <p:txBody>
          <a:bodyPr/>
          <a:lstStyle/>
          <a:p>
            <a:pPr algn="just"/>
            <a:r>
              <a:rPr lang="pt-BR" b="1" dirty="0" smtClean="0">
                <a:latin typeface="Arial" panose="020B0604020202020204" pitchFamily="34" charset="0"/>
                <a:cs typeface="Arial" panose="020B0604020202020204" pitchFamily="34" charset="0"/>
              </a:rPr>
              <a:t>NÃO </a:t>
            </a:r>
            <a:r>
              <a:rPr lang="pt-BR" b="1" dirty="0">
                <a:latin typeface="Arial" panose="020B0604020202020204" pitchFamily="34" charset="0"/>
                <a:cs typeface="Arial" panose="020B0604020202020204" pitchFamily="34" charset="0"/>
              </a:rPr>
              <a:t>DEFENDEMOS A  RESERVA DE MERCADO INCONDICIONAL. DEFENDEREMOS, SEMPRE, A INDÚSTRIA NACIONAL. ELA DEVE TER PREFERÊNCIA. EXIJA-SE DELA O CUMPRIMENTO DE METAS.</a:t>
            </a:r>
          </a:p>
          <a:p>
            <a:pPr algn="just"/>
            <a:r>
              <a:rPr lang="pt-BR" b="1" dirty="0" smtClean="0">
                <a:latin typeface="Arial" panose="020B0604020202020204" pitchFamily="34" charset="0"/>
                <a:cs typeface="Arial" panose="020B0604020202020204" pitchFamily="34" charset="0"/>
              </a:rPr>
              <a:t>É </a:t>
            </a:r>
            <a:r>
              <a:rPr lang="pt-BR" b="1" dirty="0">
                <a:latin typeface="Arial" panose="020B0604020202020204" pitchFamily="34" charset="0"/>
                <a:cs typeface="Arial" panose="020B0604020202020204" pitchFamily="34" charset="0"/>
              </a:rPr>
              <a:t>INDISPENSÁVEL GARANTIR AO EMPRESARIADO BRASILEIRO CONDIÇÕES PARA COMPETIÇÃO JUSTA COM OS FORNECEDORES EXTERNOS. NÃO SE PODE DEIXAR DE CONSIDERAR NESTA COMPETIÇÃO FATORES ESSENCIAIS COMO TAXAS DE JUROS, PRAZOS DE FINANCIAMENTO, ESCALA, CARGA TRIBUTÁRIA, DEFICIÊNCIAS LOGÍSTICAS, APOIO GOVERNAMENTAL, EXCESSO DE BUROCRACIA.</a:t>
            </a:r>
          </a:p>
          <a:p>
            <a:pPr algn="just"/>
            <a:endParaRPr lang="pt-BR" b="1" dirty="0">
              <a:latin typeface="Arial" panose="020B0604020202020204" pitchFamily="34" charset="0"/>
              <a:cs typeface="Arial" panose="020B0604020202020204" pitchFamily="34" charset="0"/>
            </a:endParaRPr>
          </a:p>
        </p:txBody>
      </p:sp>
      <p:sp>
        <p:nvSpPr>
          <p:cNvPr id="4" name="Retângulo 3"/>
          <p:cNvSpPr/>
          <p:nvPr/>
        </p:nvSpPr>
        <p:spPr>
          <a:xfrm>
            <a:off x="10515047" y="6278410"/>
            <a:ext cx="1394933" cy="369332"/>
          </a:xfrm>
          <a:prstGeom prst="rect">
            <a:avLst/>
          </a:prstGeom>
        </p:spPr>
        <p:txBody>
          <a:bodyPr wrap="none">
            <a:spAutoFit/>
          </a:bodyPr>
          <a:lstStyle/>
          <a:p>
            <a:pPr algn="r"/>
            <a:r>
              <a:rPr lang="pt-BR" b="1" dirty="0" smtClean="0"/>
              <a:t>Continua...</a:t>
            </a:r>
            <a:endParaRPr lang="pt-BR" b="1" dirty="0"/>
          </a:p>
        </p:txBody>
      </p:sp>
      <p:sp>
        <p:nvSpPr>
          <p:cNvPr id="5" name="Retângulo 4"/>
          <p:cNvSpPr/>
          <p:nvPr/>
        </p:nvSpPr>
        <p:spPr>
          <a:xfrm>
            <a:off x="666839" y="293035"/>
            <a:ext cx="1713931" cy="369332"/>
          </a:xfrm>
          <a:prstGeom prst="rect">
            <a:avLst/>
          </a:prstGeom>
        </p:spPr>
        <p:txBody>
          <a:bodyPr wrap="none">
            <a:spAutoFit/>
          </a:bodyPr>
          <a:lstStyle/>
          <a:p>
            <a:pPr algn="r"/>
            <a:r>
              <a:rPr lang="pt-BR" b="1" dirty="0" smtClean="0"/>
              <a:t>Continuação:</a:t>
            </a:r>
            <a:endParaRPr lang="pt-BR" b="1" dirty="0"/>
          </a:p>
        </p:txBody>
      </p:sp>
      <p:sp>
        <p:nvSpPr>
          <p:cNvPr id="6" name="CaixaDeTexto 5"/>
          <p:cNvSpPr txBox="1"/>
          <p:nvPr/>
        </p:nvSpPr>
        <p:spPr>
          <a:xfrm>
            <a:off x="10390907" y="207820"/>
            <a:ext cx="775853"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54</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100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55829" y="1331259"/>
            <a:ext cx="8946540" cy="4195481"/>
          </a:xfrm>
        </p:spPr>
        <p:txBody>
          <a:bodyPr/>
          <a:lstStyle/>
          <a:p>
            <a:pPr marL="0" indent="0" algn="just" fontAlgn="base">
              <a:buNone/>
            </a:pPr>
            <a:r>
              <a:rPr lang="pt-BR" b="1" dirty="0">
                <a:latin typeface="Arial" panose="020B0604020202020204" pitchFamily="34" charset="0"/>
                <a:cs typeface="Arial" panose="020B0604020202020204" pitchFamily="34" charset="0"/>
              </a:rPr>
              <a:t> </a:t>
            </a:r>
          </a:p>
          <a:p>
            <a:pPr algn="just" fontAlgn="base"/>
            <a:r>
              <a:rPr lang="pt-BR" b="1" dirty="0">
                <a:latin typeface="Arial" panose="020B0604020202020204" pitchFamily="34" charset="0"/>
                <a:cs typeface="Arial" panose="020B0604020202020204" pitchFamily="34" charset="0"/>
              </a:rPr>
              <a:t>TODOS OS BRASILEIROS DEVEM SE EMPENHAR NA CONSOLIDAÇÃO, NO FORTALECIMENTO E NO CRESCIMENTO DA PETROBRÁS. UMA PETROBRÁS TRANSPARENTE, GERIDA DEMOCRATICAMENTE, SOB CONTROLE DA SOCIEDADE E PRESERVADA DE INFLUÊNCIAS, INTERESSES E MANOBRAS ESPÚRIAS.</a:t>
            </a:r>
          </a:p>
          <a:p>
            <a:endParaRPr lang="pt-BR" dirty="0"/>
          </a:p>
        </p:txBody>
      </p:sp>
      <p:sp>
        <p:nvSpPr>
          <p:cNvPr id="4" name="CaixaDeTexto 3"/>
          <p:cNvSpPr txBox="1"/>
          <p:nvPr/>
        </p:nvSpPr>
        <p:spPr>
          <a:xfrm>
            <a:off x="10104891" y="0"/>
            <a:ext cx="2087110" cy="6858000"/>
          </a:xfrm>
          <a:prstGeom prst="rect">
            <a:avLst/>
          </a:prstGeom>
          <a:solidFill>
            <a:schemeClr val="accent1"/>
          </a:solidFill>
        </p:spPr>
        <p:txBody>
          <a:bodyPr wrap="square" rtlCol="0">
            <a:spAutoFit/>
          </a:bodyPr>
          <a:lstStyle/>
          <a:p>
            <a:endParaRPr lang="pt-BR" dirty="0"/>
          </a:p>
        </p:txBody>
      </p:sp>
      <p:sp>
        <p:nvSpPr>
          <p:cNvPr id="5" name="Retângulo 4"/>
          <p:cNvSpPr/>
          <p:nvPr/>
        </p:nvSpPr>
        <p:spPr>
          <a:xfrm rot="5400000">
            <a:off x="7719445" y="3152004"/>
            <a:ext cx="6858001" cy="553998"/>
          </a:xfrm>
          <a:prstGeom prst="rect">
            <a:avLst/>
          </a:prstGeom>
        </p:spPr>
        <p:txBody>
          <a:bodyPr wrap="square">
            <a:spAutoFit/>
          </a:bodyPr>
          <a:lstStyle/>
          <a:p>
            <a:pPr algn="ctr" fontAlgn="base"/>
            <a:r>
              <a:rPr lang="pt-BR" sz="3000" b="1" dirty="0"/>
              <a:t>CONCLUSÃO</a:t>
            </a:r>
            <a:endParaRPr lang="pt-BR" sz="3000" dirty="0"/>
          </a:p>
        </p:txBody>
      </p:sp>
    </p:spTree>
    <p:extLst>
      <p:ext uri="{BB962C8B-B14F-4D97-AF65-F5344CB8AC3E}">
        <p14:creationId xmlns:p14="http://schemas.microsoft.com/office/powerpoint/2010/main" val="13368258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104891" y="0"/>
            <a:ext cx="2087110" cy="6858000"/>
          </a:xfrm>
          <a:prstGeom prst="rect">
            <a:avLst/>
          </a:prstGeom>
          <a:solidFill>
            <a:schemeClr val="accent1"/>
          </a:solidFill>
        </p:spPr>
        <p:txBody>
          <a:bodyPr wrap="square" rtlCol="0">
            <a:spAutoFit/>
          </a:bodyPr>
          <a:lstStyle/>
          <a:p>
            <a:endParaRPr lang="pt-BR" dirty="0"/>
          </a:p>
        </p:txBody>
      </p:sp>
      <p:sp>
        <p:nvSpPr>
          <p:cNvPr id="6" name="CaixaDeTexto 5"/>
          <p:cNvSpPr txBox="1"/>
          <p:nvPr/>
        </p:nvSpPr>
        <p:spPr>
          <a:xfrm>
            <a:off x="5129939" y="5686697"/>
            <a:ext cx="4974953" cy="923330"/>
          </a:xfrm>
          <a:prstGeom prst="rect">
            <a:avLst/>
          </a:prstGeom>
          <a:noFill/>
        </p:spPr>
        <p:txBody>
          <a:bodyPr wrap="square" rtlCol="0">
            <a:spAutoFit/>
          </a:bodyPr>
          <a:lstStyle/>
          <a:p>
            <a:pPr fontAlgn="base"/>
            <a:r>
              <a:rPr lang="pt-BR" dirty="0"/>
              <a:t>MUITO OBRIGADO.</a:t>
            </a:r>
          </a:p>
          <a:p>
            <a:pPr fontAlgn="base"/>
            <a:r>
              <a:rPr lang="pt-BR" dirty="0"/>
              <a:t>RICARDO MARANHÃO</a:t>
            </a:r>
          </a:p>
          <a:p>
            <a:pPr fontAlgn="base"/>
            <a:r>
              <a:rPr lang="pt-BR" u="sng" dirty="0">
                <a:hlinkClick r:id="rId2"/>
              </a:rPr>
              <a:t>falecom@ricardomaranhao.com.br</a:t>
            </a:r>
            <a:endParaRPr lang="pt-BR" dirty="0"/>
          </a:p>
        </p:txBody>
      </p:sp>
    </p:spTree>
    <p:extLst>
      <p:ext uri="{BB962C8B-B14F-4D97-AF65-F5344CB8AC3E}">
        <p14:creationId xmlns:p14="http://schemas.microsoft.com/office/powerpoint/2010/main" val="290597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868" y="857757"/>
            <a:ext cx="8276770" cy="1171067"/>
          </a:xfrm>
        </p:spPr>
        <p:txBody>
          <a:bodyPr/>
          <a:lstStyle/>
          <a:p>
            <a:r>
              <a:rPr lang="pt-BR" b="1" dirty="0"/>
              <a:t>A IMPORTÂNCIA </a:t>
            </a:r>
            <a:r>
              <a:rPr lang="pt-BR" b="1" dirty="0" smtClean="0"/>
              <a:t>DO</a:t>
            </a:r>
            <a:br>
              <a:rPr lang="pt-BR" b="1" dirty="0" smtClean="0"/>
            </a:br>
            <a:r>
              <a:rPr lang="pt-BR" b="1" dirty="0" smtClean="0"/>
              <a:t>PETRÓLEO</a:t>
            </a:r>
            <a:r>
              <a:rPr lang="pt-BR" dirty="0"/>
              <a:t/>
            </a:r>
            <a:br>
              <a:rPr lang="pt-BR" dirty="0"/>
            </a:br>
            <a:endParaRPr lang="pt-BR" dirty="0"/>
          </a:p>
        </p:txBody>
      </p:sp>
      <p:sp>
        <p:nvSpPr>
          <p:cNvPr id="3" name="Espaço Reservado para Conteúdo 2"/>
          <p:cNvSpPr>
            <a:spLocks noGrp="1"/>
          </p:cNvSpPr>
          <p:nvPr>
            <p:ph idx="1"/>
          </p:nvPr>
        </p:nvSpPr>
        <p:spPr>
          <a:xfrm>
            <a:off x="1103313" y="2423886"/>
            <a:ext cx="8946540" cy="4005943"/>
          </a:xfrm>
        </p:spPr>
        <p:txBody>
          <a:bodyPr>
            <a:noAutofit/>
          </a:bodyPr>
          <a:lstStyle/>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MATRIZ ENERGÉTICA BRASILEIRA É UMA DAS MAIS LIMPAS DO MUNDO</a:t>
            </a:r>
            <a:r>
              <a:rPr lang="pt-BR" b="1" dirty="0" smtClean="0">
                <a:latin typeface="Arial" panose="020B0604020202020204" pitchFamily="34" charset="0"/>
                <a:cs typeface="Arial" panose="020B0604020202020204" pitchFamily="34" charset="0"/>
              </a:rPr>
              <a:t>.</a:t>
            </a:r>
            <a:endParaRPr lang="pt-BR" b="1" dirty="0">
              <a:latin typeface="Arial" panose="020B0604020202020204" pitchFamily="34" charset="0"/>
              <a:cs typeface="Arial" panose="020B0604020202020204" pitchFamily="34" charset="0"/>
            </a:endParaRPr>
          </a:p>
          <a:p>
            <a:pPr algn="just"/>
            <a:r>
              <a:rPr lang="pt-BR" b="1" dirty="0" smtClean="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IMPORTÂNCIA ESTRATÉGICA DO PETRÓLEO (ÓLEO + GÁS NATURAL) DECORRE NÃO APENAS DE SUA PARTICIPAÇÃO MAJORITÁRIA, TANTO NA MATRIZ ENERGÉTICA MUNDIAL COMO NA BRASILEIRA. O PETRÓLEO, FONTE DE ENERGIA, NÃO RENOVÁVEL, FINITA, TAMBÉM É MATÉRIA PRIMA PARA A FABRICAÇÃO DE CENTENAS DE PRODUTOS PETROQUÍMICOS, COMO PLÁSTICOS, BORRACHAS, FERTILIZANTES, DEFENSIVOS AGRÍCOLAS E UMA MULTIPLICIDADE DE OUTROS.</a:t>
            </a:r>
          </a:p>
          <a:p>
            <a:pPr algn="just"/>
            <a:endParaRPr lang="pt-BR" b="1" dirty="0">
              <a:latin typeface="Arial" panose="020B0604020202020204" pitchFamily="34" charset="0"/>
              <a:cs typeface="Arial" panose="020B0604020202020204" pitchFamily="34" charset="0"/>
            </a:endParaRPr>
          </a:p>
        </p:txBody>
      </p:sp>
      <p:sp>
        <p:nvSpPr>
          <p:cNvPr id="4" name="CaixaDeTexto 3"/>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5</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3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6177" y="452718"/>
            <a:ext cx="9404724" cy="1400530"/>
          </a:xfrm>
        </p:spPr>
        <p:txBody>
          <a:bodyPr/>
          <a:lstStyle/>
          <a:p>
            <a:r>
              <a:rPr lang="pt-BR" b="1" dirty="0"/>
              <a:t>CONFLITOS E DISPUTAS PELO PETRÓLEO</a:t>
            </a:r>
            <a:r>
              <a:rPr lang="pt-BR" dirty="0"/>
              <a:t/>
            </a:r>
            <a:br>
              <a:rPr lang="pt-BR" dirty="0"/>
            </a:br>
            <a:endParaRPr lang="pt-BR" dirty="0"/>
          </a:p>
        </p:txBody>
      </p:sp>
      <p:sp>
        <p:nvSpPr>
          <p:cNvPr id="3" name="Espaço Reservado para Conteúdo 2"/>
          <p:cNvSpPr>
            <a:spLocks noGrp="1"/>
          </p:cNvSpPr>
          <p:nvPr>
            <p:ph idx="1"/>
          </p:nvPr>
        </p:nvSpPr>
        <p:spPr/>
        <p:txBody>
          <a:bodyPr>
            <a:normAutofit fontScale="62500" lnSpcReduction="20000"/>
          </a:bodyPr>
          <a:lstStyle/>
          <a:p>
            <a:pPr algn="just"/>
            <a:r>
              <a:rPr lang="pt-BR" sz="3200" b="1" dirty="0">
                <a:latin typeface="Arial" panose="020B0604020202020204" pitchFamily="34" charset="0"/>
                <a:cs typeface="Arial" panose="020B0604020202020204" pitchFamily="34" charset="0"/>
              </a:rPr>
              <a:t>O CONTROLE DAS RESERVAS E DA PRODUÇÃO DO PETRÓLEO É FUNDAMENTAL PARA O DESENVOLVIMENTO E SEGURANÇA ECONÔMICA, ENERGÉTICA E MILITAR DAS NAÇÕES. É CONDIÇÃO ESSENCIAL PARA A SOBERANIA. ISTO EXPLICA AS TENSÕES, AS DISPUTAS, AS GUERRAS, OS CONFLITOS OCORRIDOS, EM TODOS OS RECANTOS DO MUNDO, AO LONGO DA HISTÓRIA DESTA INDÚSTRIA.</a:t>
            </a:r>
          </a:p>
          <a:p>
            <a:pPr algn="just"/>
            <a:r>
              <a:rPr lang="pt-BR" sz="3200" b="1" dirty="0" smtClean="0">
                <a:latin typeface="Arial" panose="020B0604020202020204" pitchFamily="34" charset="0"/>
                <a:cs typeface="Arial" panose="020B0604020202020204" pitchFamily="34" charset="0"/>
              </a:rPr>
              <a:t>LAZARO </a:t>
            </a:r>
            <a:r>
              <a:rPr lang="pt-BR" sz="3200" b="1" dirty="0">
                <a:latin typeface="Arial" panose="020B0604020202020204" pitchFamily="34" charset="0"/>
                <a:cs typeface="Arial" panose="020B0604020202020204" pitchFamily="34" charset="0"/>
              </a:rPr>
              <a:t>CARDENAS NACIONALIZA A INDÚSTRIA. CRIAÇÃO DA PEMEX. ROMPIMENTO DAS RELAÇÕES DIPLOMÁTICAS COM O GOVERNO BRITÂNICO (1938).</a:t>
            </a:r>
          </a:p>
          <a:p>
            <a:pPr algn="just"/>
            <a:r>
              <a:rPr lang="pt-BR" sz="3200" b="1" dirty="0" smtClean="0">
                <a:latin typeface="Arial" panose="020B0604020202020204" pitchFamily="34" charset="0"/>
                <a:cs typeface="Arial" panose="020B0604020202020204" pitchFamily="34" charset="0"/>
              </a:rPr>
              <a:t>PEARL </a:t>
            </a:r>
            <a:r>
              <a:rPr lang="pt-BR" sz="3200" b="1" dirty="0">
                <a:latin typeface="Arial" panose="020B0604020202020204" pitchFamily="34" charset="0"/>
                <a:cs typeface="Arial" panose="020B0604020202020204" pitchFamily="34" charset="0"/>
              </a:rPr>
              <a:t>HARBOR, 1941. ATAQUE JAPONÊS CONSEQUÊNCIA DO CORTE NO FORNECIMENTO DE PETRÓLEO PELOS USA EM RAZÃO DA INVASÃO DA CHINA E OCUPAÇÃO DA INDOCHINA FRANCESA. </a:t>
            </a:r>
          </a:p>
          <a:p>
            <a:pPr algn="just"/>
            <a:r>
              <a:rPr lang="pt-BR" sz="3200" b="1" dirty="0" smtClean="0">
                <a:latin typeface="Arial" panose="020B0604020202020204" pitchFamily="34" charset="0"/>
                <a:cs typeface="Arial" panose="020B0604020202020204" pitchFamily="34" charset="0"/>
              </a:rPr>
              <a:t>ALEMANHA </a:t>
            </a:r>
            <a:r>
              <a:rPr lang="pt-BR" sz="3200" b="1" dirty="0">
                <a:latin typeface="Arial" panose="020B0604020202020204" pitchFamily="34" charset="0"/>
                <a:cs typeface="Arial" panose="020B0604020202020204" pitchFamily="34" charset="0"/>
              </a:rPr>
              <a:t>NAZISTA INVADE AZERBAIJÃO, RICO EM PETRÓLEO.</a:t>
            </a:r>
          </a:p>
          <a:p>
            <a:endParaRPr lang="pt-BR" dirty="0"/>
          </a:p>
        </p:txBody>
      </p:sp>
      <p:sp>
        <p:nvSpPr>
          <p:cNvPr id="4" name="Retângulo 3"/>
          <p:cNvSpPr/>
          <p:nvPr/>
        </p:nvSpPr>
        <p:spPr>
          <a:xfrm>
            <a:off x="10263544" y="6329802"/>
            <a:ext cx="1737958" cy="369332"/>
          </a:xfrm>
          <a:prstGeom prst="rect">
            <a:avLst/>
          </a:prstGeom>
        </p:spPr>
        <p:txBody>
          <a:bodyPr wrap="square">
            <a:spAutoFit/>
          </a:bodyPr>
          <a:lstStyle/>
          <a:p>
            <a:r>
              <a:rPr lang="pt-BR" b="1" dirty="0" smtClean="0"/>
              <a:t>Continua...</a:t>
            </a:r>
            <a:endParaRPr lang="pt-BR" b="1" dirty="0"/>
          </a:p>
        </p:txBody>
      </p:sp>
      <p:sp>
        <p:nvSpPr>
          <p:cNvPr id="5" name="CaixaDeTexto 4"/>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6</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40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88799" y="916507"/>
            <a:ext cx="8946540" cy="5784794"/>
          </a:xfrm>
        </p:spPr>
        <p:txBody>
          <a:bodyPr>
            <a:normAutofit/>
          </a:bodyPr>
          <a:lstStyle/>
          <a:p>
            <a:pPr algn="just"/>
            <a:r>
              <a:rPr lang="pt-BR" b="1" dirty="0" smtClean="0">
                <a:latin typeface="Arial" panose="020B0604020202020204" pitchFamily="34" charset="0"/>
                <a:cs typeface="Arial" panose="020B0604020202020204" pitchFamily="34" charset="0"/>
              </a:rPr>
              <a:t>MOSSADEGH </a:t>
            </a:r>
            <a:r>
              <a:rPr lang="pt-BR" b="1" dirty="0">
                <a:latin typeface="Arial" panose="020B0604020202020204" pitchFamily="34" charset="0"/>
                <a:cs typeface="Arial" panose="020B0604020202020204" pitchFamily="34" charset="0"/>
              </a:rPr>
              <a:t>NACIONALIZA O PETRÓLEO E É DEPOSTO NO IRÃ EM GOLPE ARTICULADO PELA CIA.</a:t>
            </a:r>
          </a:p>
          <a:p>
            <a:pPr algn="just"/>
            <a:r>
              <a:rPr lang="pt-BR" b="1" dirty="0" smtClean="0">
                <a:latin typeface="Arial" panose="020B0604020202020204" pitchFamily="34" charset="0"/>
                <a:cs typeface="Arial" panose="020B0604020202020204" pitchFamily="34" charset="0"/>
              </a:rPr>
              <a:t>SUICÍDIO </a:t>
            </a:r>
            <a:r>
              <a:rPr lang="pt-BR" b="1" dirty="0">
                <a:latin typeface="Arial" panose="020B0604020202020204" pitchFamily="34" charset="0"/>
                <a:cs typeface="Arial" panose="020B0604020202020204" pitchFamily="34" charset="0"/>
              </a:rPr>
              <a:t>DE VARGAS “QUIS CRIAR A LIBERDADE NACIONAL, NA POTENCIALIZAÇÃO DE NOSSAS RIQUEZAS, ATRAVÉS DA PETROBRÁS, MAL COMEÇA ESTA A FUNCIONAR A ONDA DE AGITAÇÃO SE AVOLUMA. NÃO QUEREM QUE O POVO SEJA INDEPENDENTE (1954).</a:t>
            </a:r>
          </a:p>
          <a:p>
            <a:pPr algn="just"/>
            <a:r>
              <a:rPr lang="pt-BR" b="1" dirty="0" smtClean="0">
                <a:latin typeface="Arial" panose="020B0604020202020204" pitchFamily="34" charset="0"/>
                <a:cs typeface="Arial" panose="020B0604020202020204" pitchFamily="34" charset="0"/>
              </a:rPr>
              <a:t>REVOLUÇÃO </a:t>
            </a:r>
            <a:r>
              <a:rPr lang="pt-BR" b="1" dirty="0">
                <a:latin typeface="Arial" panose="020B0604020202020204" pitchFamily="34" charset="0"/>
                <a:cs typeface="Arial" panose="020B0604020202020204" pitchFamily="34" charset="0"/>
              </a:rPr>
              <a:t>IRANIANA, 1979. DEPOSIÇÃO DO XÁ REZA PAHLAVI. O PETRÓLEO É NOVAMENTE NACIONALIZADO.</a:t>
            </a:r>
          </a:p>
          <a:p>
            <a:pPr algn="just"/>
            <a:r>
              <a:rPr lang="pt-BR" b="1" dirty="0" smtClean="0">
                <a:latin typeface="Arial" panose="020B0604020202020204" pitchFamily="34" charset="0"/>
                <a:cs typeface="Arial" panose="020B0604020202020204" pitchFamily="34" charset="0"/>
              </a:rPr>
              <a:t>PRIMEIRA </a:t>
            </a:r>
            <a:r>
              <a:rPr lang="pt-BR" b="1" dirty="0">
                <a:latin typeface="Arial" panose="020B0604020202020204" pitchFamily="34" charset="0"/>
                <a:cs typeface="Arial" panose="020B0604020202020204" pitchFamily="34" charset="0"/>
              </a:rPr>
              <a:t>GUERRA DO GOLFO “NÃO AO SANGUE PELO PETRÓLEO”.</a:t>
            </a:r>
          </a:p>
          <a:p>
            <a:pPr algn="just"/>
            <a:r>
              <a:rPr lang="pt-BR" b="1" dirty="0" smtClean="0">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AMEAÇAS MILITARES CONTRA O PAÍS, ENVOLVEM O PETRÓLEO” (TARIQ AZIZ). VICE PRIMEIRO MINISTRO DO IRAQUE.</a:t>
            </a:r>
          </a:p>
          <a:p>
            <a:endParaRPr lang="pt-BR" dirty="0"/>
          </a:p>
        </p:txBody>
      </p:sp>
      <p:sp>
        <p:nvSpPr>
          <p:cNvPr id="4" name="Retângulo 3"/>
          <p:cNvSpPr/>
          <p:nvPr/>
        </p:nvSpPr>
        <p:spPr>
          <a:xfrm>
            <a:off x="233719" y="214752"/>
            <a:ext cx="1737958" cy="369332"/>
          </a:xfrm>
          <a:prstGeom prst="rect">
            <a:avLst/>
          </a:prstGeom>
        </p:spPr>
        <p:txBody>
          <a:bodyPr wrap="square">
            <a:spAutoFit/>
          </a:bodyPr>
          <a:lstStyle/>
          <a:p>
            <a:r>
              <a:rPr lang="pt-BR" b="1" dirty="0" smtClean="0"/>
              <a:t>Continuação:</a:t>
            </a:r>
            <a:endParaRPr lang="pt-BR" b="1" dirty="0"/>
          </a:p>
        </p:txBody>
      </p:sp>
      <p:sp>
        <p:nvSpPr>
          <p:cNvPr id="5" name="Retângulo 4"/>
          <p:cNvSpPr/>
          <p:nvPr/>
        </p:nvSpPr>
        <p:spPr>
          <a:xfrm>
            <a:off x="10258782" y="6339327"/>
            <a:ext cx="1737958" cy="369332"/>
          </a:xfrm>
          <a:prstGeom prst="rect">
            <a:avLst/>
          </a:prstGeom>
        </p:spPr>
        <p:txBody>
          <a:bodyPr wrap="square">
            <a:spAutoFit/>
          </a:bodyPr>
          <a:lstStyle/>
          <a:p>
            <a:r>
              <a:rPr lang="pt-BR" b="1" dirty="0" smtClean="0"/>
              <a:t>Continua...</a:t>
            </a:r>
            <a:endParaRPr lang="pt-BR" b="1" dirty="0"/>
          </a:p>
        </p:txBody>
      </p:sp>
      <p:sp>
        <p:nvSpPr>
          <p:cNvPr id="6" name="CaixaDeTexto 5"/>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7</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35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3" y="1452845"/>
            <a:ext cx="8946540" cy="4195481"/>
          </a:xfrm>
        </p:spPr>
        <p:txBody>
          <a:bodyPr/>
          <a:lstStyle/>
          <a:p>
            <a:pPr algn="just"/>
            <a:r>
              <a:rPr lang="pt-BR" b="1" dirty="0">
                <a:latin typeface="Arial" panose="020B0604020202020204" pitchFamily="34" charset="0"/>
                <a:cs typeface="Arial" panose="020B0604020202020204" pitchFamily="34" charset="0"/>
              </a:rPr>
              <a:t>“SADDAN HUSSEIN BUSCA DOMINAR O ORIENTE MÉDIO, CONTROLANDO OS SUPRIMENTOS DE ENERGIA DO MUNDO” </a:t>
            </a: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DICK CHENEY), VICE PRESIDENTE DOS USA.</a:t>
            </a:r>
          </a:p>
          <a:p>
            <a:pPr algn="just"/>
            <a:r>
              <a:rPr lang="pt-BR" b="1" dirty="0">
                <a:latin typeface="Arial" panose="020B0604020202020204" pitchFamily="34" charset="0"/>
                <a:cs typeface="Arial" panose="020B0604020202020204" pitchFamily="34" charset="0"/>
              </a:rPr>
              <a:t>INVASÃO DA LÍBIA. </a:t>
            </a:r>
          </a:p>
          <a:p>
            <a:pPr algn="just"/>
            <a:r>
              <a:rPr lang="pt-BR" b="1" dirty="0">
                <a:latin typeface="Arial" panose="020B0604020202020204" pitchFamily="34" charset="0"/>
                <a:cs typeface="Arial" panose="020B0604020202020204" pitchFamily="34" charset="0"/>
              </a:rPr>
              <a:t>“O EIXO DO MAL”, GEORGE W. BUSH (VENEZUELA, IRÃ, LÍBIA).</a:t>
            </a:r>
          </a:p>
          <a:p>
            <a:pPr algn="just"/>
            <a:r>
              <a:rPr lang="pt-BR" b="1" dirty="0">
                <a:latin typeface="Arial" panose="020B0604020202020204" pitchFamily="34" charset="0"/>
                <a:cs typeface="Arial" panose="020B0604020202020204" pitchFamily="34" charset="0"/>
              </a:rPr>
              <a:t>CONFLITOS NA UCRÂNIA, SÍRIA, TURQUIA, CATAR, TODOS DECORRENTES DE INTERESSES LIGADOS AO PETRÓLEO.</a:t>
            </a:r>
          </a:p>
          <a:p>
            <a:pPr algn="just"/>
            <a:r>
              <a:rPr lang="pt-BR" b="1" dirty="0">
                <a:latin typeface="Arial" panose="020B0604020202020204" pitchFamily="34" charset="0"/>
                <a:cs typeface="Arial" panose="020B0604020202020204" pitchFamily="34" charset="0"/>
              </a:rPr>
              <a:t>O CATAR É RESPONSÁVEL POR UM TERÇO DO COMÉRCIO MUNDIAL DE GÁS NATURAL. RECENTEMENTE ACUSADO DE APOIAR O TERRORISMO.</a:t>
            </a:r>
          </a:p>
          <a:p>
            <a:endParaRPr lang="pt-BR" dirty="0"/>
          </a:p>
        </p:txBody>
      </p:sp>
      <p:sp>
        <p:nvSpPr>
          <p:cNvPr id="4" name="Retângulo 3"/>
          <p:cNvSpPr/>
          <p:nvPr/>
        </p:nvSpPr>
        <p:spPr>
          <a:xfrm>
            <a:off x="233719" y="214752"/>
            <a:ext cx="1737958" cy="369332"/>
          </a:xfrm>
          <a:prstGeom prst="rect">
            <a:avLst/>
          </a:prstGeom>
        </p:spPr>
        <p:txBody>
          <a:bodyPr wrap="square">
            <a:spAutoFit/>
          </a:bodyPr>
          <a:lstStyle/>
          <a:p>
            <a:r>
              <a:rPr lang="pt-BR" b="1" dirty="0" smtClean="0"/>
              <a:t>Continuação:</a:t>
            </a:r>
            <a:endParaRPr lang="pt-BR" b="1" dirty="0"/>
          </a:p>
        </p:txBody>
      </p:sp>
      <p:sp>
        <p:nvSpPr>
          <p:cNvPr id="5" name="CaixaDeTexto 4"/>
          <p:cNvSpPr txBox="1"/>
          <p:nvPr/>
        </p:nvSpPr>
        <p:spPr>
          <a:xfrm>
            <a:off x="10515602" y="207820"/>
            <a:ext cx="484909" cy="707886"/>
          </a:xfrm>
          <a:prstGeom prst="rect">
            <a:avLst/>
          </a:prstGeom>
          <a:noFill/>
        </p:spPr>
        <p:txBody>
          <a:bodyPr wrap="square" rtlCol="0">
            <a:spAutoFit/>
          </a:bodyPr>
          <a:lstStyle/>
          <a:p>
            <a:r>
              <a:rPr lang="pt-BR" sz="4000" b="1" dirty="0" smtClean="0">
                <a:latin typeface="Arial" panose="020B0604020202020204" pitchFamily="34" charset="0"/>
                <a:cs typeface="Arial" panose="020B0604020202020204" pitchFamily="34" charset="0"/>
              </a:rPr>
              <a:t>8</a:t>
            </a:r>
            <a:endParaRPr lang="pt-B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592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861</TotalTime>
  <Words>4264</Words>
  <Application>Microsoft Office PowerPoint</Application>
  <PresentationFormat>Widescreen</PresentationFormat>
  <Paragraphs>1067</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Century Gothic</vt:lpstr>
      <vt:lpstr>Times New Roman</vt:lpstr>
      <vt:lpstr>Wingdings 3</vt:lpstr>
      <vt:lpstr>Íon</vt:lpstr>
      <vt:lpstr>O PETRÓLEO, A PETROBRÁS,  A TECNOLOGIA E A  SOBERANIA NACIONAL</vt:lpstr>
      <vt:lpstr>OS CIDADÃOS E O DIREITO  À INFORMAÇÃO </vt:lpstr>
      <vt:lpstr>ENERGIA E CIVILIZAÇÃO</vt:lpstr>
      <vt:lpstr>PowerPoint Presentation</vt:lpstr>
      <vt:lpstr>BRASIL MATRIZ ENERGÉTICA</vt:lpstr>
      <vt:lpstr>A IMPORTÂNCIA DO PETRÓLEO </vt:lpstr>
      <vt:lpstr>CONFLITOS E DISPUTAS PELO PETRÓLEO </vt:lpstr>
      <vt:lpstr>PowerPoint Presentation</vt:lpstr>
      <vt:lpstr>PowerPoint Presentation</vt:lpstr>
      <vt:lpstr>PowerPoint Presentation</vt:lpstr>
      <vt:lpstr>NA GEOPOLÍTICA DO PETRÓLEO </vt:lpstr>
      <vt:lpstr>CARACTERÍSTICAS DA INDÚSTRIA DO PETRÓLEO </vt:lpstr>
      <vt:lpstr>AS DEZ MAIORES COMPANHIAS DO MUNDO </vt:lpstr>
      <vt:lpstr>PowerPoint Presentation</vt:lpstr>
      <vt:lpstr>PowerPoint Presentation</vt:lpstr>
      <vt:lpstr>ESTADOS NACIONAIS PROTAGONIZAM E “MAJORS” PERDEM IMPORTÂNCIA NO PETRÓLEO </vt:lpstr>
      <vt:lpstr>PARTICIPAÇÃO PERCENTUAL DA PRODUÇÃO DE PETRÓLEO DAS SUPERMAJORS EM RELAÇÃO À PRODUÇÃO MUNDIAL EM MILHÕES BARRIS /DIA </vt:lpstr>
      <vt:lpstr>Super Majors Perdem Espaço para as Companhias Estatais de Petróleo. As 30 Maiores Empresas de Petróleo do Mundo:</vt:lpstr>
      <vt:lpstr>PowerPoint Presentation</vt:lpstr>
      <vt:lpstr>RESERVAS MUNDIAIS DE PETRÓLEO  (Bilhões de Barris)</vt:lpstr>
      <vt:lpstr>Produção de Petróleo:</vt:lpstr>
      <vt:lpstr>Exportação de Petróleo:</vt:lpstr>
      <vt:lpstr>Importação de Petróleo:</vt:lpstr>
      <vt:lpstr>SOBRE A PETROBRÁS </vt:lpstr>
      <vt:lpstr>PowerPoint Presentation</vt:lpstr>
      <vt:lpstr>PETROBRÁS E A TECNOLOGIA </vt:lpstr>
      <vt:lpstr>PowerPoint Presentation</vt:lpstr>
      <vt:lpstr>SOBRE O PRÉ-SAL </vt:lpstr>
      <vt:lpstr>PowerPoint Presentation</vt:lpstr>
      <vt:lpstr>PowerPoint Presentation</vt:lpstr>
      <vt:lpstr>SOBRE A OPERAÇÃO LAVA JATO </vt:lpstr>
      <vt:lpstr>PETROBRÁS: EQUÍVOCOS NO PLANEJAMENTO ESTRATÉGICO</vt:lpstr>
      <vt:lpstr>PowerPoint Presentation</vt:lpstr>
      <vt:lpstr>PowerPoint Presentation</vt:lpstr>
      <vt:lpstr>PowerPoint Presentation</vt:lpstr>
      <vt:lpstr>SOBRE A SITUAÇÃO FINANCEIRA DA PETROBRÁS </vt:lpstr>
      <vt:lpstr>PowerPoint Presentation</vt:lpstr>
      <vt:lpstr>PowerPoint Presentation</vt:lpstr>
      <vt:lpstr>PowerPoint Presentation</vt:lpstr>
      <vt:lpstr>INVESTIMENTO DA PETROBRÁS US$ BILHÕES </vt:lpstr>
      <vt:lpstr>PowerPoint Presentation</vt:lpstr>
      <vt:lpstr>PETROBRÁS EVOLUÇÃO DA DÍVIDA BRUTA US$ BILHÕES </vt:lpstr>
      <vt:lpstr>GERAÇÃO OPERACIONAL DE CAIXA US$ BILHÕES </vt:lpstr>
      <vt:lpstr>VALORES DE AMORTIZAÇÃO DA DÍVIDA EM R$ BILHÕES</vt:lpstr>
      <vt:lpstr>PowerPoint Presentation</vt:lpstr>
      <vt:lpstr>UM ABSURDO PLANO DE “DESINVESTIMENTOS” </vt:lpstr>
      <vt:lpstr>PowerPoint Presentation</vt:lpstr>
      <vt:lpstr>PowerPoint Presentation</vt:lpstr>
      <vt:lpstr>PowerPoint Presentation</vt:lpstr>
      <vt:lpstr>PETROBRÁS - IMPAIRMENT US$ MILHÕES </vt:lpstr>
      <vt:lpstr>CONSEQUÊNCIAS DANOSAS DAS PRIVATIZAÇÕES </vt:lpstr>
      <vt:lpstr>PowerPoint Presentation</vt:lpstr>
      <vt:lpstr>PowerPoint Presentation</vt:lpstr>
      <vt:lpstr>SOBRE “CONTEÚDO LOCAL”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Alessandra Bandeira</dc:creator>
  <cp:lastModifiedBy>word2</cp:lastModifiedBy>
  <cp:revision>135</cp:revision>
  <dcterms:created xsi:type="dcterms:W3CDTF">2017-06-14T19:38:35Z</dcterms:created>
  <dcterms:modified xsi:type="dcterms:W3CDTF">2017-08-17T16:51:02Z</dcterms:modified>
</cp:coreProperties>
</file>