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34E50-3AD1-41D2-89FD-9FDAF37E4B5D}" type="datetimeFigureOut">
              <a:rPr lang="pt-BR" smtClean="0"/>
              <a:t>08/12/2015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6EC6B-31A8-4CDE-B09E-223AFDE2031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10E1-202C-439D-8220-83DEAC2EA77F}" type="datetime1">
              <a:rPr lang="pt-BR" smtClean="0"/>
              <a:t>08/12/2015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E5A1-5DEA-484B-B183-6DD0FF974151}" type="datetime1">
              <a:rPr lang="pt-BR" smtClean="0"/>
              <a:t>08/12/2015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CDC5-C705-4C70-9D96-B14E5223D919}" type="datetime1">
              <a:rPr lang="pt-BR" smtClean="0"/>
              <a:t>08/12/2015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5A3C-4012-4358-93FD-CA64425669D3}" type="datetime1">
              <a:rPr lang="pt-BR" smtClean="0"/>
              <a:t>08/12/2015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ECD-FA56-419D-8E6E-32688CBA16BF}" type="datetime1">
              <a:rPr lang="pt-BR" smtClean="0"/>
              <a:t>08/12/2015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152A-75F7-4696-9CFA-2652AC0169E4}" type="datetime1">
              <a:rPr lang="pt-BR" smtClean="0"/>
              <a:t>08/12/2015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AE89-BECB-4F11-9227-5EF9206509EF}" type="datetime1">
              <a:rPr lang="pt-BR" smtClean="0"/>
              <a:t>08/12/2015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8F61E-4CDC-4CE8-AEC3-C2EDCBD5FD4B}" type="datetime1">
              <a:rPr lang="pt-BR" smtClean="0"/>
              <a:t>08/12/2015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08D83-778E-4BDC-9184-DFD006DB6335}" type="datetime1">
              <a:rPr lang="pt-BR" smtClean="0"/>
              <a:t>08/12/2015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093F-CAC9-46FD-A060-0F27A714B875}" type="datetime1">
              <a:rPr lang="pt-BR" smtClean="0"/>
              <a:t>08/12/2015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F7CB-A60B-4AB8-AD3A-EB8E5A9E8EE9}" type="datetime1">
              <a:rPr lang="pt-BR" smtClean="0"/>
              <a:t>08/12/2015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5F83-BB6E-4645-B8A3-7887AAA29486}" type="datetime1">
              <a:rPr lang="pt-BR" smtClean="0"/>
              <a:t>08/12/2015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3BE1C-46D3-4416-AF27-00B9389ED12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CNTU - REGIÕES  </a:t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sz="1800" b="1" dirty="0">
                <a:latin typeface="Arial" pitchFamily="34" charset="0"/>
                <a:cs typeface="Arial" pitchFamily="34" charset="0"/>
              </a:rPr>
              <a:t/>
            </a:r>
            <a:br>
              <a:rPr lang="pt-BR" sz="1800" b="1" dirty="0">
                <a:latin typeface="Arial" pitchFamily="34" charset="0"/>
                <a:cs typeface="Arial" pitchFamily="34" charset="0"/>
              </a:rPr>
            </a:b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dezembro 2015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Norte – Jovens Profissionais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43608" y="1556795"/>
          <a:ext cx="6840760" cy="4248468"/>
        </p:xfrm>
        <a:graphic>
          <a:graphicData uri="http://schemas.openxmlformats.org/drawingml/2006/table">
            <a:tbl>
              <a:tblPr/>
              <a:tblGrid>
                <a:gridCol w="2160240"/>
                <a:gridCol w="1368152"/>
                <a:gridCol w="1008112"/>
                <a:gridCol w="1296144"/>
                <a:gridCol w="1008112"/>
              </a:tblGrid>
              <a:tr h="60501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183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32.983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43.809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a 24 anos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1.623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5.610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a 29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4.915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6.970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a 34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3.038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9,2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6.977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 Total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44,6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–– Participação dos Gêneros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87619" y="1700809"/>
          <a:ext cx="7200804" cy="3960438"/>
        </p:xfrm>
        <a:graphic>
          <a:graphicData uri="http://schemas.openxmlformats.org/drawingml/2006/table">
            <a:tbl>
              <a:tblPr/>
              <a:tblGrid>
                <a:gridCol w="2304261"/>
                <a:gridCol w="1512168"/>
                <a:gridCol w="1008112"/>
                <a:gridCol w="1523221"/>
                <a:gridCol w="853042"/>
              </a:tblGrid>
              <a:tr h="44027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OCUPAÇÕES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99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796.043 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1.284.231 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Masculino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486.291 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61,1 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741.194 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57,7 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Feminino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309.752 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38,9 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543.037 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42,3 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Brasil –– Participação dos Gêneros</a:t>
            </a:r>
            <a:endParaRPr lang="pt-BR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99590" y="1412778"/>
          <a:ext cx="7416825" cy="4565904"/>
        </p:xfrm>
        <a:graphic>
          <a:graphicData uri="http://schemas.openxmlformats.org/drawingml/2006/table">
            <a:tbl>
              <a:tblPr/>
              <a:tblGrid>
                <a:gridCol w="2448274"/>
                <a:gridCol w="1512168"/>
                <a:gridCol w="1080120"/>
                <a:gridCol w="1440160"/>
                <a:gridCol w="936103"/>
              </a:tblGrid>
              <a:tr h="2710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OCUPAÇÕES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10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Cirurgiões-dentistas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Feminino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85.709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114.354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60,4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Farmacêuticos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Feminino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24.769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61,5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55.448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62,3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Médicos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Masculino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147.328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184.488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51,8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Nutricionistas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Feminino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31.947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98,2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74.456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97,6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“Economistas”</a:t>
                      </a:r>
                      <a:endParaRPr lang="pt-BR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Feminino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24.514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60.769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53,7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Engenheiros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Masculino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229.862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84,6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394.039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85,6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16" marR="434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Sudeste – Gêneros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59630" y="1556792"/>
          <a:ext cx="6912769" cy="4104455"/>
        </p:xfrm>
        <a:graphic>
          <a:graphicData uri="http://schemas.openxmlformats.org/drawingml/2006/table">
            <a:tbl>
              <a:tblPr/>
              <a:tblGrid>
                <a:gridCol w="1872210"/>
                <a:gridCol w="1440160"/>
                <a:gridCol w="1152128"/>
                <a:gridCol w="1440160"/>
                <a:gridCol w="1008111"/>
              </a:tblGrid>
              <a:tr h="64980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451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467.313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743.813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291.025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62,3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421.512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56,7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Feminino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176.288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37,7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322.301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43,3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Sul – Gêneros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87626" y="1628800"/>
          <a:ext cx="7056782" cy="3816424"/>
        </p:xfrm>
        <a:graphic>
          <a:graphicData uri="http://schemas.openxmlformats.org/drawingml/2006/table">
            <a:tbl>
              <a:tblPr/>
              <a:tblGrid>
                <a:gridCol w="1728190"/>
                <a:gridCol w="1584176"/>
                <a:gridCol w="1224136"/>
                <a:gridCol w="1512168"/>
                <a:gridCol w="1008112"/>
              </a:tblGrid>
              <a:tr h="62713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271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131.762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220.075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80.570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133.525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60,7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Feminino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51.192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86.550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39,3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Nordeste – Gêneros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87626" y="1484784"/>
          <a:ext cx="6984774" cy="4176463"/>
        </p:xfrm>
        <a:graphic>
          <a:graphicData uri="http://schemas.openxmlformats.org/drawingml/2006/table">
            <a:tbl>
              <a:tblPr/>
              <a:tblGrid>
                <a:gridCol w="1656182"/>
                <a:gridCol w="1584176"/>
                <a:gridCol w="1152128"/>
                <a:gridCol w="1512168"/>
                <a:gridCol w="1080120"/>
              </a:tblGrid>
              <a:tr h="73279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411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115.786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180.016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Masculino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64.363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55,6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104.366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Feminino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51.423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75.650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Centro Oeste – Gêneros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5614" y="1412775"/>
          <a:ext cx="6984778" cy="4096335"/>
        </p:xfrm>
        <a:graphic>
          <a:graphicData uri="http://schemas.openxmlformats.org/drawingml/2006/table">
            <a:tbl>
              <a:tblPr/>
              <a:tblGrid>
                <a:gridCol w="1728194"/>
                <a:gridCol w="1440160"/>
                <a:gridCol w="1224136"/>
                <a:gridCol w="1440160"/>
                <a:gridCol w="1152128"/>
              </a:tblGrid>
              <a:tr h="85868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0946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48.199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96.518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30.165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62,6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59.293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Feminino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18.034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37,4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37.225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38,6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Norte – Gêneros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5614" y="1412774"/>
          <a:ext cx="6984778" cy="4064076"/>
        </p:xfrm>
        <a:graphic>
          <a:graphicData uri="http://schemas.openxmlformats.org/drawingml/2006/table">
            <a:tbl>
              <a:tblPr/>
              <a:tblGrid>
                <a:gridCol w="1728194"/>
                <a:gridCol w="1656184"/>
                <a:gridCol w="1080120"/>
                <a:gridCol w="1440160"/>
                <a:gridCol w="1080120"/>
              </a:tblGrid>
              <a:tr h="87463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552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32.983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43.809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Masculino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20.168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61,1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22.498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51,4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Feminino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12.815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21.311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48,6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Estrutura social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340765"/>
          <a:ext cx="7200799" cy="4680522"/>
        </p:xfrm>
        <a:graphic>
          <a:graphicData uri="http://schemas.openxmlformats.org/drawingml/2006/table">
            <a:tbl>
              <a:tblPr/>
              <a:tblGrid>
                <a:gridCol w="2880320"/>
                <a:gridCol w="1201803"/>
                <a:gridCol w="886429"/>
                <a:gridCol w="1441285"/>
                <a:gridCol w="790962"/>
              </a:tblGrid>
              <a:tr h="6192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138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Ocupações 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selecionadas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796.043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1.284.231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453.951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767.898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59,8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Média Classe Media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198.690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297.118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23,1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108.982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186.121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14,5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Massa Trabalhadora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23.364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24.266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1,9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Miseráveis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11.056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8.828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0,7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– Médicos - Estrutura social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556792"/>
          <a:ext cx="7200799" cy="3973131"/>
        </p:xfrm>
        <a:graphic>
          <a:graphicData uri="http://schemas.openxmlformats.org/drawingml/2006/table">
            <a:tbl>
              <a:tblPr/>
              <a:tblGrid>
                <a:gridCol w="2634661"/>
                <a:gridCol w="1397787"/>
                <a:gridCol w="1006112"/>
                <a:gridCol w="1288258"/>
                <a:gridCol w="873981"/>
              </a:tblGrid>
              <a:tr h="72939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87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Médicos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248.150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356.394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200.707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80,9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289.879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81,3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Média Classe Media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30.440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46.681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14.146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16.429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4,6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19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Brasil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Nº de Ocupados</a:t>
            </a:r>
            <a:br>
              <a:rPr lang="pt-BR" sz="2800" dirty="0">
                <a:latin typeface="Arial" pitchFamily="34" charset="0"/>
                <a:cs typeface="Arial" pitchFamily="34" charset="0"/>
              </a:rPr>
            </a:b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87624" y="1772816"/>
          <a:ext cx="6984776" cy="3744418"/>
        </p:xfrm>
        <a:graphic>
          <a:graphicData uri="http://schemas.openxmlformats.org/drawingml/2006/table">
            <a:tbl>
              <a:tblPr/>
              <a:tblGrid>
                <a:gridCol w="2448272"/>
                <a:gridCol w="1512168"/>
                <a:gridCol w="792088"/>
                <a:gridCol w="1440160"/>
                <a:gridCol w="792088"/>
              </a:tblGrid>
              <a:tr h="41502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OCUPAÇÕES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41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Cirurgiões-dentistas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145.075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18,2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189.292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14,7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Farmacêuticos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40.285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89.048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6,9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Médicos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248.150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356.394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27,8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Nutricionistas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32.536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76.263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5,9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“Economistas"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58.144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113.091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8,8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Engenheiros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271.853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34,2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460.143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35,8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796.043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1.284.231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– Engenheiros - Estrutura social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43608" y="1628796"/>
          <a:ext cx="6984777" cy="4032451"/>
        </p:xfrm>
        <a:graphic>
          <a:graphicData uri="http://schemas.openxmlformats.org/drawingml/2006/table">
            <a:tbl>
              <a:tblPr/>
              <a:tblGrid>
                <a:gridCol w="2551437"/>
                <a:gridCol w="1092718"/>
                <a:gridCol w="1246685"/>
                <a:gridCol w="1246685"/>
                <a:gridCol w="847252"/>
              </a:tblGrid>
              <a:tr h="66961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843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Engenheiros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271.853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460.143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143.500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320.287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69,6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Média Classe Media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73.887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89.795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19,5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39.512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39.555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8,6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20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Brasil - Cirurgiões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Dentistas - Estrutura social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599" y="1628796"/>
          <a:ext cx="7344816" cy="4032451"/>
        </p:xfrm>
        <a:graphic>
          <a:graphicData uri="http://schemas.openxmlformats.org/drawingml/2006/table">
            <a:tbl>
              <a:tblPr/>
              <a:tblGrid>
                <a:gridCol w="2677557"/>
                <a:gridCol w="1354892"/>
                <a:gridCol w="1008112"/>
                <a:gridCol w="1296144"/>
                <a:gridCol w="1008111"/>
              </a:tblGrid>
              <a:tr h="66961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843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Cirurgiões-dentistas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145.075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189.292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71.837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49,5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90.861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Média Classe Media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47.533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65.955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20.951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28.164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14,9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3100" dirty="0" smtClean="0">
                <a:latin typeface="Arial" pitchFamily="34" charset="0"/>
                <a:cs typeface="Arial" pitchFamily="34" charset="0"/>
              </a:rPr>
              <a:t>Brasil</a:t>
            </a:r>
            <a:r>
              <a:rPr lang="pt-BR" dirty="0" smtClean="0"/>
              <a:t> - </a:t>
            </a:r>
            <a:r>
              <a:rPr lang="pt-BR" sz="3100" dirty="0" smtClean="0">
                <a:latin typeface="Arial" pitchFamily="34" charset="0"/>
                <a:cs typeface="Arial" pitchFamily="34" charset="0"/>
              </a:rPr>
              <a:t>“Economistas” </a:t>
            </a:r>
            <a:r>
              <a:rPr lang="pt-BR" sz="3100" dirty="0">
                <a:latin typeface="Arial" pitchFamily="34" charset="0"/>
                <a:cs typeface="Arial" pitchFamily="34" charset="0"/>
              </a:rPr>
              <a:t>- Estrutura social</a:t>
            </a:r>
            <a:br>
              <a:rPr lang="pt-BR" sz="3100" dirty="0">
                <a:latin typeface="Arial" pitchFamily="34" charset="0"/>
                <a:cs typeface="Arial" pitchFamily="34" charset="0"/>
              </a:rPr>
            </a:br>
            <a:endParaRPr lang="pt-BR" sz="31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772815"/>
          <a:ext cx="7272808" cy="3888432"/>
        </p:xfrm>
        <a:graphic>
          <a:graphicData uri="http://schemas.openxmlformats.org/drawingml/2006/table">
            <a:tbl>
              <a:tblPr/>
              <a:tblGrid>
                <a:gridCol w="2649974"/>
                <a:gridCol w="1310466"/>
                <a:gridCol w="1008112"/>
                <a:gridCol w="1440730"/>
                <a:gridCol w="863526"/>
              </a:tblGrid>
              <a:tr h="7742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913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27.377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41.186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Média Classe Media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17.974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32.745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11.590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35.253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31,2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22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– Farmacêuticos - Estrutura social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628799"/>
          <a:ext cx="7200799" cy="4536504"/>
        </p:xfrm>
        <a:graphic>
          <a:graphicData uri="http://schemas.openxmlformats.org/drawingml/2006/table">
            <a:tbl>
              <a:tblPr/>
              <a:tblGrid>
                <a:gridCol w="2628359"/>
                <a:gridCol w="1332081"/>
                <a:gridCol w="1083291"/>
                <a:gridCol w="1294241"/>
                <a:gridCol w="862827"/>
              </a:tblGrid>
              <a:tr h="7533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ESTRUTURA SOCIAL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699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Farmacêuticos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40.285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89.048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Alta Classe Média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8.286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20,6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17.777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20,0 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Média Classe Media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18.401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45,7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40.490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45,5 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Baixa Classe Média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11.554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28,7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28.028 </a:t>
                      </a:r>
                      <a:endParaRPr lang="pt-BR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31,5 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23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– Nutricionistas - Estrutura social</a:t>
            </a:r>
            <a:br>
              <a:rPr lang="pt-BR" sz="2800" dirty="0">
                <a:latin typeface="Arial" pitchFamily="34" charset="0"/>
                <a:cs typeface="Arial" pitchFamily="34" charset="0"/>
              </a:rPr>
            </a:b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556792"/>
          <a:ext cx="7272807" cy="4320482"/>
        </p:xfrm>
        <a:graphic>
          <a:graphicData uri="http://schemas.openxmlformats.org/drawingml/2006/table">
            <a:tbl>
              <a:tblPr/>
              <a:tblGrid>
                <a:gridCol w="2664369"/>
                <a:gridCol w="1440087"/>
                <a:gridCol w="981732"/>
                <a:gridCol w="1298191"/>
                <a:gridCol w="888428"/>
              </a:tblGrid>
              <a:tr h="71744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ESTRUTURA SOCIAL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332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Nutricionistas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32.536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76.263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Alta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2.244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7.909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Média Classe Media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10.456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21.451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Baixa Classe Média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11.229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38.693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50,7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24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Distribuição Regional dos Ocupados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31640" y="1700813"/>
          <a:ext cx="7337226" cy="4104450"/>
        </p:xfrm>
        <a:graphic>
          <a:graphicData uri="http://schemas.openxmlformats.org/drawingml/2006/table">
            <a:tbl>
              <a:tblPr/>
              <a:tblGrid>
                <a:gridCol w="2152650"/>
                <a:gridCol w="1728192"/>
                <a:gridCol w="1008112"/>
                <a:gridCol w="1447750"/>
                <a:gridCol w="1000522"/>
              </a:tblGrid>
              <a:tr h="5116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REGIÕES</a:t>
                      </a:r>
                      <a:endParaRPr lang="pt-BR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22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BRASIL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796.043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1.284.231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SUDESTE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467.313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58,7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743.813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57,9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SUL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131.762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220.075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17,1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NORDESTE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115.786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14,5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180.016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CENTRO OESTE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48.199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96.518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7,5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NORTE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32.983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43.809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Brasil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Jovens Ocupados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844824"/>
          <a:ext cx="7056783" cy="4104459"/>
        </p:xfrm>
        <a:graphic>
          <a:graphicData uri="http://schemas.openxmlformats.org/drawingml/2006/table">
            <a:tbl>
              <a:tblPr/>
              <a:tblGrid>
                <a:gridCol w="2160240"/>
                <a:gridCol w="1440160"/>
                <a:gridCol w="1008112"/>
                <a:gridCol w="1440160"/>
                <a:gridCol w="1008111"/>
              </a:tblGrid>
              <a:tr h="51334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OCUPAÇÕES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2467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Nº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796.043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1.284.231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 a 24 anos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57.610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7,2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89.458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7,0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 a 29 anos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132.220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16,6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184.261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14,3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 a 34 anos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134.771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16,9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238.811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18,6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Sub Total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40,8 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39,9 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Brasil – Jovens Ocupados</a:t>
            </a:r>
            <a:endParaRPr lang="pt-BR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71600" y="1556787"/>
          <a:ext cx="7416824" cy="4536508"/>
        </p:xfrm>
        <a:graphic>
          <a:graphicData uri="http://schemas.openxmlformats.org/drawingml/2006/table">
            <a:tbl>
              <a:tblPr/>
              <a:tblGrid>
                <a:gridCol w="3312368"/>
                <a:gridCol w="1944216"/>
                <a:gridCol w="2160240"/>
              </a:tblGrid>
              <a:tr h="50431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OCUPAÇÕES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Cirurgiões-dentistas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38,5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Farmacêuticos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59,5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60,4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Médicos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29,8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Nutricionistas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54,4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“Economistas”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52,8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Engenheiros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39,8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Sudeste – Jovens Profissionais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87622" y="1556792"/>
          <a:ext cx="6984776" cy="4032448"/>
        </p:xfrm>
        <a:graphic>
          <a:graphicData uri="http://schemas.openxmlformats.org/drawingml/2006/table">
            <a:tbl>
              <a:tblPr/>
              <a:tblGrid>
                <a:gridCol w="2016226"/>
                <a:gridCol w="1440160"/>
                <a:gridCol w="1080120"/>
                <a:gridCol w="1440160"/>
                <a:gridCol w="1008110"/>
              </a:tblGrid>
              <a:tr h="50267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37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467.313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743.813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a 24 anos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33.078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51.751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a 29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76.988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16,5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95.942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12,9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a 34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81.071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141.767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19,1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 Total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38,9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Sul – Jovens Profissionais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59632" y="1772816"/>
          <a:ext cx="6696743" cy="3744417"/>
        </p:xfrm>
        <a:graphic>
          <a:graphicData uri="http://schemas.openxmlformats.org/drawingml/2006/table">
            <a:tbl>
              <a:tblPr/>
              <a:tblGrid>
                <a:gridCol w="2088232"/>
                <a:gridCol w="1296144"/>
                <a:gridCol w="1080120"/>
                <a:gridCol w="1368152"/>
                <a:gridCol w="864095"/>
              </a:tblGrid>
              <a:tr h="46676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77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131.762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220.075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a 24 anos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10.331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11.828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5,4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a 29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23.552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38.262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17,4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a 34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27.638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39.903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18,1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 Total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46,7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40,9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Nordeste – Jovens Profissionais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5618" y="1556792"/>
          <a:ext cx="7056781" cy="4104456"/>
        </p:xfrm>
        <a:graphic>
          <a:graphicData uri="http://schemas.openxmlformats.org/drawingml/2006/table">
            <a:tbl>
              <a:tblPr/>
              <a:tblGrid>
                <a:gridCol w="2016222"/>
                <a:gridCol w="1440160"/>
                <a:gridCol w="1152128"/>
                <a:gridCol w="1368152"/>
                <a:gridCol w="1080119"/>
              </a:tblGrid>
              <a:tr h="51164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22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115.786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180.016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a 24 anos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6.906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13.545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7,5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a 29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14.779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12,8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26.660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14,8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a 34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16.059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33.595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18,7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 Total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32,6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41,0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Região Centro Oeste – Jovens Profissionais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15616" y="1628802"/>
          <a:ext cx="7056784" cy="4104453"/>
        </p:xfrm>
        <a:graphic>
          <a:graphicData uri="http://schemas.openxmlformats.org/drawingml/2006/table">
            <a:tbl>
              <a:tblPr/>
              <a:tblGrid>
                <a:gridCol w="2088232"/>
                <a:gridCol w="1368152"/>
                <a:gridCol w="1080120"/>
                <a:gridCol w="1512168"/>
                <a:gridCol w="1008112"/>
              </a:tblGrid>
              <a:tr h="51164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229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Nº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48.199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96.518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a 24 anos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4.814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6.947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7,2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a 29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7.199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14,9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16.427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a 34 anos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6.284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16.792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17,4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 Total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38,0 </a:t>
                      </a:r>
                      <a:endParaRPr lang="pt-BR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41,6 </a:t>
                      </a:r>
                      <a:endParaRPr lang="pt-BR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3BE1C-46D3-4416-AF27-00B9389ED129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896</Words>
  <Application>Microsoft Office PowerPoint</Application>
  <PresentationFormat>Apresentação na tela (4:3)</PresentationFormat>
  <Paragraphs>725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CNTU - REGIÕES    dezembro 2015</vt:lpstr>
      <vt:lpstr> Brasil – Nº de Ocupados </vt:lpstr>
      <vt:lpstr>Distribuição Regional dos Ocupados</vt:lpstr>
      <vt:lpstr>Brasil – Jovens Ocupados</vt:lpstr>
      <vt:lpstr>Brasil – Jovens Ocupados</vt:lpstr>
      <vt:lpstr>Região Sudeste – Jovens Profissionais</vt:lpstr>
      <vt:lpstr>Região Sul – Jovens Profissionais</vt:lpstr>
      <vt:lpstr>Região Nordeste – Jovens Profissionais</vt:lpstr>
      <vt:lpstr>Região Centro Oeste – Jovens Profissionais</vt:lpstr>
      <vt:lpstr>Região Norte – Jovens Profissionais</vt:lpstr>
      <vt:lpstr>Brasil –– Participação dos Gêneros</vt:lpstr>
      <vt:lpstr>Brasil –– Participação dos Gêneros</vt:lpstr>
      <vt:lpstr>Região Sudeste – Gêneros</vt:lpstr>
      <vt:lpstr>Região Sul – Gêneros</vt:lpstr>
      <vt:lpstr>Região Nordeste – Gêneros</vt:lpstr>
      <vt:lpstr>Região Centro Oeste – Gêneros</vt:lpstr>
      <vt:lpstr>Região Norte – Gêneros</vt:lpstr>
      <vt:lpstr>Brasil – Estrutura social</vt:lpstr>
      <vt:lpstr>Brasil – Médicos - Estrutura social</vt:lpstr>
      <vt:lpstr>Brasil – Engenheiros - Estrutura social</vt:lpstr>
      <vt:lpstr>Brasil - Cirurgiões Dentistas - Estrutura social</vt:lpstr>
      <vt:lpstr> Brasil - “Economistas” - Estrutura social </vt:lpstr>
      <vt:lpstr>Brasil – Farmacêuticos - Estrutura social</vt:lpstr>
      <vt:lpstr>Brasil – Nutricionistas - Estrutura social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CNTU - REGIÕES    dezembro 2015</dc:title>
  <dc:creator>Admin</dc:creator>
  <cp:lastModifiedBy>Admin</cp:lastModifiedBy>
  <cp:revision>15</cp:revision>
  <dcterms:created xsi:type="dcterms:W3CDTF">2015-12-08T09:38:02Z</dcterms:created>
  <dcterms:modified xsi:type="dcterms:W3CDTF">2015-12-08T11:48:20Z</dcterms:modified>
</cp:coreProperties>
</file>