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2" r:id="rId2"/>
    <p:sldId id="305" r:id="rId3"/>
    <p:sldId id="387" r:id="rId4"/>
    <p:sldId id="306" r:id="rId5"/>
    <p:sldId id="506" r:id="rId6"/>
    <p:sldId id="321" r:id="rId7"/>
    <p:sldId id="505" r:id="rId8"/>
    <p:sldId id="324" r:id="rId9"/>
    <p:sldId id="503" r:id="rId10"/>
    <p:sldId id="502" r:id="rId11"/>
    <p:sldId id="432" r:id="rId12"/>
    <p:sldId id="401" r:id="rId13"/>
    <p:sldId id="326" r:id="rId14"/>
    <p:sldId id="327" r:id="rId15"/>
    <p:sldId id="504" r:id="rId16"/>
    <p:sldId id="328" r:id="rId17"/>
    <p:sldId id="339" r:id="rId1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arq\Subsec_Energia_Eletrica\Coordenadoria%20de%20Energia\BALAN&#199;OS\BEESP2015AB2014\Folder\Planilha%20Folder%20BEESP%202015%20AB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mando.Junior\Desktop\Imagem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'Evolução da Oferta'!$B$7</c:f>
              <c:strCache>
                <c:ptCount val="1"/>
                <c:pt idx="0">
                  <c:v>Petróleo e Derivados</c:v>
                </c:pt>
              </c:strCache>
            </c:strRef>
          </c:tx>
          <c:cat>
            <c:numRef>
              <c:f>'Evolução da Oferta'!$C$6:$F$6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2014</c:v>
                </c:pt>
              </c:numCache>
            </c:numRef>
          </c:cat>
          <c:val>
            <c:numRef>
              <c:f>'Evolução da Oferta'!$C$7:$F$7</c:f>
              <c:numCache>
                <c:formatCode>#,##0_);\(#,##0\)</c:formatCode>
                <c:ptCount val="4"/>
                <c:pt idx="0">
                  <c:v>19762</c:v>
                </c:pt>
                <c:pt idx="1">
                  <c:v>18596</c:v>
                </c:pt>
                <c:pt idx="2">
                  <c:v>26706</c:v>
                </c:pt>
                <c:pt idx="3">
                  <c:v>28070</c:v>
                </c:pt>
              </c:numCache>
            </c:numRef>
          </c:val>
        </c:ser>
        <c:ser>
          <c:idx val="1"/>
          <c:order val="1"/>
          <c:tx>
            <c:strRef>
              <c:f>'Evolução da Oferta'!$B$8</c:f>
              <c:strCache>
                <c:ptCount val="1"/>
                <c:pt idx="0">
                  <c:v>Derivados de Cana</c:v>
                </c:pt>
              </c:strCache>
            </c:strRef>
          </c:tx>
          <c:cat>
            <c:numRef>
              <c:f>'Evolução da Oferta'!$C$6:$F$6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2014</c:v>
                </c:pt>
              </c:numCache>
            </c:numRef>
          </c:cat>
          <c:val>
            <c:numRef>
              <c:f>'Evolução da Oferta'!$C$8:$F$8</c:f>
              <c:numCache>
                <c:formatCode>#,##0_);\(#,##0\)</c:formatCode>
                <c:ptCount val="4"/>
                <c:pt idx="0">
                  <c:v>4493</c:v>
                </c:pt>
                <c:pt idx="1">
                  <c:v>9319</c:v>
                </c:pt>
                <c:pt idx="2">
                  <c:v>9114</c:v>
                </c:pt>
                <c:pt idx="3">
                  <c:v>23031</c:v>
                </c:pt>
              </c:numCache>
            </c:numRef>
          </c:val>
        </c:ser>
        <c:ser>
          <c:idx val="2"/>
          <c:order val="2"/>
          <c:tx>
            <c:strRef>
              <c:f>'Evolução da Oferta'!$B$9</c:f>
              <c:strCache>
                <c:ptCount val="1"/>
                <c:pt idx="0">
                  <c:v>Hidráulica e Eletricidade</c:v>
                </c:pt>
              </c:strCache>
            </c:strRef>
          </c:tx>
          <c:cat>
            <c:numRef>
              <c:f>'Evolução da Oferta'!$C$6:$F$6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2014</c:v>
                </c:pt>
              </c:numCache>
            </c:numRef>
          </c:cat>
          <c:val>
            <c:numRef>
              <c:f>'Evolução da Oferta'!$C$9:$F$9</c:f>
              <c:numCache>
                <c:formatCode>#,##0_);\(#,##0\)</c:formatCode>
                <c:ptCount val="4"/>
                <c:pt idx="0">
                  <c:v>4455</c:v>
                </c:pt>
                <c:pt idx="1">
                  <c:v>6773</c:v>
                </c:pt>
                <c:pt idx="2">
                  <c:v>9981</c:v>
                </c:pt>
                <c:pt idx="3">
                  <c:v>13226</c:v>
                </c:pt>
              </c:numCache>
            </c:numRef>
          </c:val>
        </c:ser>
        <c:ser>
          <c:idx val="3"/>
          <c:order val="3"/>
          <c:tx>
            <c:strRef>
              <c:f>'Evolução da Oferta'!$B$10</c:f>
              <c:strCache>
                <c:ptCount val="1"/>
                <c:pt idx="0">
                  <c:v>Gás Natural</c:v>
                </c:pt>
              </c:strCache>
            </c:strRef>
          </c:tx>
          <c:cat>
            <c:numRef>
              <c:f>'Evolução da Oferta'!$C$6:$F$6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2014</c:v>
                </c:pt>
              </c:numCache>
            </c:numRef>
          </c:cat>
          <c:val>
            <c:numRef>
              <c:f>'Evolução da Oferta'!$C$10:$F$10</c:f>
              <c:numCache>
                <c:formatCode>#,##0_);\(#,##0\)</c:formatCode>
                <c:ptCount val="4"/>
                <c:pt idx="0">
                  <c:v>0</c:v>
                </c:pt>
                <c:pt idx="1">
                  <c:v>207</c:v>
                </c:pt>
                <c:pt idx="2">
                  <c:v>1329</c:v>
                </c:pt>
                <c:pt idx="3">
                  <c:v>5084</c:v>
                </c:pt>
              </c:numCache>
            </c:numRef>
          </c:val>
        </c:ser>
        <c:ser>
          <c:idx val="4"/>
          <c:order val="4"/>
          <c:tx>
            <c:strRef>
              <c:f>'Evolução da Oferta'!$B$13</c:f>
              <c:strCache>
                <c:ptCount val="1"/>
                <c:pt idx="0">
                  <c:v>Outros </c:v>
                </c:pt>
              </c:strCache>
            </c:strRef>
          </c:tx>
          <c:cat>
            <c:numRef>
              <c:f>'Evolução da Oferta'!$C$6:$F$6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2014</c:v>
                </c:pt>
              </c:numCache>
            </c:numRef>
          </c:cat>
          <c:val>
            <c:numRef>
              <c:f>'Evolução da Oferta'!$C$20:$F$20</c:f>
              <c:numCache>
                <c:formatCode>#,##0_);\(#,##0\)</c:formatCode>
                <c:ptCount val="4"/>
                <c:pt idx="0">
                  <c:v>2927</c:v>
                </c:pt>
                <c:pt idx="1">
                  <c:v>3796</c:v>
                </c:pt>
                <c:pt idx="2">
                  <c:v>3904</c:v>
                </c:pt>
                <c:pt idx="3">
                  <c:v>3900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83872"/>
        <c:axId val="42785408"/>
      </c:areaChart>
      <c:catAx>
        <c:axId val="4278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785408"/>
        <c:crosses val="autoZero"/>
        <c:auto val="1"/>
        <c:lblAlgn val="ctr"/>
        <c:lblOffset val="100"/>
        <c:noMultiLvlLbl val="0"/>
      </c:catAx>
      <c:valAx>
        <c:axId val="42785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2783872"/>
        <c:crosses val="autoZero"/>
        <c:crossBetween val="midCat"/>
        <c:majorUnit val="0.2"/>
      </c:valAx>
    </c:plotArea>
    <c:plotVisOnly val="1"/>
    <c:dispBlanksAs val="zero"/>
    <c:showDLblsOverMax val="0"/>
  </c:chart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Estados + Municípios</a:t>
            </a:r>
            <a:endParaRPr lang="pt-BR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5"/>
              <c:layout>
                <c:manualLayout>
                  <c:x val="-3.3917171596318358E-3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'Table 1'!$A$3:$A$8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'Table 1'!$F$3:$F$8</c:f>
              <c:numCache>
                <c:formatCode>#,##0.00</c:formatCode>
                <c:ptCount val="6"/>
                <c:pt idx="0">
                  <c:v>285623184.61000001</c:v>
                </c:pt>
                <c:pt idx="1">
                  <c:v>491020142.00999999</c:v>
                </c:pt>
                <c:pt idx="2">
                  <c:v>666689283.94999993</c:v>
                </c:pt>
                <c:pt idx="3">
                  <c:v>803428069.98000002</c:v>
                </c:pt>
                <c:pt idx="4">
                  <c:v>1487417607.1599998</c:v>
                </c:pt>
                <c:pt idx="5">
                  <c:v>1804617980.0900002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63328"/>
        <c:axId val="79825920"/>
      </c:lineChart>
      <c:catAx>
        <c:axId val="7976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9825920"/>
        <c:crosses val="autoZero"/>
        <c:auto val="1"/>
        <c:lblAlgn val="ctr"/>
        <c:lblOffset val="100"/>
        <c:noMultiLvlLbl val="0"/>
      </c:catAx>
      <c:valAx>
        <c:axId val="7982592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crossAx val="79763328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D6EFEA98-95C1-439A-A3AC-35EBD35A32D2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8C0F6356-013E-4651-A083-74CDEE92D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803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0B8580CB-E368-44C2-B1D8-F39256A7CE4F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0EA6546D-8238-4A1A-926A-F1C78F40A6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A4CB-0EAC-4391-9465-A5E9D624D5E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34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Apresentações\PPT Base\template_padrao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36704" cy="2160240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30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291251" cy="6392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cxnSp>
        <p:nvCxnSpPr>
          <p:cNvPr id="9" name="Conector reto 8"/>
          <p:cNvCxnSpPr/>
          <p:nvPr userDrawn="1"/>
        </p:nvCxnSpPr>
        <p:spPr>
          <a:xfrm>
            <a:off x="0" y="913901"/>
            <a:ext cx="67484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:\Logomarcas\MANUAL_DE_IDENTIDADE_VISUAL_DO_GOVERNO_DO_ESTADO_DE_SAO_PAULO\ARQUIVOS_DIGITAIS\PAG_069_ASSINATURAS_DAS_SECRETARIAS\ENERGIA\HORIZONTAL\PRETO\Energia e Mineração\ENERGIA_MINERACAO_H_PR_cortado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3901"/>
            <a:ext cx="197260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e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>
            <a:grpSpLocks noChangeAspect="1"/>
          </p:cNvGrpSpPr>
          <p:nvPr userDrawn="1"/>
        </p:nvGrpSpPr>
        <p:grpSpPr bwMode="auto">
          <a:xfrm>
            <a:off x="1377" y="4435902"/>
            <a:ext cx="9142623" cy="2233458"/>
            <a:chOff x="-20" y="2748"/>
            <a:chExt cx="5780" cy="1412"/>
          </a:xfrm>
          <a:gradFill>
            <a:gsLst>
              <a:gs pos="74000">
                <a:schemeClr val="bg1"/>
              </a:gs>
              <a:gs pos="82000">
                <a:srgbClr val="A8A8A8"/>
              </a:gs>
              <a:gs pos="0">
                <a:schemeClr val="bg1">
                  <a:lumMod val="95000"/>
                </a:schemeClr>
              </a:gs>
              <a:gs pos="95000">
                <a:schemeClr val="bg1">
                  <a:lumMod val="95000"/>
                </a:schemeClr>
              </a:gs>
              <a:gs pos="59000">
                <a:schemeClr val="bg1">
                  <a:lumMod val="65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38000">
                <a:schemeClr val="bg1">
                  <a:lumMod val="95000"/>
                </a:schemeClr>
              </a:gs>
              <a:gs pos="18000">
                <a:srgbClr val="7F7F7F"/>
              </a:gs>
            </a:gsLst>
            <a:lin ang="5280000" scaled="0"/>
          </a:gradFill>
          <a:effectLst>
            <a:outerShdw blurRad="127000" dist="50800" dir="5220000" algn="ctr" rotWithShape="0">
              <a:srgbClr val="000000">
                <a:alpha val="7000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</p:grpSpPr>
        <p:sp>
          <p:nvSpPr>
            <p:cNvPr id="7" name="Freeform 32"/>
            <p:cNvSpPr>
              <a:spLocks/>
            </p:cNvSpPr>
            <p:nvPr/>
          </p:nvSpPr>
          <p:spPr bwMode="auto">
            <a:xfrm>
              <a:off x="-20" y="2748"/>
              <a:ext cx="5780" cy="1412"/>
            </a:xfrm>
            <a:custGeom>
              <a:avLst/>
              <a:gdLst>
                <a:gd name="T0" fmla="*/ 0 w 3108"/>
                <a:gd name="T1" fmla="*/ 0 h 759"/>
                <a:gd name="T2" fmla="*/ 1941 w 3108"/>
                <a:gd name="T3" fmla="*/ 342 h 759"/>
                <a:gd name="T4" fmla="*/ 3108 w 3108"/>
                <a:gd name="T5" fmla="*/ 137 h 759"/>
                <a:gd name="T6" fmla="*/ 3108 w 3108"/>
                <a:gd name="T7" fmla="*/ 434 h 759"/>
                <a:gd name="T8" fmla="*/ 0 w 3108"/>
                <a:gd name="T9" fmla="*/ 363 h 759"/>
                <a:gd name="T10" fmla="*/ 0 w 3108"/>
                <a:gd name="T11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8" h="759">
                  <a:moveTo>
                    <a:pt x="0" y="0"/>
                  </a:moveTo>
                  <a:cubicBezTo>
                    <a:pt x="392" y="361"/>
                    <a:pt x="1287" y="442"/>
                    <a:pt x="1941" y="342"/>
                  </a:cubicBezTo>
                  <a:cubicBezTo>
                    <a:pt x="2420" y="270"/>
                    <a:pt x="2788" y="109"/>
                    <a:pt x="3108" y="137"/>
                  </a:cubicBezTo>
                  <a:cubicBezTo>
                    <a:pt x="3108" y="434"/>
                    <a:pt x="3108" y="434"/>
                    <a:pt x="3108" y="434"/>
                  </a:cubicBezTo>
                  <a:cubicBezTo>
                    <a:pt x="2292" y="69"/>
                    <a:pt x="1073" y="759"/>
                    <a:pt x="0" y="3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8" name="Freeform 33"/>
            <p:cNvSpPr>
              <a:spLocks/>
            </p:cNvSpPr>
            <p:nvPr/>
          </p:nvSpPr>
          <p:spPr bwMode="auto">
            <a:xfrm>
              <a:off x="-20" y="3520"/>
              <a:ext cx="3119" cy="588"/>
            </a:xfrm>
            <a:custGeom>
              <a:avLst/>
              <a:gdLst>
                <a:gd name="T0" fmla="*/ 0 w 1677"/>
                <a:gd name="T1" fmla="*/ 0 h 316"/>
                <a:gd name="T2" fmla="*/ 1677 w 1677"/>
                <a:gd name="T3" fmla="*/ 31 h 316"/>
                <a:gd name="T4" fmla="*/ 0 w 1677"/>
                <a:gd name="T5" fmla="*/ 90 h 316"/>
                <a:gd name="T6" fmla="*/ 0 w 1677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7" h="316">
                  <a:moveTo>
                    <a:pt x="0" y="0"/>
                  </a:moveTo>
                  <a:cubicBezTo>
                    <a:pt x="552" y="240"/>
                    <a:pt x="1677" y="31"/>
                    <a:pt x="1677" y="31"/>
                  </a:cubicBezTo>
                  <a:cubicBezTo>
                    <a:pt x="1677" y="31"/>
                    <a:pt x="641" y="316"/>
                    <a:pt x="0" y="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4127" y="2813"/>
              <a:ext cx="1633" cy="389"/>
            </a:xfrm>
            <a:custGeom>
              <a:avLst/>
              <a:gdLst>
                <a:gd name="T0" fmla="*/ 878 w 878"/>
                <a:gd name="T1" fmla="*/ 49 h 209"/>
                <a:gd name="T2" fmla="*/ 140 w 878"/>
                <a:gd name="T3" fmla="*/ 170 h 209"/>
                <a:gd name="T4" fmla="*/ 134 w 878"/>
                <a:gd name="T5" fmla="*/ 163 h 209"/>
                <a:gd name="T6" fmla="*/ 878 w 878"/>
                <a:gd name="T7" fmla="*/ 0 h 209"/>
                <a:gd name="T8" fmla="*/ 878 w 878"/>
                <a:gd name="T9" fmla="*/ 4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209">
                  <a:moveTo>
                    <a:pt x="878" y="49"/>
                  </a:moveTo>
                  <a:cubicBezTo>
                    <a:pt x="594" y="40"/>
                    <a:pt x="313" y="123"/>
                    <a:pt x="140" y="170"/>
                  </a:cubicBezTo>
                  <a:cubicBezTo>
                    <a:pt x="0" y="209"/>
                    <a:pt x="45" y="192"/>
                    <a:pt x="134" y="163"/>
                  </a:cubicBezTo>
                  <a:cubicBezTo>
                    <a:pt x="307" y="105"/>
                    <a:pt x="602" y="21"/>
                    <a:pt x="878" y="0"/>
                  </a:cubicBezTo>
                  <a:lnTo>
                    <a:pt x="878" y="49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  <a:round/>
              <a:headEnd/>
              <a:tailEnd/>
            </a:ln>
            <a:sp3d prstMaterial="metal">
              <a:bevelT w="38100" h="508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/>
            </a:p>
          </p:txBody>
        </p:sp>
      </p:grpSp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936284" y="2564904"/>
            <a:ext cx="7272808" cy="158417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3074" name="Picture 2" descr="S:\Logomarcas\MANUAL_DE_IDENTIDADE_VISUAL_DO_GOVERNO_DO_ESTADO_DE_SAO_PAULO\ARQUIVOS_DIGITAIS\PAG_069_ASSINATURAS_DAS_SECRETARIAS\ENERGIA\VERTICAL\PRETO\Energia e Mineração - Preto, Vertical\ENERGIA_MINERACAOV_PR_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7" y="260648"/>
            <a:ext cx="223476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3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>
            <a:spLocks noGrp="1"/>
          </p:cNvSpPr>
          <p:nvPr>
            <p:ph type="title"/>
          </p:nvPr>
        </p:nvSpPr>
        <p:spPr>
          <a:xfrm>
            <a:off x="4283968" y="2276872"/>
            <a:ext cx="4680520" cy="28803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3600"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2" name="Título 4"/>
          <p:cNvSpPr txBox="1">
            <a:spLocks/>
          </p:cNvSpPr>
          <p:nvPr userDrawn="1"/>
        </p:nvSpPr>
        <p:spPr>
          <a:xfrm>
            <a:off x="683568" y="332656"/>
            <a:ext cx="75608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dirty="0" smtClean="0"/>
              <a:t>Obrigado</a:t>
            </a:r>
            <a:endParaRPr lang="pt-BR" sz="4400" dirty="0"/>
          </a:p>
        </p:txBody>
      </p:sp>
      <p:sp>
        <p:nvSpPr>
          <p:cNvPr id="13" name="Título 4"/>
          <p:cNvSpPr txBox="1">
            <a:spLocks/>
          </p:cNvSpPr>
          <p:nvPr userDrawn="1"/>
        </p:nvSpPr>
        <p:spPr>
          <a:xfrm>
            <a:off x="899592" y="6309320"/>
            <a:ext cx="7272808" cy="533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dirty="0" smtClean="0"/>
              <a:t>www.energia.sp.gov.br</a:t>
            </a:r>
            <a:endParaRPr lang="pt-BR" sz="1800" dirty="0"/>
          </a:p>
        </p:txBody>
      </p:sp>
      <p:pic>
        <p:nvPicPr>
          <p:cNvPr id="4098" name="Picture 2" descr="S:\Logomarcas\MANUAL_DE_IDENTIDADE_VISUAL_DO_GOVERNO_DO_ESTADO_DE_SAO_PAULO\ARQUIVOS_DIGITAIS\PAG_069_ASSINATURAS_DAS_SECRETARIAS\ENERGIA\VERTICAL\PRETO\Energia e Mineração - Preto, Vertical\ENERGIA_MINERACAOV_PR_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9" y="2348879"/>
            <a:ext cx="325056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4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049E-3ECD-4933-AA97-21A7900E22ED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6B98-1C4A-4276-B104-4469C8A862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96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CDDB-E1C8-499A-9444-4BB6B915193F}" type="datetimeFigureOut">
              <a:rPr lang="pt-BR" smtClean="0"/>
              <a:t>31/05/2016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22FA-019D-4EA5-B775-108EDCA601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34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79" r:id="rId4"/>
    <p:sldLayoutId id="214748368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05542" y="522920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João Carlos de Souza Meirelles</a:t>
            </a:r>
          </a:p>
          <a:p>
            <a:r>
              <a:rPr lang="pt-BR" sz="2000" i="1" dirty="0" smtClean="0"/>
              <a:t>Secretário</a:t>
            </a:r>
            <a:endParaRPr lang="pt-BR" sz="20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548680"/>
            <a:ext cx="6480720" cy="2160240"/>
          </a:xfrm>
        </p:spPr>
        <p:txBody>
          <a:bodyPr>
            <a:normAutofit/>
          </a:bodyPr>
          <a:lstStyle/>
          <a:p>
            <a:r>
              <a:rPr lang="pt-BR" dirty="0"/>
              <a:t>São Paulo e o setor energético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16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Arrecadação de royalties cresceu </a:t>
            </a:r>
            <a:br>
              <a:rPr lang="pt-BR" sz="2800" dirty="0" smtClean="0"/>
            </a:br>
            <a:r>
              <a:rPr lang="pt-BR" sz="2800" dirty="0" smtClean="0"/>
              <a:t>532% nos últimos cinco anos</a:t>
            </a: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348710"/>
              </p:ext>
            </p:extLst>
          </p:nvPr>
        </p:nvGraphicFramePr>
        <p:xfrm>
          <a:off x="251519" y="1124744"/>
          <a:ext cx="4824537" cy="54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769"/>
                <a:gridCol w="2031384"/>
                <a:gridCol w="2031384"/>
              </a:tblGrid>
              <a:tr h="8128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Royalties + Participação Especial </a:t>
                      </a:r>
                      <a:endParaRPr lang="pt-BR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Valores em R$)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812816"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Estado de São Paulo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Municípios paulistas</a:t>
                      </a:r>
                    </a:p>
                  </a:txBody>
                  <a:tcPr marL="9525" marR="9525" marT="9525" marB="0" anchor="ctr"/>
                </a:tc>
              </a:tr>
              <a:tr h="6291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19.728.953,75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265.894.230,86</a:t>
                      </a:r>
                    </a:p>
                  </a:txBody>
                  <a:tcPr marL="9525" marR="9525" marT="9525" marB="0" anchor="ctr"/>
                </a:tc>
              </a:tr>
              <a:tr h="6291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60.702.372,39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430.317.769,62</a:t>
                      </a:r>
                    </a:p>
                  </a:txBody>
                  <a:tcPr marL="9525" marR="9525" marT="9525" marB="0" anchor="ctr"/>
                </a:tc>
              </a:tr>
              <a:tr h="6291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85.572.642,17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581.116.641,78</a:t>
                      </a:r>
                    </a:p>
                  </a:txBody>
                  <a:tcPr marL="9525" marR="9525" marT="9525" marB="0" anchor="ctr"/>
                </a:tc>
              </a:tr>
              <a:tr h="6291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174.656.840,62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628.771.229,36</a:t>
                      </a:r>
                    </a:p>
                  </a:txBody>
                  <a:tcPr marL="9525" marR="9525" marT="9525" marB="0" anchor="ctr"/>
                </a:tc>
              </a:tr>
              <a:tr h="6291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2014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551.986.566,53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935.431.040,63</a:t>
                      </a:r>
                    </a:p>
                  </a:txBody>
                  <a:tcPr marL="9525" marR="9525" marT="9525" marB="0" anchor="ctr"/>
                </a:tc>
              </a:tr>
              <a:tr h="6291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2015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897.634.342,25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30305"/>
                          </a:solidFill>
                          <a:effectLst/>
                          <a:latin typeface="Arial"/>
                        </a:rPr>
                        <a:t>906.983.637,84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013581"/>
              </p:ext>
            </p:extLst>
          </p:nvPr>
        </p:nvGraphicFramePr>
        <p:xfrm>
          <a:off x="5148064" y="1124744"/>
          <a:ext cx="37444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5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Combustíveis: gasolina e etanol</a:t>
            </a:r>
          </a:p>
        </p:txBody>
      </p:sp>
      <p:pic>
        <p:nvPicPr>
          <p:cNvPr id="6" name="Picture 2" descr="http://test.sustainablebiodieselalliance.com/SBA/wp-content/uploads/2014/03/hdr-biodies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9" r="333" b="5019"/>
          <a:stretch/>
        </p:blipFill>
        <p:spPr bwMode="auto">
          <a:xfrm>
            <a:off x="0" y="3983027"/>
            <a:ext cx="9180513" cy="290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680750"/>
              </p:ext>
            </p:extLst>
          </p:nvPr>
        </p:nvGraphicFramePr>
        <p:xfrm>
          <a:off x="611560" y="1052736"/>
          <a:ext cx="7848872" cy="289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747"/>
                <a:gridCol w="1764762"/>
                <a:gridCol w="1504368"/>
                <a:gridCol w="1765995"/>
              </a:tblGrid>
              <a:tr h="27417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Etanol / Gasolina C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9115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Consumo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Participação SP/Br</a:t>
                      </a:r>
                    </a:p>
                  </a:txBody>
                  <a:tcPr marL="9525" marR="9525" marT="9525" marB="0" anchor="ctr"/>
                </a:tc>
              </a:tr>
              <a:tr h="274178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9155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Brasil </a:t>
                      </a:r>
                      <a:endParaRPr lang="pt-BR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milhões litros)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São Paulo (milhões litros)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ctr"/>
                </a:tc>
              </a:tr>
              <a:tr h="27417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Etanol anidro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11.108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27417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Etanol hidratado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17.863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9.456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</a:tr>
              <a:tr h="27417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Etanol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28.971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12.004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915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Gasolina automotiva ©</a:t>
                      </a:r>
                      <a:b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(excluído 27% etanol anidro)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30.030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6.889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7504" y="6597352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 smtClean="0"/>
              <a:t>Fonte: ANP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34195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Solar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S:\Fotos\Banco de Imagens\SE\FOTOS PAINEL CESP\12_baix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"/>
          <a:stretch/>
        </p:blipFill>
        <p:spPr bwMode="auto">
          <a:xfrm>
            <a:off x="-14808" y="980728"/>
            <a:ext cx="915880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076056" y="1053056"/>
            <a:ext cx="4067944" cy="2880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28183"/>
              </p:ext>
            </p:extLst>
          </p:nvPr>
        </p:nvGraphicFramePr>
        <p:xfrm>
          <a:off x="5292080" y="1196752"/>
          <a:ext cx="3672657" cy="246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368"/>
                <a:gridCol w="1008112"/>
                <a:gridCol w="1584177"/>
              </a:tblGrid>
              <a:tr h="4553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São Paulo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  SP - BR</a:t>
                      </a:r>
                    </a:p>
                  </a:txBody>
                  <a:tcPr marL="9525" marR="9525" marT="9525" marB="0" anchor="ctr"/>
                </a:tc>
              </a:tr>
              <a:tr h="9106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Potência 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Potência SP (kW)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Potência (%)</a:t>
                      </a:r>
                    </a:p>
                  </a:txBody>
                  <a:tcPr marL="9525" marR="9525" marT="9525" marB="0" anchor="ctr"/>
                </a:tc>
              </a:tr>
              <a:tr h="685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22.933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46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fonte: BIG - Banco de Informações de Geração - ANEEL - dados coletados em </a:t>
                      </a:r>
                      <a:r>
                        <a:rPr lang="pt-BR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30/03/2016</a:t>
                      </a:r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0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mando.Junior\Desktop\Untitl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559"/>
            <a:ext cx="91440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Novas</a:t>
            </a:r>
            <a:r>
              <a:rPr lang="en-US" dirty="0"/>
              <a:t> </a:t>
            </a:r>
            <a:r>
              <a:rPr lang="en-US" dirty="0" err="1"/>
              <a:t>termelétricas</a:t>
            </a:r>
            <a:r>
              <a:rPr lang="en-US" dirty="0"/>
              <a:t>  </a:t>
            </a:r>
            <a:r>
              <a:rPr lang="en-US" dirty="0" smtClean="0"/>
              <a:t>UTE-</a:t>
            </a:r>
            <a:r>
              <a:rPr lang="en-US" dirty="0" err="1" smtClean="0"/>
              <a:t>Piratininga</a:t>
            </a: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0" y="5593125"/>
            <a:ext cx="3851920" cy="12785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2" indent="-4763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pt-BR" b="1" dirty="0">
                <a:ea typeface="Tahoma" panose="020B0604030504040204" pitchFamily="34" charset="0"/>
                <a:cs typeface="Tahoma" panose="020B0604030504040204" pitchFamily="34" charset="0"/>
              </a:rPr>
              <a:t>Termelétricas na base do sistema</a:t>
            </a:r>
          </a:p>
          <a:p>
            <a:pPr marL="4763" lvl="3" indent="-4763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ea typeface="Tahoma" panose="020B0604030504040204" pitchFamily="34" charset="0"/>
                <a:cs typeface="Tahoma" panose="020B0604030504040204" pitchFamily="34" charset="0"/>
              </a:rPr>
              <a:t>Pedreira – próximo à UTE Piratininga</a:t>
            </a:r>
          </a:p>
          <a:p>
            <a:pPr marL="4763" lvl="3" indent="-4763">
              <a:buFont typeface="Arial" panose="020B0604020202020204" pitchFamily="34" charset="0"/>
              <a:buChar char="•"/>
            </a:pPr>
            <a:r>
              <a:rPr lang="pt-BR" sz="1600" b="1" dirty="0">
                <a:ea typeface="Tahoma" panose="020B0604030504040204" pitchFamily="34" charset="0"/>
                <a:cs typeface="Tahoma" panose="020B0604030504040204" pitchFamily="34" charset="0"/>
              </a:rPr>
              <a:t>Cubatão – próximo à UHE Henry </a:t>
            </a:r>
            <a:r>
              <a:rPr lang="pt-BR" sz="1600" b="1" dirty="0" err="1">
                <a:ea typeface="Tahoma" panose="020B0604030504040204" pitchFamily="34" charset="0"/>
                <a:cs typeface="Tahoma" panose="020B0604030504040204" pitchFamily="34" charset="0"/>
              </a:rPr>
              <a:t>Borden</a:t>
            </a:r>
            <a:endParaRPr lang="pt-BR" sz="16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mando.Junior\Desktop\Untitle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1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Complexo</a:t>
            </a:r>
            <a:r>
              <a:rPr lang="en-US" dirty="0"/>
              <a:t> </a:t>
            </a:r>
            <a:r>
              <a:rPr lang="en-US" dirty="0" err="1"/>
              <a:t>Hospitalar</a:t>
            </a:r>
            <a:r>
              <a:rPr lang="en-US" dirty="0"/>
              <a:t> </a:t>
            </a:r>
            <a:r>
              <a:rPr lang="en-US" dirty="0" err="1" smtClean="0"/>
              <a:t>Clínicas</a:t>
            </a:r>
            <a:endParaRPr lang="en-US" dirty="0"/>
          </a:p>
        </p:txBody>
      </p:sp>
      <p:sp>
        <p:nvSpPr>
          <p:cNvPr id="2" name="Retângulo 1"/>
          <p:cNvSpPr/>
          <p:nvPr/>
        </p:nvSpPr>
        <p:spPr>
          <a:xfrm>
            <a:off x="5580112" y="980728"/>
            <a:ext cx="3563888" cy="151216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Central de Cogeração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Usina solar fotovoltaica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Sistema de armazenamento de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</a:rPr>
              <a:t>Modernização do sistema de ar condicionado e outros equipamentos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GD no Instituto </a:t>
            </a:r>
            <a:r>
              <a:rPr lang="pt-BR" dirty="0" err="1" smtClean="0"/>
              <a:t>Butantan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s://upload.wikimedia.org/wikipedia/commons/3/3f/Instituto_Butantan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/>
          <a:stretch/>
        </p:blipFill>
        <p:spPr bwMode="auto">
          <a:xfrm>
            <a:off x="440" y="960120"/>
            <a:ext cx="9144000" cy="592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1301364"/>
            <a:ext cx="2520280" cy="286232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Geração Distribuída</a:t>
            </a:r>
          </a:p>
          <a:p>
            <a:endParaRPr lang="pt-BR" sz="2000" dirty="0"/>
          </a:p>
          <a:p>
            <a:r>
              <a:rPr lang="pt-BR" sz="2000" dirty="0" smtClean="0"/>
              <a:t>- Implantação de sistema de cogeração a gás natural</a:t>
            </a:r>
          </a:p>
          <a:p>
            <a:r>
              <a:rPr lang="pt-BR" sz="2000" dirty="0" smtClean="0"/>
              <a:t>- Geração de energia elétrica e vapor/ar condicionado</a:t>
            </a:r>
          </a:p>
          <a:p>
            <a:r>
              <a:rPr lang="pt-BR" sz="2000" dirty="0" smtClean="0"/>
              <a:t>- Fotovoltaica </a:t>
            </a:r>
          </a:p>
        </p:txBody>
      </p:sp>
    </p:spTree>
    <p:extLst>
      <p:ext uri="{BB962C8B-B14F-4D97-AF65-F5344CB8AC3E}">
        <p14:creationId xmlns:p14="http://schemas.microsoft.com/office/powerpoint/2010/main" val="213871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Fotos\Banco de Imagens\SE\Mineração\Calcário Piracica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7"/>
          <a:stretch/>
        </p:blipFill>
        <p:spPr bwMode="auto">
          <a:xfrm>
            <a:off x="0" y="971550"/>
            <a:ext cx="9144000" cy="59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Mineração Responsável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196752"/>
            <a:ext cx="3240360" cy="5184576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Racionalização do uso de água e energia</a:t>
            </a:r>
          </a:p>
          <a:p>
            <a:r>
              <a:rPr lang="pt-BR" b="1" dirty="0"/>
              <a:t>Redestinação das áreas </a:t>
            </a:r>
            <a:r>
              <a:rPr lang="pt-BR" b="1" dirty="0" smtClean="0"/>
              <a:t>utilizadas</a:t>
            </a:r>
          </a:p>
          <a:p>
            <a:r>
              <a:rPr lang="pt-BR" b="1" dirty="0"/>
              <a:t>Logística </a:t>
            </a:r>
            <a:r>
              <a:rPr lang="pt-BR" b="1" dirty="0" smtClean="0"/>
              <a:t>alternativa</a:t>
            </a:r>
          </a:p>
          <a:p>
            <a:r>
              <a:rPr lang="pt-BR" b="1" dirty="0" smtClean="0"/>
              <a:t>Desassoreamento </a:t>
            </a:r>
            <a:r>
              <a:rPr lang="pt-BR" b="1" dirty="0"/>
              <a:t>integrado à </a:t>
            </a:r>
            <a:r>
              <a:rPr lang="pt-BR" b="1" dirty="0" smtClean="0"/>
              <a:t>mineração</a:t>
            </a:r>
            <a:endParaRPr lang="pt-BR" b="1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9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139952" y="2276872"/>
            <a:ext cx="4824536" cy="2880320"/>
          </a:xfrm>
        </p:spPr>
        <p:txBody>
          <a:bodyPr>
            <a:normAutofit/>
          </a:bodyPr>
          <a:lstStyle/>
          <a:p>
            <a:r>
              <a:rPr lang="en-US" sz="3200" dirty="0" err="1"/>
              <a:t>João</a:t>
            </a:r>
            <a:r>
              <a:rPr lang="en-US" sz="3200" dirty="0"/>
              <a:t> Carlos de S. </a:t>
            </a:r>
            <a:r>
              <a:rPr lang="en-US" sz="3200" dirty="0" err="1"/>
              <a:t>Meirelles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0" i="1" dirty="0" err="1"/>
              <a:t>Secretário</a:t>
            </a: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/>
              <a:t>Tel: (11) 3124-2110</a:t>
            </a:r>
            <a:br>
              <a:rPr lang="en-US" sz="3200" b="0" dirty="0"/>
            </a:br>
            <a:r>
              <a:rPr lang="en-US" sz="3200" b="0" dirty="0"/>
              <a:t>gabinete@energia.sp.gov.br</a:t>
            </a:r>
          </a:p>
        </p:txBody>
      </p:sp>
    </p:spTree>
    <p:extLst>
      <p:ext uri="{BB962C8B-B14F-4D97-AF65-F5344CB8AC3E}">
        <p14:creationId xmlns:p14="http://schemas.microsoft.com/office/powerpoint/2010/main" val="11924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Diretrizes</a:t>
            </a:r>
            <a:r>
              <a:rPr lang="en-US" dirty="0"/>
              <a:t> </a:t>
            </a:r>
            <a:r>
              <a:rPr lang="en-US" dirty="0" err="1" smtClean="0"/>
              <a:t>Estratégicas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Geração de energia </a:t>
            </a:r>
            <a:r>
              <a:rPr lang="pt-BR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próxima aos centros </a:t>
            </a:r>
            <a:r>
              <a:rPr lang="pt-BR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consumidores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Fomentar a criação de projetos inovadores :  </a:t>
            </a:r>
            <a:endParaRPr lang="pt-BR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6522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Gás </a:t>
            </a:r>
            <a:r>
              <a:rPr lang="pt-BR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natural como garantia de oferta firme</a:t>
            </a:r>
          </a:p>
          <a:p>
            <a:pPr marL="1165225"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Ampliação da produção das energias </a:t>
            </a:r>
            <a:r>
              <a:rPr lang="pt-BR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renováveis</a:t>
            </a:r>
          </a:p>
          <a:p>
            <a:pPr marL="1165225"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Eficiência </a:t>
            </a:r>
            <a:r>
              <a:rPr lang="pt-BR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energética</a:t>
            </a:r>
          </a:p>
          <a:p>
            <a:pPr marL="1165225"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Redução das </a:t>
            </a:r>
            <a:r>
              <a:rPr lang="pt-BR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emissões de carbono</a:t>
            </a:r>
          </a:p>
          <a:p>
            <a:pPr>
              <a:lnSpc>
                <a:spcPct val="200000"/>
              </a:lnSpc>
            </a:pPr>
            <a:endParaRPr lang="pt-BR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9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6552728" cy="639263"/>
          </a:xfrm>
        </p:spPr>
        <p:txBody>
          <a:bodyPr>
            <a:noAutofit/>
          </a:bodyPr>
          <a:lstStyle/>
          <a:p>
            <a:r>
              <a:rPr lang="pt-BR" sz="2800" dirty="0"/>
              <a:t>Potência de Geração de Energia Elétrica</a:t>
            </a:r>
            <a:br>
              <a:rPr lang="pt-BR" sz="2800" dirty="0"/>
            </a:br>
            <a:r>
              <a:rPr lang="pt-BR" sz="2800" dirty="0" smtClean="0"/>
              <a:t>Comparativo </a:t>
            </a:r>
            <a:r>
              <a:rPr lang="pt-BR" sz="2800" dirty="0"/>
              <a:t>entre São Paulo e </a:t>
            </a:r>
            <a:r>
              <a:rPr lang="pt-BR" sz="2800" dirty="0" smtClean="0"/>
              <a:t>o Brasil</a:t>
            </a:r>
            <a:endParaRPr lang="pt-BR" sz="2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60144"/>
              </p:ext>
            </p:extLst>
          </p:nvPr>
        </p:nvGraphicFramePr>
        <p:xfrm>
          <a:off x="323527" y="1268756"/>
          <a:ext cx="8568952" cy="5184579"/>
        </p:xfrm>
        <a:graphic>
          <a:graphicData uri="http://schemas.openxmlformats.org/drawingml/2006/table">
            <a:tbl>
              <a:tblPr firstRow="1" bandRow="1"/>
              <a:tblGrid>
                <a:gridCol w="2239123"/>
                <a:gridCol w="2109943"/>
                <a:gridCol w="2109943"/>
                <a:gridCol w="2109943"/>
              </a:tblGrid>
              <a:tr h="8041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Tipos de Geração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Capacidade Instalada (GW)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Participação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42119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Paulo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SP / BR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2119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Hidroelétrica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92,16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479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Termoelétrica (Biomassa)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13,34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479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Termoelétrica (Fóssil)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2,279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8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Fotovoltaica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08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Eólica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8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Nuclear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08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22,863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142,179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08436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BIG - Banco de Informações da Geração Aneel de </a:t>
                      </a:r>
                      <a:r>
                        <a:rPr lang="pt-BR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28/03/2016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9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35267" cy="6392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Matriz Energética paulista</a:t>
            </a:r>
            <a:endParaRPr lang="pt-BR" sz="2800" dirty="0"/>
          </a:p>
        </p:txBody>
      </p:sp>
      <p:sp>
        <p:nvSpPr>
          <p:cNvPr id="33" name="Retângulo 32"/>
          <p:cNvSpPr/>
          <p:nvPr/>
        </p:nvSpPr>
        <p:spPr>
          <a:xfrm>
            <a:off x="172505" y="1026255"/>
            <a:ext cx="8798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t-BR" sz="2800" b="1" dirty="0">
                <a:solidFill>
                  <a:prstClr val="black"/>
                </a:solidFill>
                <a:cs typeface="Arial" pitchFamily="34" charset="0"/>
              </a:rPr>
            </a:br>
            <a:endParaRPr lang="pt-BR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61" name="Gráfico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642734"/>
              </p:ext>
            </p:extLst>
          </p:nvPr>
        </p:nvGraphicFramePr>
        <p:xfrm>
          <a:off x="287524" y="1340768"/>
          <a:ext cx="81009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100392" y="134076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5"/>
                </a:solidFill>
              </a:rPr>
              <a:t>5%</a:t>
            </a:r>
            <a:endParaRPr lang="pt-BR" sz="2400" b="1" dirty="0">
              <a:solidFill>
                <a:schemeClr val="accent5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8100392" y="175506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4"/>
                </a:solidFill>
              </a:rPr>
              <a:t>7%</a:t>
            </a:r>
            <a:endParaRPr lang="pt-BR" sz="2400" b="1" dirty="0">
              <a:solidFill>
                <a:schemeClr val="accent4"/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8100392" y="227687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3"/>
                </a:solidFill>
              </a:rPr>
              <a:t>18%</a:t>
            </a:r>
            <a:endParaRPr lang="pt-BR" sz="2400" b="1" dirty="0">
              <a:solidFill>
                <a:schemeClr val="accent3"/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8100392" y="3429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2"/>
                </a:solidFill>
              </a:rPr>
              <a:t>31%</a:t>
            </a:r>
            <a:endParaRPr lang="pt-BR" sz="2400" b="1" dirty="0">
              <a:solidFill>
                <a:schemeClr val="accent2"/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8100392" y="494116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38%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63688" y="45718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Petróleo e Derivados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1763688" y="29249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Derivados da cana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1763688" y="214522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Hidráulica e Eletricidade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6660232" y="1752232"/>
            <a:ext cx="143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Gás Natural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1763688" y="156756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Outros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156756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9%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75646" y="2129839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14%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75646" y="289416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14%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75646" y="455644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63%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Gás Natural em São Paulo</a:t>
            </a:r>
            <a:br>
              <a:rPr lang="pt-BR" dirty="0"/>
            </a:br>
            <a:r>
              <a:rPr lang="pt-BR" dirty="0" smtClean="0"/>
              <a:t>Produção </a:t>
            </a:r>
            <a:r>
              <a:rPr lang="pt-BR" dirty="0"/>
              <a:t>e Consumo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8" y="1052736"/>
            <a:ext cx="8820000" cy="55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0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6291251" cy="78327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As rotas existentes e a oportunidade de ampliação da oferta de gás natural</a:t>
            </a:r>
            <a:endParaRPr lang="pt-BR" dirty="0"/>
          </a:p>
        </p:txBody>
      </p:sp>
      <p:pic>
        <p:nvPicPr>
          <p:cNvPr id="2" name="Picture 2" descr="C:\Users\Armando.Junior\Desktop\Rota 4 05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7416824" cy="58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291251" cy="6392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São Paulo: autossuficiente em </a:t>
            </a:r>
            <a:br>
              <a:rPr lang="pt-BR" dirty="0" smtClean="0"/>
            </a:br>
            <a:r>
              <a:rPr lang="pt-BR" dirty="0" smtClean="0"/>
              <a:t>gás natural desde julho de 2015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52736"/>
            <a:ext cx="91630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5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GNL – Gás Natural Liquefeito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6876" y="1052736"/>
            <a:ext cx="8285564" cy="1512168"/>
          </a:xfrm>
        </p:spPr>
        <p:txBody>
          <a:bodyPr>
            <a:normAutofit/>
          </a:bodyPr>
          <a:lstStyle/>
          <a:p>
            <a:r>
              <a:rPr lang="pt-BR" dirty="0" smtClean="0"/>
              <a:t>Projeto privado</a:t>
            </a:r>
          </a:p>
          <a:p>
            <a:r>
              <a:rPr lang="pt-BR" dirty="0" smtClean="0"/>
              <a:t>Viabiliza </a:t>
            </a:r>
            <a:r>
              <a:rPr lang="pt-BR" dirty="0"/>
              <a:t>projeto associado de uma UTE de 1.500 MW na </a:t>
            </a:r>
            <a:r>
              <a:rPr lang="pt-BR" dirty="0" smtClean="0"/>
              <a:t>Baixada Santista</a:t>
            </a:r>
            <a:endParaRPr lang="pt-BR" dirty="0"/>
          </a:p>
          <a:p>
            <a:endParaRPr lang="pt-BR" dirty="0"/>
          </a:p>
        </p:txBody>
      </p:sp>
      <p:pic>
        <p:nvPicPr>
          <p:cNvPr id="1028" name="Picture 4" descr="http://www.angularaerofoto.com.br/data/photos/162_1Foto_A__rea_terminal_GNL_Porto_de_Pec__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"/>
          <a:stretch/>
        </p:blipFill>
        <p:spPr bwMode="auto">
          <a:xfrm>
            <a:off x="0" y="973485"/>
            <a:ext cx="9144000" cy="588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74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b="13577"/>
          <a:stretch/>
        </p:blipFill>
        <p:spPr bwMode="auto">
          <a:xfrm>
            <a:off x="0" y="957581"/>
            <a:ext cx="9130866" cy="590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Produção de </a:t>
            </a:r>
            <a:r>
              <a:rPr lang="pt-BR" dirty="0" smtClean="0"/>
              <a:t>Petróleo em </a:t>
            </a:r>
            <a:r>
              <a:rPr lang="pt-BR" dirty="0"/>
              <a:t>São Paulo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866803"/>
              </p:ext>
            </p:extLst>
          </p:nvPr>
        </p:nvGraphicFramePr>
        <p:xfrm>
          <a:off x="6444208" y="1909672"/>
          <a:ext cx="2686658" cy="402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440"/>
                <a:gridCol w="1653218"/>
              </a:tblGrid>
              <a:tr h="8014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Produção de Petróleo no Estado de São Paulo</a:t>
                      </a:r>
                      <a:b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mil </a:t>
                      </a:r>
                      <a:r>
                        <a:rPr lang="pt-BR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bbl</a:t>
                      </a: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/d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2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19,88</a:t>
                      </a:r>
                    </a:p>
                  </a:txBody>
                  <a:tcPr marL="9525" marR="9525" marT="9525" marB="0" anchor="ctr"/>
                </a:tc>
              </a:tr>
              <a:tr h="532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61,30</a:t>
                      </a:r>
                    </a:p>
                  </a:txBody>
                  <a:tcPr marL="9525" marR="9525" marT="9525" marB="0" anchor="ctr"/>
                </a:tc>
              </a:tr>
              <a:tr h="532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29,81</a:t>
                      </a:r>
                    </a:p>
                  </a:txBody>
                  <a:tcPr marL="9525" marR="9525" marT="9525" marB="0" anchor="ctr"/>
                </a:tc>
              </a:tr>
              <a:tr h="532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69,11</a:t>
                      </a:r>
                    </a:p>
                  </a:txBody>
                  <a:tcPr marL="9525" marR="9525" marT="9525" marB="0" anchor="ctr"/>
                </a:tc>
              </a:tr>
              <a:tr h="532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162,04</a:t>
                      </a:r>
                    </a:p>
                  </a:txBody>
                  <a:tcPr marL="9525" marR="9525" marT="9525" marB="0" anchor="ctr"/>
                </a:tc>
              </a:tr>
              <a:tr h="5324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246,34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691680" y="558924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Aumento de 1.139% na produção de petróleo  nos últimos cinco anos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466</Words>
  <Application>Microsoft Office PowerPoint</Application>
  <PresentationFormat>Apresentação na tela (4:3)</PresentationFormat>
  <Paragraphs>173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São Paulo e o setor energético</vt:lpstr>
      <vt:lpstr>Diretrizes Estratégicas</vt:lpstr>
      <vt:lpstr>Potência de Geração de Energia Elétrica Comparativo entre São Paulo e o Brasil</vt:lpstr>
      <vt:lpstr>Matriz Energética paulista</vt:lpstr>
      <vt:lpstr>Gás Natural em São Paulo Produção e Consumo</vt:lpstr>
      <vt:lpstr>As rotas existentes e a oportunidade de ampliação da oferta de gás natural</vt:lpstr>
      <vt:lpstr>São Paulo: autossuficiente em  gás natural desde julho de 2015</vt:lpstr>
      <vt:lpstr>GNL – Gás Natural Liquefeito</vt:lpstr>
      <vt:lpstr>Produção de Petróleo em São Paulo</vt:lpstr>
      <vt:lpstr>Arrecadação de royalties cresceu  532% nos últimos cinco anos</vt:lpstr>
      <vt:lpstr>Combustíveis: gasolina e etanol</vt:lpstr>
      <vt:lpstr>Energia Solar</vt:lpstr>
      <vt:lpstr>Novas termelétricas  UTE-Piratininga</vt:lpstr>
      <vt:lpstr>Complexo Hospitalar Clínicas</vt:lpstr>
      <vt:lpstr>GD no Instituto Butantan</vt:lpstr>
      <vt:lpstr>Mineração Responsável </vt:lpstr>
      <vt:lpstr>João Carlos de S. Meirelles Secretário Tel: (11) 3124-2110 gabinete@energia.sp.gov.br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Armando de Almeida Pinto Junior</dc:creator>
  <cp:lastModifiedBy>Armando de Almeida Pinto Junior</cp:lastModifiedBy>
  <cp:revision>108</cp:revision>
  <cp:lastPrinted>2015-08-11T16:15:01Z</cp:lastPrinted>
  <dcterms:created xsi:type="dcterms:W3CDTF">2015-07-31T18:50:09Z</dcterms:created>
  <dcterms:modified xsi:type="dcterms:W3CDTF">2016-05-31T15:32:57Z</dcterms:modified>
</cp:coreProperties>
</file>