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72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1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5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95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8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46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15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59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20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1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AF01-2F26-4909-B87E-6FFD834F8518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C0F6-1FDD-4D52-A11F-1C28923AA1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1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ocarlos.usp.br/" TargetMode="External"/><Relationship Id="rId2" Type="http://schemas.openxmlformats.org/officeDocument/2006/relationships/hyperlink" Target="http://www.scania.com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36" y="-320844"/>
            <a:ext cx="12218736" cy="723031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855" y="2142875"/>
            <a:ext cx="2597363" cy="2598615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48614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882" y="292936"/>
            <a:ext cx="4812632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Traceability across the value chain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6882" y="1618499"/>
            <a:ext cx="379652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Rastrear  bens e materiais à medida que atravessam uma cadeia de suprimentos. </a:t>
            </a:r>
          </a:p>
          <a:p>
            <a:r>
              <a:rPr lang="pt-BR" dirty="0" smtClean="0"/>
              <a:t>Método de produção empregado e habilitado por atores da cadeia de fornecimento,  adotando padrões  e fornecendo certificados que demonstram práticas e métodos específicos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36882" y="4397970"/>
          <a:ext cx="10713244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51"/>
                <a:gridCol w="9118693"/>
              </a:tblGrid>
              <a:tr h="1293073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Alp</a:t>
                      </a:r>
                      <a:r>
                        <a:rPr lang="pt-BR" sz="1400" dirty="0" smtClean="0"/>
                        <a:t> Vision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Desenvolveu soluções de autenticação de produtos e de proteção contra falsificação.</a:t>
                      </a:r>
                    </a:p>
                    <a:p>
                      <a:r>
                        <a:rPr lang="pt-BR" sz="1400" dirty="0" smtClean="0"/>
                        <a:t>Suas tecnologias invisíveis digitais podem ser aplicadas a uma variedade de produtos de marca, incluindo cartões, etiquetas, folhetos e blisters, bem como garrafas e tampas, aparelhos elétricos e peças mecânicas. Ele faz uma  marcação invisível digital que é impressa usando tinta normal e processos de impressão padrão. 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54" y="292936"/>
            <a:ext cx="6301977" cy="3555079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621" y="413251"/>
            <a:ext cx="5442034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Machine 2 Machine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4337" y="1915562"/>
            <a:ext cx="49054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Tecnologias que permitem tanto sistemas com fio quanto sem fio a se comunicarem com outros dispositivos que possuam a mesma habilidade. 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64337" y="4484610"/>
          <a:ext cx="9112876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2876"/>
              </a:tblGrid>
              <a:tr h="1293073">
                <a:tc>
                  <a:txBody>
                    <a:bodyPr/>
                    <a:lstStyle/>
                    <a:p>
                      <a:r>
                        <a:rPr lang="pt-BR" dirty="0" smtClean="0"/>
                        <a:t> Uso</a:t>
                      </a:r>
                      <a:r>
                        <a:rPr lang="pt-BR" baseline="0" dirty="0" smtClean="0"/>
                        <a:t> de</a:t>
                      </a:r>
                      <a:r>
                        <a:rPr lang="pt-BR" dirty="0" smtClean="0"/>
                        <a:t> dispositivos (como um sensor ou medidor) para capturar um dado (como temperatura, nível de estoque, etc.), que é enviado através de uma rede (sem fio, com fio ou híbrida) para uma aplicação (programa), que transforma o evento capturado em informação útil (por exemplo, itens que precisam ser armazenados novamente). </a:t>
                      </a:r>
                    </a:p>
                  </a:txBody>
                  <a:tcPr marL="144000" marR="144000" marT="108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678655" y="1076032"/>
            <a:ext cx="5747084" cy="3245953"/>
            <a:chOff x="0" y="44830"/>
            <a:chExt cx="1800354" cy="1038836"/>
          </a:xfrm>
        </p:grpSpPr>
        <p:pic>
          <p:nvPicPr>
            <p:cNvPr id="6" name="Picture 14" descr="Resultado de imagem para &quot;machine 2 machine 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0"/>
              <a:ext cx="1800354" cy="1038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18"/>
            <p:cNvSpPr txBox="1"/>
            <p:nvPr/>
          </p:nvSpPr>
          <p:spPr>
            <a:xfrm>
              <a:off x="70931" y="48949"/>
              <a:ext cx="455205" cy="1552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M2M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9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80347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Location </a:t>
            </a:r>
            <a:r>
              <a:rPr lang="en-US" dirty="0" smtClean="0"/>
              <a:t>Based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1" y="1867436"/>
            <a:ext cx="28667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Serviços Baseados em Localização geográfica acessado por um dispositivo </a:t>
            </a:r>
            <a:r>
              <a:rPr lang="pt-BR" dirty="0" smtClean="0"/>
              <a:t>móvel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704993" y="365125"/>
            <a:ext cx="8022557" cy="4707231"/>
            <a:chOff x="1871211" y="0"/>
            <a:chExt cx="4450807" cy="3340226"/>
          </a:xfrm>
        </p:grpSpPr>
        <p:pic>
          <p:nvPicPr>
            <p:cNvPr id="6" name="Picture 16" descr="Resultado de imagem para &quot;location based 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211" y="0"/>
              <a:ext cx="4450807" cy="334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22"/>
            <p:cNvSpPr txBox="1"/>
            <p:nvPr/>
          </p:nvSpPr>
          <p:spPr>
            <a:xfrm>
              <a:off x="1960745" y="2516758"/>
              <a:ext cx="2328302" cy="4076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Location Based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9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48691" y="4780311"/>
          <a:ext cx="9112876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2876"/>
              </a:tblGrid>
              <a:tr h="1293073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Controle para localização de filhos, promoções em </a:t>
                      </a:r>
                      <a:r>
                        <a:rPr lang="pt-BR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shoppings</a:t>
                      </a:r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lojas e cinemas, meteorologia, esportes 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etc.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7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570" y="419273"/>
            <a:ext cx="310815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Wearables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7570" y="1185363"/>
            <a:ext cx="2801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Dispositivos tecnológicos que podem ser utilizados pelos usuários como peças do vestuário.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838200" y="4804373"/>
          <a:ext cx="9112876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2876"/>
              </a:tblGrid>
              <a:tr h="1293073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Óculos, relógios, sapatos, pulseiras, camisas e etc. </a:t>
                      </a: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linha de eletrodomésticos conectados da empresa inclui refrigeradores, fogões, fornos de micro-ondas, máquinas de lavar roupa e aspiradores de pó, todos eles conectados a smartphones e até mesmo às TVs da empresa.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862884" y="391957"/>
            <a:ext cx="6390845" cy="3797789"/>
            <a:chOff x="53235" y="44388"/>
            <a:chExt cx="1380762" cy="1120143"/>
          </a:xfrm>
        </p:grpSpPr>
        <p:pic>
          <p:nvPicPr>
            <p:cNvPr id="6" name="Picture 18" descr="Resultado de imagem para &quot;Wearables 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" y="48531"/>
              <a:ext cx="1368000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25"/>
            <p:cNvSpPr txBox="1"/>
            <p:nvPr/>
          </p:nvSpPr>
          <p:spPr>
            <a:xfrm>
              <a:off x="53235" y="44388"/>
              <a:ext cx="755607" cy="133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Wearables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9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494" y="413252"/>
            <a:ext cx="5706979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Collaborative Economy + Sharing Economy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7724" y="1915563"/>
            <a:ext cx="314549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Sistema socioeconômico construído em torno da partilha de recursos humanos e físicos (</a:t>
            </a:r>
            <a:r>
              <a:rPr lang="pt-BR" dirty="0" err="1"/>
              <a:t>Crowdsourcing</a:t>
            </a:r>
            <a:r>
              <a:rPr lang="pt-BR" dirty="0"/>
              <a:t>). Ela inclui a criação, produção, distribuição, comércio compartilhado e consumo de bens e serviços por pessoas e organizações diferentes, de diferentes lugares e culturas. 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67724" y="4954633"/>
          <a:ext cx="10713244" cy="685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51"/>
                <a:gridCol w="9118693"/>
              </a:tblGrid>
              <a:tr h="685077">
                <a:tc>
                  <a:txBody>
                    <a:bodyPr/>
                    <a:lstStyle/>
                    <a:p>
                      <a:pPr algn="l"/>
                      <a:r>
                        <a:rPr lang="pt-BR" sz="1400" dirty="0" err="1" smtClean="0"/>
                        <a:t>Airbnb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onde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pessoas de mais de 190 países podem se cadastrar para receber visitantes, alugando espaços livres em casa ou a casa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toda.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3" y="614367"/>
            <a:ext cx="5646404" cy="3249118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874" y="485441"/>
            <a:ext cx="6789821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Mobile Payments </a:t>
            </a:r>
            <a:r>
              <a:rPr lang="en-US" dirty="0" smtClean="0"/>
              <a:t>,  </a:t>
            </a:r>
            <a:r>
              <a:rPr lang="en-US" dirty="0"/>
              <a:t>Digital </a:t>
            </a:r>
            <a:r>
              <a:rPr lang="en-US" dirty="0" smtClean="0"/>
              <a:t>Payments and  Bitcoins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0590" y="1987752"/>
            <a:ext cx="307669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  <a:r>
              <a:rPr lang="pt-BR" dirty="0" smtClean="0"/>
              <a:t>Instrumentos </a:t>
            </a:r>
            <a:r>
              <a:rPr lang="pt-BR" dirty="0"/>
              <a:t>utilizados para liquidação financeira de uma </a:t>
            </a:r>
            <a:r>
              <a:rPr lang="pt-BR" dirty="0" smtClean="0"/>
              <a:t>operação, </a:t>
            </a:r>
            <a:r>
              <a:rPr lang="pt-BR" dirty="0"/>
              <a:t>que requeiram a existência de canais de distribuição e infraestrutura para a captura e o processamento das transações.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56" y="485441"/>
            <a:ext cx="5323807" cy="3096806"/>
          </a:xfrm>
          <a:prstGeom prst="rect">
            <a:avLst/>
          </a:prstGeom>
        </p:spPr>
      </p:pic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63621" y="5031782"/>
          <a:ext cx="984927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723"/>
                <a:gridCol w="870654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EWALLY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Aplicativo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 para pagar contas, transferir dinheiro, fazer cobrança,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recarga, controle</a:t>
                      </a:r>
                      <a:r>
                        <a:rPr lang="pt-BR" baseline="0" dirty="0" smtClean="0"/>
                        <a:t> de gastos (organizador financeiro) e extrato da conta de forma r</a:t>
                      </a:r>
                      <a:r>
                        <a:rPr lang="pt-BR" dirty="0" smtClean="0"/>
                        <a:t>ápida,</a:t>
                      </a:r>
                      <a:r>
                        <a:rPr lang="pt-BR" baseline="0" dirty="0" smtClean="0"/>
                        <a:t> gratuita e segura.  Sem a necessidade de comprovação de renda.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3d Printing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5915" y="1690688"/>
            <a:ext cx="257136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As </a:t>
            </a:r>
            <a:r>
              <a:rPr lang="pt-BR" dirty="0"/>
              <a:t>empresas hoje utilizam a manufatura aditiva em grande parte para protótipo de peças e acelerar a produção na indústria, mas </a:t>
            </a:r>
            <a:r>
              <a:rPr lang="pt-BR" dirty="0" smtClean="0"/>
              <a:t>quer se  </a:t>
            </a:r>
            <a:r>
              <a:rPr lang="pt-BR" dirty="0"/>
              <a:t>chegar ao produto final, inclusive com melhores </a:t>
            </a:r>
            <a:r>
              <a:rPr lang="pt-BR" dirty="0" smtClean="0"/>
              <a:t>materiais.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65915" y="5235040"/>
          <a:ext cx="902676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6769"/>
              </a:tblGrid>
              <a:tr h="0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Impressão 3D</a:t>
                      </a:r>
                      <a:r>
                        <a:rPr lang="pt-B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protótipos de peças antes de serem produzidos em larga escala. Impressão 3D de implantes cirúrgicos.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0" descr="Resultado de imagem para &quot;3D Printing 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42" y="774033"/>
            <a:ext cx="5981884" cy="3554762"/>
          </a:xfrm>
          <a:prstGeom prst="rect">
            <a:avLst/>
          </a:prstGeom>
          <a:noFill/>
          <a:extLst/>
        </p:spPr>
      </p:pic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4572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Virtual </a:t>
            </a:r>
            <a:r>
              <a:rPr lang="en-US" dirty="0"/>
              <a:t> </a:t>
            </a:r>
            <a:r>
              <a:rPr lang="en-US" dirty="0" smtClean="0"/>
              <a:t>and Augmented </a:t>
            </a:r>
            <a:r>
              <a:rPr lang="en-US" dirty="0"/>
              <a:t>Reality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86063" y="1867436"/>
            <a:ext cx="423172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Mistura dos </a:t>
            </a:r>
            <a:r>
              <a:rPr lang="pt-BR" dirty="0"/>
              <a:t>mundos real e virtual, permitindo que o usuário </a:t>
            </a:r>
            <a:r>
              <a:rPr lang="pt-BR" dirty="0" smtClean="0"/>
              <a:t>interaja </a:t>
            </a:r>
            <a:r>
              <a:rPr lang="pt-BR" dirty="0"/>
              <a:t>com o mundo dentro da tela, mesmo estando fora dela.</a:t>
            </a:r>
            <a:br>
              <a:rPr lang="pt-BR" dirty="0"/>
            </a:br>
            <a:r>
              <a:rPr lang="pt-BR" dirty="0"/>
              <a:t>É um ambiente que envolve tanto realidade virtual como elementos do mundo real, criando um ambiente misto em tempo real.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838200" y="4684058"/>
          <a:ext cx="9112876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2876"/>
              </a:tblGrid>
              <a:tr h="1293073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BMW </a:t>
                      </a:r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utiliza óculos dotados de acelerômetros de 2 eixos e Softwares em RA para manutenção de seus automóveis, com isso os mecânicos conseguem vislumbrar a manutenção e as ferramentas a serem utilizadas em cada etapa da manutenção.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532772" y="1179238"/>
            <a:ext cx="5391902" cy="2996522"/>
            <a:chOff x="1741810" y="-61745"/>
            <a:chExt cx="10248558" cy="6157748"/>
          </a:xfrm>
        </p:grpSpPr>
        <p:pic>
          <p:nvPicPr>
            <p:cNvPr id="6" name="Picture 2" descr="Resultado de imagem para &quot;Augmented reality 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193" y="4"/>
              <a:ext cx="10163175" cy="609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4"/>
            <p:cNvSpPr txBox="1"/>
            <p:nvPr/>
          </p:nvSpPr>
          <p:spPr>
            <a:xfrm>
              <a:off x="1741810" y="-61745"/>
              <a:ext cx="6119450" cy="13064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7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AUGMENTED 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pt-BR" sz="7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REALITY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9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4129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Smart Grid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0" y="1690688"/>
            <a:ext cx="319215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dirty="0"/>
              <a:t>infraestrutura de </a:t>
            </a:r>
            <a:r>
              <a:rPr lang="pt-BR" dirty="0" smtClean="0"/>
              <a:t>rede  flexível e inteligente  </a:t>
            </a:r>
            <a:endParaRPr lang="pt-BR" dirty="0"/>
          </a:p>
          <a:p>
            <a:r>
              <a:rPr lang="pt-BR" dirty="0" smtClean="0"/>
              <a:t>Nas </a:t>
            </a:r>
            <a:r>
              <a:rPr lang="pt-BR" dirty="0"/>
              <a:t>redes tradicionais, a geração de energia segue a demanda. No </a:t>
            </a:r>
            <a:r>
              <a:rPr lang="pt-BR" dirty="0" smtClean="0"/>
              <a:t>futuro o </a:t>
            </a:r>
            <a:r>
              <a:rPr lang="pt-BR" dirty="0"/>
              <a:t>consumo de energia virá depois da geração – e não o contrário.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550404" y="3890992"/>
          <a:ext cx="10435275" cy="235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5275"/>
              </a:tblGrid>
              <a:tr h="1787914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 redução das emissões de dióxido de carbono relacionadas à geração de energia, devido à diminuição das perdas na transmissão e ao acesso de grandes usinas eólicas, hidrelétricas e solares à rede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-&gt;energia de maior qualidade nos vários níveis de tensão, aumentando a estabilidade do sistema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-&gt;menor consumo de energia e maior eficiência operacional das concessionárias de energia, por meio da participação ativa dos consumidores (edifícios comerciais, plantas industriais, residências, etc.) nas Redes Inteligentes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-&gt;integração da geração descentralizada à rede por meio de Tecnologias da Informação e Comunicação (TIC) inteligentes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-&gt; possibilidade de fluxo de energia bidirecional</a:t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6" descr="Resultado de imagem para &quot;smart grid 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81" y="500995"/>
            <a:ext cx="5698724" cy="3221018"/>
          </a:xfrm>
          <a:prstGeom prst="rect">
            <a:avLst/>
          </a:prstGeom>
          <a:noFill/>
          <a:extLst/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ROBOTICS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862263" y="4547938"/>
          <a:ext cx="10435276" cy="163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278"/>
                <a:gridCol w="8718998"/>
              </a:tblGrid>
              <a:tr h="1636295">
                <a:tc>
                  <a:txBody>
                    <a:bodyPr/>
                    <a:lstStyle/>
                    <a:p>
                      <a:pPr algn="ctr" fontAlgn="t"/>
                      <a:endParaRPr lang="pt-BR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Idebaran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NAO, o primeiro robô humanoide de 58 cm da Europa. O NAO é usado como uma plataforma de pesquisa por mais de 350  universidades e laboratórios de pesquisa em todo o mundo.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38200" y="1416677"/>
            <a:ext cx="265095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dirty="0" smtClean="0"/>
              <a:t>Ciência </a:t>
            </a:r>
            <a:r>
              <a:rPr lang="pt-BR" dirty="0"/>
              <a:t>que estuda a elaboração, montagem e programação de robôs para execução de tarefas de forma automática</a:t>
            </a:r>
            <a:r>
              <a:rPr lang="pt-BR" dirty="0" smtClean="0"/>
              <a:t>.</a:t>
            </a:r>
            <a:r>
              <a:rPr lang="pt-BR" dirty="0"/>
              <a:t> São utilizados para </a:t>
            </a:r>
            <a:r>
              <a:rPr lang="pt-BR" dirty="0" smtClean="0"/>
              <a:t>ganhar produtividade e menor custo de qualquer sistema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606607" y="436391"/>
            <a:ext cx="6747193" cy="3840334"/>
            <a:chOff x="1702734" y="1"/>
            <a:chExt cx="2633383" cy="1743076"/>
          </a:xfrm>
        </p:grpSpPr>
        <p:pic>
          <p:nvPicPr>
            <p:cNvPr id="7" name="Picture 12" descr="Resultado de imagem para &quot;Robotics 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742" y="1"/>
              <a:ext cx="2619375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8"/>
            <p:cNvSpPr txBox="1"/>
            <p:nvPr/>
          </p:nvSpPr>
          <p:spPr>
            <a:xfrm>
              <a:off x="1702734" y="1"/>
              <a:ext cx="1129397" cy="2605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ROBOTICS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10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736" y="-320844"/>
            <a:ext cx="12218736" cy="723031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62130" y="3202058"/>
            <a:ext cx="925991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Tendências e Ranking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3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485" y="475950"/>
            <a:ext cx="335606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Factories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6485" y="1867436"/>
            <a:ext cx="302518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Considerada a nova revolução industrial por integrar a manufatura com o estado da arte da tecnologia de informação e comunicação, conectando pessoas, máquinas e processos inteligentemente.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56485" y="4889226"/>
          <a:ext cx="10713244" cy="137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368"/>
                <a:gridCol w="9112876"/>
              </a:tblGrid>
              <a:tr h="1371601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Werusys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Oferece um sistema que acessa os dados de produção em tempo real e registra em estatísticas históricas, tornando a informação tangível na eficiência, utilização e disponibilidade de plantas e máquinas. Isso permite a otimização do processo de produção, seja como uma aplicação autônoma ou através da integração com plataformas SAP.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7" y="475950"/>
            <a:ext cx="7716203" cy="4285267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25722" cy="1325563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PUBLIC PRIVATE PARTNERSHIPS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4360" y="1851660"/>
            <a:ext cx="43145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Contratos nos quais o setor privado assume o compromisso de disponibilizar à administração pública uma utilidade mensurável. Em contrapartida há uma remuneração paga pelo Estado e vinculada ao seu desempenho.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2634" y="5593017"/>
            <a:ext cx="8572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Vagas Prisionais, leitos hospitalares, energia elétrica, autoestrada, entre outros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4" y="419518"/>
            <a:ext cx="6342130" cy="3812579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252" y="376110"/>
            <a:ext cx="4101916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Advanced Materials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7252" y="1701673"/>
            <a:ext cx="34135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Avanços Tecnológicos na produção e na qualidade de materiais.</a:t>
            </a:r>
          </a:p>
          <a:p>
            <a:r>
              <a:rPr lang="pt-BR" dirty="0" smtClean="0"/>
              <a:t>Surgem do desenvolvimento da ciências dos materiais que oferecem novas perspectivas.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77252" y="4969547"/>
          <a:ext cx="11277814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045"/>
                <a:gridCol w="902676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Graphena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Produção de grafeno de melhor qualidade, a partir da síntese</a:t>
                      </a:r>
                      <a:r>
                        <a:rPr lang="pt-BR" sz="1600" baseline="0" dirty="0" smtClean="0"/>
                        <a:t> do óxido de da grafeno ou via química com deposição de vapor.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9168" y="543651"/>
            <a:ext cx="6855407" cy="3593643"/>
          </a:xfrm>
          <a:prstGeom prst="rect">
            <a:avLst/>
          </a:prstGeom>
        </p:spPr>
      </p:pic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err="1"/>
              <a:t>Cibersecurity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0" y="1528513"/>
            <a:ext cx="389484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Segurança cibernética, também conhecido como segurança da tecnologia da informação, é um sistema de proteção de computadores, redes, programas e dados contra acesso não intencional ou não autorizado, ou alteração ou destruição dos mesmos.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18355" y="3809029"/>
          <a:ext cx="10635374" cy="2493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5374"/>
              </a:tblGrid>
              <a:tr h="249391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Terrorismo </a:t>
                      </a:r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cibernético</a:t>
                      </a:r>
                      <a:r>
                        <a:rPr lang="pt-BR" sz="16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pt-BR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Uso </a:t>
                      </a:r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destrutivo da tecnologia da informação por grupos terroristas para promover sua agenda ideológica ou política. Ele toma a forma de ataques a redes, sistemas de computadores e infraestruturas de comunicação. </a:t>
                      </a:r>
                      <a:b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Guerra Cibernética</a:t>
                      </a:r>
                      <a:r>
                        <a:rPr lang="pt-BR" sz="16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pt-BR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estados-nações </a:t>
                      </a:r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que usam a tecnologia da informação para penetrar nas redes de outra nação para causar danos ou destruição.</a:t>
                      </a:r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Espionagem Cibernética: </a:t>
                      </a:r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usar a tecnologia da informação para obter informações secretas sem permissão de seus donos ou portadores.  A espionagem cibernética é usada com mais frequência para obter vantagens estratégicas, econômicas, políticas ou militares. Ela é conduzida através do uso de técnicas de quebra de um sistema de segurança e </a:t>
                      </a:r>
                      <a:r>
                        <a:rPr lang="pt-B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malware</a:t>
                      </a:r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180000" marR="9525" marT="180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4" descr="Resultado de imagem para cyber secur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64" y="173684"/>
            <a:ext cx="6129489" cy="3386154"/>
          </a:xfrm>
          <a:prstGeom prst="rect">
            <a:avLst/>
          </a:prstGeom>
          <a:noFill/>
          <a:extLst/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79859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/>
              <a:t>Speech Analytics</a:t>
            </a: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10353" y="1403796"/>
            <a:ext cx="385790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Soluções relacionadas a quesitos críticos de negócios, como </a:t>
            </a:r>
            <a:r>
              <a:rPr lang="pt-BR" dirty="0"/>
              <a:t>satisfação do cliente, experiência e </a:t>
            </a:r>
            <a:r>
              <a:rPr lang="pt-BR" dirty="0" smtClean="0"/>
              <a:t>retenção de problemas, </a:t>
            </a:r>
            <a:r>
              <a:rPr lang="pt-BR" dirty="0"/>
              <a:t>efetividade da </a:t>
            </a:r>
            <a:r>
              <a:rPr lang="pt-BR" dirty="0" smtClean="0"/>
              <a:t>operação e  </a:t>
            </a:r>
            <a:r>
              <a:rPr lang="pt-BR" dirty="0"/>
              <a:t>efetividade das vendas e do marketing, 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550404" y="4733202"/>
          <a:ext cx="10713244" cy="1044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368"/>
                <a:gridCol w="9112876"/>
              </a:tblGrid>
              <a:tr h="1044482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Telesul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que usa uma variedade de técnicas para converter conversas desestruturadas em produções estruturadas, transformando-se em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metadados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transcrições. A produção de arquivos pode então ser analisada, e as empresas podem usar os meios para identificar insights de clientes, necessidades e anseios.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678404" y="1389955"/>
            <a:ext cx="5005638" cy="2809616"/>
            <a:chOff x="5159814" y="35150"/>
            <a:chExt cx="2209800" cy="869723"/>
          </a:xfrm>
        </p:grpSpPr>
        <p:pic>
          <p:nvPicPr>
            <p:cNvPr id="6" name="Picture 16" descr="Resultado de imagem para &quot;Speech Analytics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814" y="142873"/>
              <a:ext cx="22098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14"/>
            <p:cNvSpPr txBox="1"/>
            <p:nvPr/>
          </p:nvSpPr>
          <p:spPr>
            <a:xfrm>
              <a:off x="5827933" y="35150"/>
              <a:ext cx="1178262" cy="1300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SPEECH ANALYTICS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9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321" y="274973"/>
            <a:ext cx="5110681" cy="1325563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Autonomous </a:t>
            </a:r>
            <a:r>
              <a:rPr lang="pt-BR" dirty="0" err="1" smtClean="0"/>
              <a:t>Car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06321" y="1311780"/>
            <a:ext cx="435226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Veículos terrestres de transporte de pessoas ou bens sem a utilização de um condutor humano. Com a integração um conjunto de tecnologias de sensores, de sistemas de controle e atuadores para analisar  o ambiente e  determinar as melhores opções de ação e executar estas ações de forma mais segura e confiável do que poderia ser obtida por um condutor humano comum. 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206321" y="4414735"/>
          <a:ext cx="96877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111"/>
                <a:gridCol w="8824665"/>
              </a:tblGrid>
              <a:tr h="1649184">
                <a:tc>
                  <a:txBody>
                    <a:bodyPr/>
                    <a:lstStyle/>
                    <a:p>
                      <a:r>
                        <a:rPr lang="pt-BR" dirty="0" smtClean="0"/>
                        <a:t>Scania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</a:rPr>
                        <a:t>Parceria entre a  </a:t>
                      </a:r>
                      <a:r>
                        <a:rPr lang="pt-BR" sz="1600" u="sng" dirty="0" smtClean="0">
                          <a:effectLst/>
                          <a:hlinkClick r:id="rId2"/>
                        </a:rPr>
                        <a:t>Scania</a:t>
                      </a:r>
                      <a:r>
                        <a:rPr lang="pt-BR" sz="1600" dirty="0" smtClean="0"/>
                        <a:t> e </a:t>
                      </a:r>
                      <a:r>
                        <a:rPr lang="pt-BR" sz="1600" dirty="0" smtClean="0">
                          <a:effectLst/>
                        </a:rPr>
                        <a:t>pesquisadores da Escola de Engenharia de São Carlos e o Instituto de Ciências Matemáticas e de Computação (ICMC) da </a:t>
                      </a:r>
                      <a:r>
                        <a:rPr lang="pt-BR" sz="1600" u="sng" dirty="0" smtClean="0">
                          <a:effectLst/>
                          <a:hlinkClick r:id="rId3"/>
                        </a:rPr>
                        <a:t>Universidade de São Paulo</a:t>
                      </a:r>
                      <a:r>
                        <a:rPr lang="pt-BR" sz="1600" dirty="0" smtClean="0">
                          <a:effectLst/>
                        </a:rPr>
                        <a:t> criaram o protótipo de um caminhão autônomo.</a:t>
                      </a:r>
                      <a:r>
                        <a:rPr lang="pt-BR" sz="1600" dirty="0" smtClean="0"/>
                        <a:t> Dentro do caminhão há uma tela que mostra desenhos tridimensionais do caminhão, da rota e de como ele pretende segui-la. Se o veículo fosse usado comercialmente, ele poderia ficar no modo autônomo na estrada, que possui o fluxo mais constante, e assim que entrasse na cidade, avisasse o motorista para que ele assumisse o controle.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8" descr="Resultado de imagem para &quot;Autonomous vehicles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35" y="1311780"/>
            <a:ext cx="5085849" cy="2809609"/>
          </a:xfrm>
          <a:prstGeom prst="rect">
            <a:avLst/>
          </a:prstGeom>
          <a:noFill/>
          <a:extLst/>
        </p:spPr>
      </p:pic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316" y="316999"/>
            <a:ext cx="4600074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Telematics and Space Enable Applications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1316" y="1642562"/>
            <a:ext cx="414654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Adequada </a:t>
            </a:r>
            <a:r>
              <a:rPr lang="pt-BR" dirty="0"/>
              <a:t>combinação das tecnologias associadas à eletrônica, informática e telecomunicações, aplicados aos sistemas de comunicação e sistemas </a:t>
            </a:r>
            <a:r>
              <a:rPr lang="pt-BR" dirty="0" smtClean="0"/>
              <a:t>embarcados. Pelo </a:t>
            </a:r>
            <a:r>
              <a:rPr lang="pt-BR" dirty="0"/>
              <a:t>estudo das técnicas para geração, tratamento e transmissão da </a:t>
            </a:r>
            <a:r>
              <a:rPr lang="pt-BR" dirty="0" smtClean="0"/>
              <a:t>informação.  Inclui aplicações ligadas ao espaço.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22594" y="4155686"/>
          <a:ext cx="10713244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368"/>
                <a:gridCol w="9112876"/>
              </a:tblGrid>
              <a:tr h="1293073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Mix </a:t>
                      </a:r>
                      <a:r>
                        <a:rPr lang="pt-BR" sz="1400" dirty="0" err="1" smtClean="0"/>
                        <a:t>Telematics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e desenvolvimento de soluções para medição, monitoramento e gerenciamento de frotas.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:. Computadores de bordo,  sensores de fluxo, sensores de nível , Sistema de Pesagem, entre outros.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0" descr="Resultado de imagem para &quot;tELEMATIC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65" y="979780"/>
            <a:ext cx="4894346" cy="2870742"/>
          </a:xfrm>
          <a:prstGeom prst="rect">
            <a:avLst/>
          </a:prstGeom>
          <a:noFill/>
          <a:extLst/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 err="1" smtClean="0"/>
              <a:t>Nanotechnology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38200" y="1690688"/>
            <a:ext cx="351039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criação, manipulação e exploração de materiais com escala manométrica (10-9) através da reestruturação atômica.  Máquinas e equipamentos que potencializarão a fabricação de produtos mais seguros, duráveis, inteligentes e muito </a:t>
            </a:r>
            <a:r>
              <a:rPr lang="pt-BR" dirty="0" smtClean="0"/>
              <a:t>menores.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38200" y="4862910"/>
            <a:ext cx="102789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0" i="0" dirty="0" smtClean="0"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lang="pt-BR" b="0" i="0" dirty="0" smtClean="0">
                <a:solidFill>
                  <a:srgbClr val="333333"/>
                </a:solidFill>
                <a:effectLst/>
              </a:rPr>
              <a:t> Exemplos  no </a:t>
            </a:r>
            <a:r>
              <a:rPr lang="pt-BR" dirty="0"/>
              <a:t>campo</a:t>
            </a:r>
            <a:r>
              <a:rPr lang="pt-BR" b="0" i="0" dirty="0" smtClean="0">
                <a:solidFill>
                  <a:srgbClr val="333333"/>
                </a:solidFill>
                <a:effectLst/>
              </a:rPr>
              <a:t> tecnológico (celulares e computadores cada vez mais rápidos e menores), no têxtil (tecidos resistentes a sujeira, bactérias e impermeáveis), no setor energético (baterias minúsculas e com carregamento veloz).</a:t>
            </a:r>
            <a:endParaRPr lang="pt-BR" dirty="0"/>
          </a:p>
        </p:txBody>
      </p:sp>
      <p:pic>
        <p:nvPicPr>
          <p:cNvPr id="6" name="Picture 24" descr="Resultado de imagem para &quot;Nanotechnology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7" y="952279"/>
            <a:ext cx="6112042" cy="3376516"/>
          </a:xfrm>
          <a:prstGeom prst="rect">
            <a:avLst/>
          </a:prstGeom>
          <a:noFill/>
          <a:extLst/>
        </p:spPr>
      </p:pic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59761" cy="132556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Biometric </a:t>
            </a:r>
            <a:r>
              <a:rPr lang="en-US" dirty="0" smtClean="0"/>
              <a:t>Authentication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38200" y="1690688"/>
            <a:ext cx="35592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Tecnologias que medem e analisam as características do corpo humano, tais como o ADN, impressões digitais, retinas e íris, padrões de voz, padrões faciais e medições de mão, para fins de autenticação.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838200" y="3974972"/>
          <a:ext cx="10148552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796"/>
                <a:gridCol w="8117756"/>
              </a:tblGrid>
              <a:tr h="1679870">
                <a:tc>
                  <a:txBody>
                    <a:bodyPr/>
                    <a:lstStyle/>
                    <a:p>
                      <a:r>
                        <a:rPr lang="pt-BR" dirty="0" smtClean="0"/>
                        <a:t>Bancos: Bradesco, Bando do Brasil, Itaú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effectLst/>
                        </a:rPr>
                        <a:t>Saques</a:t>
                      </a:r>
                      <a:r>
                        <a:rPr lang="pt-BR" baseline="0" dirty="0" smtClean="0">
                          <a:effectLst/>
                        </a:rPr>
                        <a:t>  em caixas eletrônicos sem a necessidade do cartão, utilizando a biometria cadastrada.</a:t>
                      </a:r>
                      <a:endParaRPr lang="pt-BR" dirty="0" smtClean="0">
                        <a:effectLst/>
                      </a:endParaRPr>
                    </a:p>
                    <a:p>
                      <a:r>
                        <a:rPr lang="pt-BR" dirty="0" smtClean="0">
                          <a:effectLst/>
                        </a:rPr>
                        <a:t> Nas operações com cartão, o uso da biometria dá mais agilidade à operação ,a digital do cliente substitui a necessidade de digitar a senha.</a:t>
                      </a:r>
                    </a:p>
                    <a:p>
                      <a:r>
                        <a:rPr lang="pt-BR" dirty="0" smtClean="0"/>
                        <a:t/>
                      </a:r>
                      <a:br>
                        <a:rPr lang="pt-BR" dirty="0" smtClean="0"/>
                      </a:b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17" y="270813"/>
            <a:ext cx="5808745" cy="3408278"/>
          </a:xfrm>
          <a:prstGeom prst="rect">
            <a:avLst/>
          </a:prstGeom>
        </p:spPr>
      </p:pic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Quantum Computing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17431" y="1867436"/>
            <a:ext cx="396364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Execução de  </a:t>
            </a:r>
            <a:r>
              <a:rPr lang="pt-BR" dirty="0"/>
              <a:t>cálculos fazendo uso direto </a:t>
            </a:r>
            <a:r>
              <a:rPr lang="pt-BR" dirty="0" smtClean="0"/>
              <a:t>das </a:t>
            </a:r>
            <a:r>
              <a:rPr lang="pt-BR" dirty="0"/>
              <a:t>propriedades da mecânica quântica, tais como sobreposição e interferência. Resolução de </a:t>
            </a:r>
            <a:r>
              <a:rPr lang="pt-BR" dirty="0" smtClean="0"/>
              <a:t>algoritmos </a:t>
            </a:r>
            <a:r>
              <a:rPr lang="pt-BR" dirty="0"/>
              <a:t>em tempo eficiente.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54767" y="4709138"/>
          <a:ext cx="9112876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12876"/>
              </a:tblGrid>
              <a:tr h="1293073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Quebra dos sistemas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criptografados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utilizados para  proteger páginas web seguras,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e-mails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muitos outros tipos de dados.</a:t>
                      </a:r>
                    </a:p>
                  </a:txBody>
                  <a:tcPr marL="108000" marR="108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95" y="403761"/>
            <a:ext cx="6193757" cy="3634184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671" t="3125" r="12518" b="1354"/>
          <a:stretch/>
        </p:blipFill>
        <p:spPr>
          <a:xfrm>
            <a:off x="4716379" y="293851"/>
            <a:ext cx="6681536" cy="42044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9705" y="401044"/>
            <a:ext cx="2994064" cy="1325563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BIG DATA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9705" y="1602533"/>
            <a:ext cx="299406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Geração de dados de transações financeiras por  diferentes tipos de sensores e medidas, redes sociais e outras fontes que aumentam exponencialmente em termos de volume, variedade e velocidade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684671" y="4700383"/>
          <a:ext cx="10713244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2143"/>
                <a:gridCol w="9211101"/>
              </a:tblGrid>
              <a:tr h="1293073">
                <a:tc>
                  <a:txBody>
                    <a:bodyPr/>
                    <a:lstStyle/>
                    <a:p>
                      <a:pPr algn="l"/>
                      <a:r>
                        <a:rPr lang="pt-BR" sz="1400" dirty="0" err="1" smtClean="0"/>
                        <a:t>CogniCor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Serviço automatizado de resolução de reclamações.</a:t>
                      </a:r>
                    </a:p>
                    <a:p>
                      <a:pPr algn="l"/>
                      <a:r>
                        <a:rPr lang="pt-BR" sz="1600" dirty="0" smtClean="0"/>
                        <a:t>Com base na aprendizagem adaptativa e na extração rica de inteligência comercial, a tecnologia minimiza  a intervenção humana em resolver problemas e analisa a raiz</a:t>
                      </a:r>
                      <a:r>
                        <a:rPr lang="pt-BR" sz="1600" baseline="0" dirty="0" smtClean="0"/>
                        <a:t> do problema.</a:t>
                      </a:r>
                    </a:p>
                    <a:p>
                      <a:pPr algn="l"/>
                      <a:r>
                        <a:rPr lang="pt-BR" sz="1600" dirty="0" smtClean="0"/>
                        <a:t>Além disso, sua tecnologia de negociação pode negociar e resolver reivindicações para organizações,</a:t>
                      </a:r>
                      <a:r>
                        <a:rPr lang="pt-BR" sz="1600" baseline="0" dirty="0" smtClean="0"/>
                        <a:t> lidando individualmente com cada cliente. Reduz a necessidade de </a:t>
                      </a:r>
                      <a:r>
                        <a:rPr lang="pt-BR" sz="1600" baseline="0" dirty="0" err="1" smtClean="0"/>
                        <a:t>call</a:t>
                      </a:r>
                      <a:r>
                        <a:rPr lang="pt-BR" sz="1600" baseline="0" dirty="0" smtClean="0"/>
                        <a:t>-centers.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31" y="858955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Quantified Self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17431" y="1690688"/>
            <a:ext cx="23032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Autoconhecimento através de números. Auto monitoramento.</a:t>
            </a:r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838199" y="4742350"/>
          <a:ext cx="10694831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4831"/>
              </a:tblGrid>
              <a:tr h="1293073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Corredores que usam um equipamento de monitoramento de passos medem a distância da corrida ou da caminhada .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dispositivos móveis para acompanhar e analisar aspectos da vida diária visando 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auto-conhecimento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108000" marR="1080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749351" y="1027906"/>
            <a:ext cx="5783680" cy="3195117"/>
            <a:chOff x="3651021" y="0"/>
            <a:chExt cx="9334500" cy="4524375"/>
          </a:xfrm>
        </p:grpSpPr>
        <p:pic>
          <p:nvPicPr>
            <p:cNvPr id="6" name="Picture 26" descr="Resultado de imagem para &quot;Quantified self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021" y="0"/>
              <a:ext cx="93345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20"/>
            <p:cNvSpPr txBox="1"/>
            <p:nvPr/>
          </p:nvSpPr>
          <p:spPr>
            <a:xfrm>
              <a:off x="3993493" y="361105"/>
              <a:ext cx="3928084" cy="6763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QUANTIFIED SELF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9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29364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Silver Economy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17430" y="1867436"/>
            <a:ext cx="300111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Mercado </a:t>
            </a:r>
            <a:r>
              <a:rPr lang="pt-BR" dirty="0" smtClean="0"/>
              <a:t>econômico voltado </a:t>
            </a:r>
            <a:r>
              <a:rPr lang="pt-BR" dirty="0"/>
              <a:t>para os grupos etários mais velhos da </a:t>
            </a:r>
            <a:r>
              <a:rPr lang="pt-BR" dirty="0" smtClean="0"/>
              <a:t>população (entre 50 e 70 anos).</a:t>
            </a:r>
          </a:p>
          <a:p>
            <a:r>
              <a:rPr lang="pt-BR" dirty="0" smtClean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598530" y="4685074"/>
          <a:ext cx="10713244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51"/>
                <a:gridCol w="9118693"/>
              </a:tblGrid>
              <a:tr h="1293073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Giraff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Desenvolveu um "</a:t>
                      </a:r>
                      <a:r>
                        <a:rPr lang="pt-BR" sz="1400" dirty="0" err="1" smtClean="0"/>
                        <a:t>avatar</a:t>
                      </a:r>
                      <a:r>
                        <a:rPr lang="pt-BR" sz="1400" dirty="0" smtClean="0"/>
                        <a:t>", ou seja, uma</a:t>
                      </a:r>
                      <a:r>
                        <a:rPr lang="pt-BR" sz="1400" baseline="0" dirty="0" smtClean="0"/>
                        <a:t> t</a:t>
                      </a:r>
                      <a:r>
                        <a:rPr lang="pt-BR" sz="1400" dirty="0" smtClean="0"/>
                        <a:t>ela conectada que permite visitas domiciliares virtuais a idosos . Destina-se a ambos, os cuidadores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dirty="0" smtClean="0"/>
                        <a:t>que podem verificar seus pacientes mais regularmente e membros da família que estão longe ou não podem visitar com tanta frequência.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63745" y="829664"/>
            <a:ext cx="6770002" cy="3359750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02044"/>
              </p:ext>
            </p:extLst>
          </p:nvPr>
        </p:nvGraphicFramePr>
        <p:xfrm>
          <a:off x="449179" y="400110"/>
          <a:ext cx="10956758" cy="6223110"/>
        </p:xfrm>
        <a:graphic>
          <a:graphicData uri="http://schemas.openxmlformats.org/drawingml/2006/table">
            <a:tbl>
              <a:tblPr/>
              <a:tblGrid>
                <a:gridCol w="5229726"/>
                <a:gridCol w="5727032"/>
              </a:tblGrid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Tendência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Investimento  (R$1000000,00)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Technologies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Data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Autonomous Car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 of Things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Nanotechnology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Payments, Digital Payments and Bitcoins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2 Machine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Gamification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Innovate Business Models and Service Innovation1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Collaborative Economy and Sharing Economy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Printing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Materials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Living and Workplace Innovation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 Economy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Grid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 Based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Factories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Quantified Self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Quantum Computing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Wearables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Biometric Authentication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Speech Analytics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Robotics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for Innovation and Customer Experience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Telematics and Space Enable Applications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and Augmented Reality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Traceability across the value chain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Private Partnerships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636295" y="0"/>
            <a:ext cx="8855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Ranking das Tendências com maior Investimento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06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3" name="Rectangle 10"/>
          <p:cNvSpPr/>
          <p:nvPr/>
        </p:nvSpPr>
        <p:spPr>
          <a:xfrm>
            <a:off x="4147440" y="1459038"/>
            <a:ext cx="3897117" cy="393992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4452828" y="2399082"/>
            <a:ext cx="328633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i="0" dirty="0" err="1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Edifício</a:t>
            </a:r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 </a:t>
            </a:r>
            <a:r>
              <a:rPr lang="en-US" b="0" i="0" dirty="0" err="1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Paulista</a:t>
            </a:r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 III</a:t>
            </a:r>
          </a:p>
          <a:p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R. Geraldo </a:t>
            </a:r>
            <a:r>
              <a:rPr lang="en-US" b="0" i="0" dirty="0" err="1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Flausino</a:t>
            </a:r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 Gomes, 78</a:t>
            </a:r>
          </a:p>
          <a:p>
            <a:r>
              <a:rPr lang="en-US" b="0" i="0" dirty="0" err="1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cj</a:t>
            </a:r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. 151, </a:t>
            </a:r>
            <a:r>
              <a:rPr lang="en-US" b="0" i="0" dirty="0" err="1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Brooklin</a:t>
            </a:r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 Novo</a:t>
            </a:r>
          </a:p>
          <a:p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São Paulo, SP, CEP 04575-060</a:t>
            </a:r>
          </a:p>
          <a:p>
            <a:endParaRPr lang="en-US" b="0" i="0" dirty="0" smtClean="0">
              <a:solidFill>
                <a:schemeClr val="bg1"/>
              </a:solidFill>
              <a:latin typeface="Frutiger LT Std 45 Light"/>
              <a:cs typeface="Helvetica Neue Light"/>
            </a:endParaRPr>
          </a:p>
          <a:p>
            <a:r>
              <a:rPr lang="en-US" b="0" i="0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55 11 5506 2953</a:t>
            </a:r>
          </a:p>
          <a:p>
            <a:endParaRPr lang="en-US" b="0" i="0" dirty="0" smtClean="0">
              <a:solidFill>
                <a:schemeClr val="bg1"/>
              </a:solidFill>
              <a:latin typeface="Frutiger LT Std 45 Light"/>
              <a:cs typeface="Helvetica Neue Light"/>
            </a:endParaRPr>
          </a:p>
          <a:p>
            <a:r>
              <a:rPr lang="en-US" b="0" i="0" u="none" dirty="0" smtClean="0">
                <a:solidFill>
                  <a:schemeClr val="bg1"/>
                </a:solidFill>
                <a:latin typeface="Frutiger LT Std 45 Light"/>
                <a:cs typeface="Helvetica Neue Light"/>
              </a:rPr>
              <a:t>www.pieracciani.com.br</a:t>
            </a:r>
          </a:p>
          <a:p>
            <a:endParaRPr lang="en-US" sz="1200" dirty="0" smtClean="0">
              <a:solidFill>
                <a:schemeClr val="bg1"/>
              </a:solidFill>
              <a:latin typeface="Frutiger LT Std 45 Light"/>
            </a:endParaRPr>
          </a:p>
          <a:p>
            <a:endParaRPr lang="en-US" sz="1200" dirty="0" smtClean="0">
              <a:solidFill>
                <a:schemeClr val="bg1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24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41" y="310266"/>
            <a:ext cx="7354347" cy="394772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9292" y="385011"/>
            <a:ext cx="3695192" cy="241971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Design for Innovation e </a:t>
            </a:r>
            <a:r>
              <a:rPr lang="pt-BR" dirty="0" err="1" smtClean="0"/>
              <a:t>Customer</a:t>
            </a:r>
            <a:r>
              <a:rPr lang="pt-BR" dirty="0" smtClean="0"/>
              <a:t> </a:t>
            </a:r>
            <a:r>
              <a:rPr lang="pt-BR" dirty="0" err="1" smtClean="0"/>
              <a:t>experience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9292" y="2804726"/>
            <a:ext cx="369519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Soluções baseadas na empatia com o consumidor e nos desejos e emoções  das pessoas que irão usar o produto. Interligação entre valores humanos, tecnologia  e negócios.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99292" y="4427026"/>
          <a:ext cx="1133829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051"/>
                <a:gridCol w="939524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RehabCare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Trabalha com parceiros tecnológicos da indústria e da academia.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 Desenvolve soluções adaptadas e inovadoras para problemas individuais.</a:t>
                      </a:r>
                    </a:p>
                    <a:p>
                      <a:r>
                        <a:rPr lang="pt-BR" dirty="0" smtClean="0"/>
                        <a:t>Sensores que podem substituir um mouse de computador, que permite aos usuários operar um computador usando apenas seus olhos e que são divertidos, intuitivos e econômicos.</a:t>
                      </a:r>
                    </a:p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884" y="553872"/>
            <a:ext cx="4644189" cy="22441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Innovative Business Models+ Service Innovation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6884" y="2336348"/>
            <a:ext cx="46441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Empresas baseadas em ciência ou tecnologia com modelos de negócios completamente novos.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36883" y="4285782"/>
          <a:ext cx="11237495" cy="1599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0"/>
                <a:gridCol w="9564915"/>
              </a:tblGrid>
              <a:tr h="1599858">
                <a:tc>
                  <a:txBody>
                    <a:bodyPr/>
                    <a:lstStyle/>
                    <a:p>
                      <a:pPr algn="l"/>
                      <a:r>
                        <a:rPr lang="pt-BR" sz="1400" dirty="0" err="1" smtClean="0"/>
                        <a:t>Audio</a:t>
                      </a:r>
                      <a:r>
                        <a:rPr lang="pt-BR" sz="1400" dirty="0" smtClean="0"/>
                        <a:t> Cure Pharma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Portfólio</a:t>
                      </a:r>
                      <a:r>
                        <a:rPr lang="pt-BR" sz="1600" baseline="0" dirty="0" smtClean="0"/>
                        <a:t> de novas terapias </a:t>
                      </a:r>
                      <a:r>
                        <a:rPr lang="pt-BR" sz="1600" baseline="0" dirty="0" err="1" smtClean="0"/>
                        <a:t>neurofarmacêuticas</a:t>
                      </a:r>
                      <a:r>
                        <a:rPr lang="pt-BR" sz="1600" baseline="0" dirty="0" smtClean="0"/>
                        <a:t> para prevenção e tratamento de uma série de distúrbios auditivos.</a:t>
                      </a:r>
                    </a:p>
                    <a:p>
                      <a:pPr algn="l"/>
                      <a:r>
                        <a:rPr lang="pt-BR" sz="1600" dirty="0" smtClean="0"/>
                        <a:t> O foco principal do desenvolvimento da </a:t>
                      </a:r>
                      <a:r>
                        <a:rPr lang="pt-BR" sz="1600" dirty="0" err="1" smtClean="0"/>
                        <a:t>AudioCure</a:t>
                      </a:r>
                      <a:r>
                        <a:rPr lang="pt-BR" sz="1600" dirty="0" smtClean="0"/>
                        <a:t> é </a:t>
                      </a:r>
                      <a:r>
                        <a:rPr lang="pt-BR" sz="1600" dirty="0" err="1" smtClean="0"/>
                        <a:t>ototoxicidade</a:t>
                      </a:r>
                      <a:r>
                        <a:rPr lang="pt-BR" sz="1600" dirty="0" smtClean="0"/>
                        <a:t> e perda auditiva induzida por ruído. Além disso, a </a:t>
                      </a:r>
                      <a:r>
                        <a:rPr lang="pt-BR" sz="1600" dirty="0" err="1" smtClean="0"/>
                        <a:t>AudioCure</a:t>
                      </a:r>
                      <a:r>
                        <a:rPr lang="pt-BR" sz="1600" dirty="0" smtClean="0"/>
                        <a:t> Pharma oferece serviços a clientes externos, desde consultoria e treinamento para novos projetos até o  planejamento completo, execução e análise de um projeto completo de pesquisa e desenvolvimento.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4981073" y="337303"/>
            <a:ext cx="6593306" cy="3536338"/>
          </a:xfrm>
          <a:prstGeom prst="rect">
            <a:avLst/>
          </a:prstGeom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23" y="871911"/>
            <a:ext cx="6546195" cy="34763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136" y="871911"/>
            <a:ext cx="493695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Internet of Things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3136" y="2197474"/>
            <a:ext cx="493695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Tecnologia em </a:t>
            </a:r>
            <a:r>
              <a:rPr lang="pt-BR" dirty="0"/>
              <a:t>que todos os objetos da vida cotidiana estariam conectados à internet, agindo de modo inteligente e </a:t>
            </a:r>
            <a:r>
              <a:rPr lang="pt-BR" dirty="0" smtClean="0"/>
              <a:t>sensorial.</a:t>
            </a:r>
          </a:p>
          <a:p>
            <a:r>
              <a:rPr lang="pt-BR" dirty="0" smtClean="0"/>
              <a:t>Conexão de máquinas e ferramentas usadas no ambiente de  trabalho que permite um novo alcance de aplicações para melhorar a produtividade e aumentar a eficiência.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69758" y="4740443"/>
          <a:ext cx="10713244" cy="1323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51"/>
                <a:gridCol w="9118693"/>
              </a:tblGrid>
              <a:tr h="1323473">
                <a:tc>
                  <a:txBody>
                    <a:bodyPr/>
                    <a:lstStyle/>
                    <a:p>
                      <a:pPr algn="l"/>
                      <a:r>
                        <a:rPr lang="pt-BR" sz="1400" dirty="0" err="1" smtClean="0"/>
                        <a:t>Admsey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Desenvolveu vários sistemas de medição entre os quais uma combinação entre um  espectrômetro, usado para medir características de fontes de luz e um </a:t>
                      </a:r>
                      <a:r>
                        <a:rPr lang="pt-BR" sz="1600" dirty="0" err="1" smtClean="0"/>
                        <a:t>colorímetro</a:t>
                      </a:r>
                      <a:r>
                        <a:rPr lang="pt-BR" sz="1600" dirty="0" smtClean="0"/>
                        <a:t>, utilizado para determinar a cor da luz emitida  dos filtros, que podem ser totalmente integrados no processo de produção, por exemplo, de telas LCD ou sistemas LED.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258" y="434505"/>
            <a:ext cx="9658081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/>
              <a:t>Gamification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2258" y="1472885"/>
            <a:ext cx="275064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Estratégia de interação entre pessoas e empresas com base </a:t>
            </a:r>
            <a:r>
              <a:rPr lang="pt-BR" dirty="0" smtClean="0"/>
              <a:t>em incentivos </a:t>
            </a:r>
            <a:r>
              <a:rPr lang="pt-BR" dirty="0"/>
              <a:t>que </a:t>
            </a:r>
            <a:r>
              <a:rPr lang="pt-BR" dirty="0" smtClean="0"/>
              <a:t> engajam o </a:t>
            </a:r>
            <a:r>
              <a:rPr lang="pt-BR" dirty="0"/>
              <a:t>público com as marcas de maneira </a:t>
            </a:r>
            <a:r>
              <a:rPr lang="pt-BR" dirty="0" smtClean="0"/>
              <a:t>lúdica.  Instiga </a:t>
            </a:r>
            <a:r>
              <a:rPr lang="pt-BR" dirty="0"/>
              <a:t>duas fortes características do ser humano: a cooperação e a competitividade.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39377" y="4773943"/>
          <a:ext cx="10713244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51"/>
                <a:gridCol w="9118693"/>
              </a:tblGrid>
              <a:tr h="1293073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/>
                        <a:t>Plataforma </a:t>
                      </a:r>
                      <a:r>
                        <a:rPr lang="pt-BR" sz="1400" dirty="0" err="1" smtClean="0"/>
                        <a:t>GetGlue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Plataforma em que os participantes recebem “prêmios” por suas atividades culturais, como leitura de livros e filmes ou programas de TV assistidos.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Resultado de imagem para gamificati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4658226" y="434505"/>
            <a:ext cx="7060532" cy="3845576"/>
          </a:xfrm>
          <a:prstGeom prst="rect">
            <a:avLst/>
          </a:prstGeom>
          <a:noFill/>
          <a:extLst/>
        </p:spPr>
      </p:pic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5" y="326065"/>
            <a:ext cx="5935579" cy="33548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105758"/>
            <a:ext cx="4361209" cy="20279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Smart Living and Workplace </a:t>
            </a:r>
            <a:r>
              <a:rPr lang="en-US" dirty="0"/>
              <a:t>Innovation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60684" y="4588834"/>
          <a:ext cx="11931316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848"/>
                <a:gridCol w="10155468"/>
              </a:tblGrid>
              <a:tr h="1293073">
                <a:tc>
                  <a:txBody>
                    <a:bodyPr/>
                    <a:lstStyle/>
                    <a:p>
                      <a:pPr algn="l"/>
                      <a:r>
                        <a:rPr lang="pt-BR" sz="1400" dirty="0" err="1" smtClean="0"/>
                        <a:t>OfficePOD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serviço oferece um espaço de trabalho flexível e eficiente que cria benefícios significativos de custo, funcionários, ambientais e produtividade.</a:t>
                      </a:r>
                    </a:p>
                    <a:p>
                      <a:pPr algn="l" fontAlgn="b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Oferece salas de reuniões móveis e locais de trabalho de escritório móvel para empregados e empregadores. Ter um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OfficePOD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 um local de residência cria a habilidade dos usuários para diminuir o deslocamento e passar mais tempo em casa, mas ser mais produtivo em seu escritório e ser mais seguro nas distrações do dia-a-dia.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60684" y="2003511"/>
            <a:ext cx="471607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Envolve padrões aprimorados em vários aspectos da vida cotidiana, que vão desde domicílios, locais de trabalho e a forma como as pessoas são transportadas dentro das cidades. </a:t>
            </a:r>
          </a:p>
        </p:txBody>
      </p:sp>
      <p:pic>
        <p:nvPicPr>
          <p:cNvPr id="7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8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7" y="268873"/>
            <a:ext cx="7884694" cy="45445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874" y="268873"/>
            <a:ext cx="3372853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/>
              <a:t>Clean technologies</a:t>
            </a: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2874" y="1594436"/>
            <a:ext cx="304031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Serviços e produtos inovadores  que são superiores em termos de performance e reduzem os impactos ecológicos e contribuem  para uma maior produtividade e  responsabilidade dos recursos.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32873" y="4909706"/>
          <a:ext cx="11257547" cy="129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565"/>
                <a:gridCol w="9581982"/>
              </a:tblGrid>
              <a:tr h="1293073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Pectcof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Solução</a:t>
                      </a:r>
                      <a:r>
                        <a:rPr lang="pt-BR" sz="1400" baseline="0" dirty="0" smtClean="0"/>
                        <a:t> em biorefinaria baseada em química  verde e biotecnologia. O processo consiste em coletar as sobras de casca de café e retirando a pectina e introduzir num mercado de perspectiva. Diminui a gestão de resíduos. Uso da pectina em produtos alimentícios e farmacêuticos. Estão trabalhando  com bioquímica e bio combustíveis.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7" descr="pieracciani_papel_carta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839240" y="366461"/>
            <a:ext cx="513518" cy="12493297"/>
          </a:xfrm>
          <a:prstGeom prst="rect">
            <a:avLst/>
          </a:prstGeom>
        </p:spPr>
      </p:pic>
      <p:pic>
        <p:nvPicPr>
          <p:cNvPr id="7" name="Picture 8" descr="logo_mochil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795" y="5777683"/>
            <a:ext cx="857868" cy="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1933</Words>
  <Application>Microsoft Office PowerPoint</Application>
  <PresentationFormat>Widescreen</PresentationFormat>
  <Paragraphs>198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Frutiger LT Std 45 Light</vt:lpstr>
      <vt:lpstr>Helvetica Neue Light</vt:lpstr>
      <vt:lpstr>Open Sans</vt:lpstr>
      <vt:lpstr>Times New Roman</vt:lpstr>
      <vt:lpstr>Tema do Office</vt:lpstr>
      <vt:lpstr>Apresentação do PowerPoint</vt:lpstr>
      <vt:lpstr>Apresentação do PowerPoint</vt:lpstr>
      <vt:lpstr>BIG DATA </vt:lpstr>
      <vt:lpstr>Design for Innovation e Customer experience</vt:lpstr>
      <vt:lpstr>Innovative Business Models+ Service Innovation </vt:lpstr>
      <vt:lpstr>Internet of Things</vt:lpstr>
      <vt:lpstr>Gamification</vt:lpstr>
      <vt:lpstr>Smart Living and Workplace Innovation</vt:lpstr>
      <vt:lpstr>Clean technologies</vt:lpstr>
      <vt:lpstr>Traceability across the value chain</vt:lpstr>
      <vt:lpstr>Machine 2 Machine</vt:lpstr>
      <vt:lpstr>Location Based</vt:lpstr>
      <vt:lpstr>Wearables</vt:lpstr>
      <vt:lpstr>Collaborative Economy + Sharing Economy</vt:lpstr>
      <vt:lpstr>Mobile Payments ,  Digital Payments and  Bitcoins</vt:lpstr>
      <vt:lpstr>3d Printing</vt:lpstr>
      <vt:lpstr>Virtual  and Augmented Reality</vt:lpstr>
      <vt:lpstr>Smart Grid</vt:lpstr>
      <vt:lpstr>ROBOTICS</vt:lpstr>
      <vt:lpstr>Smart Factories</vt:lpstr>
      <vt:lpstr>PUBLIC PRIVATE PARTNERSHIPS</vt:lpstr>
      <vt:lpstr>Advanced Materials</vt:lpstr>
      <vt:lpstr>Cibersecurity</vt:lpstr>
      <vt:lpstr>Speech Analytics</vt:lpstr>
      <vt:lpstr>Autonomous Car</vt:lpstr>
      <vt:lpstr>Telematics and Space Enable Applications</vt:lpstr>
      <vt:lpstr>Nanotechnology</vt:lpstr>
      <vt:lpstr>Biometric Authentication</vt:lpstr>
      <vt:lpstr>Quantum Computing</vt:lpstr>
      <vt:lpstr>Quantified Self</vt:lpstr>
      <vt:lpstr>Silver Economy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pvalente</dc:creator>
  <cp:lastModifiedBy>pvalente</cp:lastModifiedBy>
  <cp:revision>4</cp:revision>
  <dcterms:created xsi:type="dcterms:W3CDTF">2017-08-10T13:27:50Z</dcterms:created>
  <dcterms:modified xsi:type="dcterms:W3CDTF">2017-08-10T19:58:17Z</dcterms:modified>
</cp:coreProperties>
</file>