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4"/>
    <p:sldMasterId id="2147483650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7" r:id="rId7"/>
    <p:sldId id="360" r:id="rId8"/>
    <p:sldId id="377" r:id="rId9"/>
    <p:sldId id="355" r:id="rId10"/>
    <p:sldId id="378" r:id="rId11"/>
    <p:sldId id="368" r:id="rId12"/>
    <p:sldId id="379" r:id="rId13"/>
    <p:sldId id="279" r:id="rId14"/>
    <p:sldId id="380" r:id="rId15"/>
    <p:sldId id="374" r:id="rId16"/>
    <p:sldId id="373" r:id="rId17"/>
    <p:sldId id="381" r:id="rId18"/>
    <p:sldId id="375" r:id="rId19"/>
    <p:sldId id="382" r:id="rId20"/>
    <p:sldId id="309" r:id="rId21"/>
  </p:sldIdLst>
  <p:sldSz cx="9144000" cy="5143500" type="screen16x9"/>
  <p:notesSz cx="6858000" cy="9144000"/>
  <p:embeddedFontLst>
    <p:embeddedFont>
      <p:font typeface="Exo 2 ExtraBold" panose="020B0604020202020204" charset="0"/>
      <p:bold r:id="rId24"/>
      <p:boldItalic r:id="rId25"/>
    </p:embeddedFont>
    <p:embeddedFont>
      <p:font typeface="Exo 2 Medium" panose="020B0604020202020204" charset="0"/>
      <p:regular r:id="rId26"/>
      <p:bold r:id="rId27"/>
      <p:italic r:id="rId28"/>
      <p:boldItalic r:id="rId29"/>
    </p:embeddedFont>
    <p:embeddedFont>
      <p:font typeface="Fira Sans" panose="020B060402020202020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Montserrat ExtraBold" panose="020B0604020202020204" charset="0"/>
      <p:bold r:id="rId38"/>
      <p:boldItalic r:id="rId39"/>
    </p:embeddedFont>
    <p:embeddedFont>
      <p:font typeface="Fira Sans SemiBold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1814">
          <p15:clr>
            <a:srgbClr val="A4A3A4"/>
          </p15:clr>
        </p15:guide>
        <p15:guide id="2" pos="227">
          <p15:clr>
            <a:srgbClr val="9AA0A6"/>
          </p15:clr>
        </p15:guide>
        <p15:guide id="3" pos="5533">
          <p15:clr>
            <a:srgbClr val="9AA0A6"/>
          </p15:clr>
        </p15:guide>
        <p15:guide id="4" orient="horz" pos="227">
          <p15:clr>
            <a:srgbClr val="9AA0A6"/>
          </p15:clr>
        </p15:guide>
        <p15:guide id="5" orient="horz" pos="3013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40BFF9-3B54-BC90-BC0A-5370C7A1711C}" name="Ewandyr, Herica GIZ BR" initials="EHGB" userId="S::herica.ewandyr@giz.de::e47ccb49-dd1b-4d31-945e-e70d11c5ab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norg, Sebastian GIZ BR" initials="LSGB" lastIdx="1" clrIdx="0">
    <p:extLst/>
  </p:cmAuthor>
  <p:cmAuthor id="2" name="Davoodi Memar, Aschkan GIZ BR" initials="DMAG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005CAA"/>
    <a:srgbClr val="A9A9A9"/>
    <a:srgbClr val="DEDEDE"/>
    <a:srgbClr val="AAAAAA"/>
    <a:srgbClr val="BFBFBF"/>
    <a:srgbClr val="AEAEAE"/>
    <a:srgbClr val="ACACAC"/>
    <a:srgbClr val="EEEEEE"/>
    <a:srgbClr val="3A9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52" y="-72"/>
      </p:cViewPr>
      <p:guideLst>
        <p:guide orient="horz" pos="227"/>
        <p:guide orient="horz" pos="3013"/>
        <p:guide pos="1814"/>
        <p:guide pos="227"/>
        <p:guide pos="5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192B49C2-E736-A9D2-CD61-86B2C9922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4F7E4B9E-0DBB-3B68-88DE-F980F1A36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41D5-7F3A-4B36-B8C8-B41181A59115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06D200A7-7BB2-804F-2DBD-89B3985551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37A88B7-642A-5A7A-B210-D5D49F569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80B7-8F25-4F02-B485-20E782FEC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5641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93695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f966689d7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f966689d7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52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>UFSC: 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Produção de H2 verde para aplicações industriais, armazenamento de energia, </a:t>
            </a:r>
            <a:r>
              <a:rPr lang="pt-BR" sz="11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eletromobilidade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</a:t>
            </a:r>
            <a:b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descarbonização  da Amazônia (Amônia e </a:t>
            </a:r>
            <a:r>
              <a:rPr lang="pt-BR" sz="11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Agro-Fotovoltáica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).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kern="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sym typeface="Exo 2 ExtraBold"/>
              </a:rPr>
              <a:t>UFRJ: </a:t>
            </a:r>
            <a:r>
              <a:rPr lang="pt-B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Pesquisa e Desenvolvimento de </a:t>
            </a:r>
            <a:r>
              <a:rPr lang="pt-BR" sz="110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H2 verde 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&amp; </a:t>
            </a:r>
            <a:r>
              <a:rPr lang="pt-BR" sz="11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PtX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, compressão, armazenamento e aplicações de hidrogênio para a mobilidade urbana com célula de combustível. 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pt-BR" sz="11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</a:t>
            </a:r>
            <a:endParaRPr lang="pt-BR" sz="1100" kern="0" dirty="0">
              <a:solidFill>
                <a:srgbClr val="F8F8F8"/>
              </a:solidFill>
              <a:latin typeface="Exo 2 ExtraBold"/>
              <a:sym typeface="Exo 2 Extra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kern="0" dirty="0">
              <a:solidFill>
                <a:srgbClr val="F8F8F8"/>
              </a:solidFill>
              <a:latin typeface="Exo 2 ExtraBold"/>
              <a:sym typeface="Exo 2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63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55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4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663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faa2cc3cb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faa2cc3cb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99aec890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99aec890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25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09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87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09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43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966689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966689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26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9a55e46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9a55e46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06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a55e46a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a55e46a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45075" y="423800"/>
            <a:ext cx="58224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3741"/>
              </a:buClr>
              <a:buSzPts val="3200"/>
              <a:buFont typeface="Montserrat ExtraBold"/>
              <a:buNone/>
              <a:defRPr sz="3200">
                <a:solidFill>
                  <a:srgbClr val="35374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45075" y="423800"/>
            <a:ext cx="58224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3741"/>
              </a:buClr>
              <a:buSzPts val="3200"/>
              <a:buFont typeface="Montserrat ExtraBold"/>
              <a:buNone/>
              <a:defRPr sz="3200">
                <a:solidFill>
                  <a:srgbClr val="35374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92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53741"/>
              </a:buClr>
              <a:buSzPts val="3200"/>
              <a:buFont typeface="Montserrat ExtraBold"/>
              <a:buNone/>
              <a:defRPr sz="3200">
                <a:solidFill>
                  <a:srgbClr val="35374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Exo 2 ExtraBold"/>
              <a:buChar char="■"/>
              <a:defRPr sz="2700" i="1">
                <a:solidFill>
                  <a:schemeClr val="dk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Exo 2 ExtraBold"/>
              <a:buChar char="■"/>
              <a:defRPr sz="2400" i="1">
                <a:solidFill>
                  <a:schemeClr val="dk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2pPr>
            <a:lvl3pPr marL="1371600" lvl="2" indent="-3206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Montserrat"/>
              <a:buChar char="■"/>
              <a:defRPr sz="145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89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Montserrat"/>
              <a:buChar char="■"/>
              <a:defRPr sz="9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89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Exo 2"/>
              <a:buChar char="■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53741"/>
              </a:buClr>
              <a:buSzPts val="3200"/>
              <a:buFont typeface="Montserrat ExtraBold"/>
              <a:buNone/>
              <a:defRPr sz="3200">
                <a:solidFill>
                  <a:srgbClr val="35374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Exo 2 ExtraBold"/>
              <a:buChar char="■"/>
              <a:defRPr sz="2700" i="1">
                <a:solidFill>
                  <a:schemeClr val="dk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Exo 2 ExtraBold"/>
              <a:buChar char="■"/>
              <a:defRPr sz="2400" i="1">
                <a:solidFill>
                  <a:schemeClr val="dk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2pPr>
            <a:lvl3pPr marL="1371600" lvl="2" indent="-3206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Montserrat"/>
              <a:buChar char="■"/>
              <a:defRPr sz="145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89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Montserrat"/>
              <a:buChar char="■"/>
              <a:defRPr sz="9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89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Exo 2"/>
              <a:buChar char="■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950" i="1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359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f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9419" r="46216" b="11290"/>
          <a:stretch/>
        </p:blipFill>
        <p:spPr>
          <a:xfrm rot="19490072">
            <a:off x="6723215" y="-374587"/>
            <a:ext cx="34891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5657"/>
            <a:ext cx="3988710" cy="1876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5ADBF23-F622-4EB7-A231-2A77E522DCF5}"/>
              </a:ext>
            </a:extLst>
          </p:cNvPr>
          <p:cNvSpPr txBox="1"/>
          <p:nvPr/>
        </p:nvSpPr>
        <p:spPr>
          <a:xfrm>
            <a:off x="437188" y="2022564"/>
            <a:ext cx="5435508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>
                <a:solidFill>
                  <a:srgbClr val="16281F"/>
                </a:solidFill>
                <a:latin typeface="Exo 2 Medium" panose="020B0604020202020204" charset="0"/>
                <a:ea typeface="Fira Sans"/>
                <a:cs typeface="72 Light" panose="020B0303030000000003" pitchFamily="34" charset="0"/>
                <a:sym typeface="Fira Sans"/>
              </a:rPr>
              <a:t>Projeto H2Brasil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>
                <a:solidFill>
                  <a:srgbClr val="00C800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Expansão do Hidrogênio Verde no Brasil</a:t>
            </a:r>
          </a:p>
        </p:txBody>
      </p:sp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="" xmlns:a16="http://schemas.microsoft.com/office/drawing/2014/main" id="{004386CD-174E-45F7-B4D6-58CA2C009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4845"/>
            <a:ext cx="8804787" cy="1448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rgbClr val="97D2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58254" y="922232"/>
            <a:ext cx="30072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Parceiros: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1" name="Google Shape;361;p25"/>
          <p:cNvSpPr txBox="1"/>
          <p:nvPr/>
        </p:nvSpPr>
        <p:spPr>
          <a:xfrm>
            <a:off x="1177883" y="461934"/>
            <a:ext cx="340147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Inovação</a:t>
            </a:r>
            <a:endParaRPr b="1" dirty="0">
              <a:solidFill>
                <a:schemeClr val="tx1"/>
              </a:solidFill>
              <a:latin typeface="Exo 2 Medium" panose="020B0604020202020204" charset="0"/>
              <a:ea typeface="Exo 2 ExtraBold"/>
              <a:cs typeface="Exo 2 ExtraBold"/>
              <a:sym typeface="Exo 2 ExtraBold"/>
            </a:endParaRP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11</a:t>
            </a:r>
          </a:p>
        </p:txBody>
      </p:sp>
      <p:pic>
        <p:nvPicPr>
          <p:cNvPr id="7" name="Google Shape;487;p35">
            <a:extLst>
              <a:ext uri="{FF2B5EF4-FFF2-40B4-BE49-F238E27FC236}">
                <a16:creationId xmlns="" xmlns:a16="http://schemas.microsoft.com/office/drawing/2014/main" id="{1AD9699D-3C2A-1E7E-48B4-6DB12A125CF2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A9A9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872" y="224366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âmara de Comércio e Indústria Brasil-Alemanha de São Paulo (AHK São Paulo)  | DWIH Sao Paulo">
            <a:extLst>
              <a:ext uri="{FF2B5EF4-FFF2-40B4-BE49-F238E27FC236}">
                <a16:creationId xmlns="" xmlns:a16="http://schemas.microsoft.com/office/drawing/2014/main" id="{6752D08A-57F6-B649-83E2-2D2F3F4D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4" y="3331617"/>
            <a:ext cx="2188948" cy="4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upo Fotovoltaica - UFSC | Florianópolis SC | Facebook">
            <a:extLst>
              <a:ext uri="{FF2B5EF4-FFF2-40B4-BE49-F238E27FC236}">
                <a16:creationId xmlns="" xmlns:a16="http://schemas.microsoft.com/office/drawing/2014/main" id="{CCE3D7E7-198B-7F2D-D3A8-795C04F0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4" y="1988385"/>
            <a:ext cx="783395" cy="8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="" xmlns:a16="http://schemas.microsoft.com/office/drawing/2014/main" id="{F589B931-FD53-23DC-0983-A33023ADD9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6325" y="2162708"/>
            <a:ext cx="1593196" cy="56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60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399" y="51723"/>
            <a:ext cx="567765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Inovação: principais atividades</a:t>
            </a:r>
            <a:endParaRPr sz="1800" b="1" i="1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7B90393-EADB-45CC-90C6-6DD4D1E24FEC}"/>
              </a:ext>
            </a:extLst>
          </p:cNvPr>
          <p:cNvSpPr txBox="1"/>
          <p:nvPr/>
        </p:nvSpPr>
        <p:spPr>
          <a:xfrm>
            <a:off x="453841" y="829738"/>
            <a:ext cx="8690159" cy="1264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C800"/>
              </a:buClr>
              <a:defRPr/>
            </a:pPr>
            <a:r>
              <a:rPr lang="pt-BR" sz="1400" b="1" dirty="0">
                <a:solidFill>
                  <a:srgbClr val="00C8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Realização de competições de inovação</a:t>
            </a:r>
            <a:r>
              <a:rPr lang="pt-BR" sz="1400" dirty="0"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Fira Sans" panose="020B0503050000020004" pitchFamily="34" charset="0"/>
                <a:cs typeface="Arial" panose="020B0604020202020204" pitchFamily="34" charset="0"/>
              </a:rPr>
              <a:t>envolvendo centro de pesquisas e startups brasileiras.</a:t>
            </a:r>
          </a:p>
          <a:p>
            <a:pPr marR="0" lvl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  <a:buSzTx/>
              <a:tabLst/>
              <a:defRPr/>
            </a:pPr>
            <a:endParaRPr lang="pt-BR" sz="1200" b="1" i="0" dirty="0">
              <a:solidFill>
                <a:srgbClr val="00C800"/>
              </a:solidFill>
              <a:effectLst/>
              <a:latin typeface="Fira Sans" panose="020B0503050000020004" pitchFamily="34" charset="0"/>
            </a:endParaRPr>
          </a:p>
          <a:p>
            <a:pPr algn="just">
              <a:lnSpc>
                <a:spcPct val="150000"/>
              </a:lnSpc>
              <a:buClr>
                <a:srgbClr val="00C800"/>
              </a:buClr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  <a:p>
            <a:pPr algn="just">
              <a:lnSpc>
                <a:spcPct val="150000"/>
              </a:lnSpc>
              <a:buClr>
                <a:srgbClr val="00C800"/>
              </a:buClr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03A1725-8377-45F3-0183-D1440EA67AE4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B996254-5509-313E-3F4D-C23EE5A0ABA8}"/>
              </a:ext>
            </a:extLst>
          </p:cNvPr>
          <p:cNvSpPr txBox="1"/>
          <p:nvPr/>
        </p:nvSpPr>
        <p:spPr>
          <a:xfrm>
            <a:off x="453841" y="1461834"/>
            <a:ext cx="4995365" cy="33857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  <a:buSzTx/>
              <a:tabLst/>
              <a:defRPr/>
            </a:pPr>
            <a:r>
              <a:rPr lang="pt-BR" sz="1200" b="1" i="0" dirty="0">
                <a:solidFill>
                  <a:srgbClr val="00C800"/>
                </a:solidFill>
                <a:effectLst/>
                <a:latin typeface="Fira Sans" panose="020B0503050000020004" pitchFamily="34" charset="0"/>
              </a:rPr>
              <a:t>Programa de Inovação em Hidrogênio Verde – iH2Brasil</a:t>
            </a:r>
          </a:p>
          <a:p>
            <a:pPr algn="just" defTabSz="1219170">
              <a:lnSpc>
                <a:spcPct val="150000"/>
              </a:lnSpc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Exo 2 ExtraBold"/>
              <a:cs typeface="Exo 2 ExtraBold"/>
              <a:sym typeface="Exo 2 ExtraBold"/>
            </a:endParaRPr>
          </a:p>
          <a:p>
            <a:pPr algn="just" defTabSz="1219170">
              <a:lnSpc>
                <a:spcPct val="150000"/>
              </a:lnSpc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"/>
                <a:ea typeface="Exo 2 ExtraBold"/>
                <a:cs typeface="Exo 2 ExtraBold"/>
                <a:sym typeface="Exo 2 ExtraBold"/>
              </a:rPr>
              <a:t>Público alvo: </a:t>
            </a:r>
          </a:p>
          <a:p>
            <a:pPr marL="171450" indent="-171450" algn="just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"/>
                <a:ea typeface="Exo 2 ExtraBold"/>
                <a:cs typeface="Exo 2 ExtraBold"/>
                <a:sym typeface="Exo 2 ExtraBold"/>
              </a:rPr>
              <a:t>instituições sem fins </a:t>
            </a:r>
            <a:r>
              <a:rPr lang="pt-BR" sz="1200" dirty="0">
                <a:solidFill>
                  <a:schemeClr val="tx1"/>
                </a:solidFill>
                <a:latin typeface="Fira Sans"/>
                <a:ea typeface="Exo 2 ExtraBold"/>
                <a:cs typeface="Exo 2 ExtraBold"/>
                <a:sym typeface="Exo 2 ExtraBold"/>
              </a:rPr>
              <a:t>lucrativos (08)</a:t>
            </a:r>
          </a:p>
          <a:p>
            <a:pPr marL="171450" indent="-171450" algn="just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Exo 2 ExtraBold"/>
                <a:cs typeface="Exo 2 ExtraBold"/>
                <a:sym typeface="Exo 2 ExtraBold"/>
              </a:rPr>
              <a:t>startups (20) </a:t>
            </a:r>
          </a:p>
          <a:p>
            <a:pPr marL="171450" indent="-171450" algn="just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"/>
                <a:ea typeface="Exo 2 ExtraBold"/>
                <a:cs typeface="Exo 2 ExtraBold"/>
                <a:sym typeface="Exo 2 ExtraBold"/>
              </a:rPr>
              <a:t>entusiastas</a:t>
            </a:r>
            <a:r>
              <a:rPr lang="pt-BR" sz="1200" dirty="0">
                <a:solidFill>
                  <a:schemeClr val="tx1"/>
                </a:solidFill>
                <a:latin typeface="Fira Sans"/>
                <a:ea typeface="Exo 2 ExtraBold"/>
                <a:cs typeface="Exo 2 ExtraBold"/>
                <a:sym typeface="Exo 2 ExtraBold"/>
              </a:rPr>
              <a:t> (16). </a:t>
            </a:r>
          </a:p>
          <a:p>
            <a:pPr algn="just" defTabSz="1219170">
              <a:lnSpc>
                <a:spcPct val="150000"/>
              </a:lnSpc>
              <a:defRPr/>
            </a:pPr>
            <a:endParaRPr lang="pt-BR" sz="1200" dirty="0">
              <a:solidFill>
                <a:schemeClr val="tx1"/>
              </a:solidFill>
              <a:latin typeface="Fira Sans"/>
              <a:ea typeface="Exo 2 ExtraBold"/>
              <a:cs typeface="Exo 2 ExtraBold"/>
              <a:sym typeface="Exo 2 ExtraBold"/>
            </a:endParaRPr>
          </a:p>
          <a:p>
            <a:pPr algn="just" defTabSz="1219170">
              <a:lnSpc>
                <a:spcPct val="150000"/>
              </a:lnSpc>
              <a:defRPr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Exo 2 ExtraBold"/>
                <a:cs typeface="Exo 2 ExtraBold"/>
                <a:sym typeface="Exo 2 ExtraBold"/>
              </a:rPr>
              <a:t>Foram mais de 500 inscrições nas duas primeiras chamadas:</a:t>
            </a:r>
          </a:p>
          <a:p>
            <a:pPr algn="just" defTabSz="1219170">
              <a:lnSpc>
                <a:spcPct val="150000"/>
              </a:lnSpc>
              <a:defRPr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Exo 2 ExtraBold"/>
                <a:cs typeface="Exo 2 ExtraBold"/>
                <a:sym typeface="Exo 2 ExtraBold"/>
              </a:rPr>
              <a:t> </a:t>
            </a:r>
            <a:endParaRPr lang="pt-BR" dirty="0">
              <a:solidFill>
                <a:schemeClr val="tx1"/>
              </a:solidFill>
              <a:latin typeface="Fira Sans" panose="020B0503050000020004" pitchFamily="34" charset="0"/>
              <a:ea typeface="Exo 2 ExtraBold"/>
              <a:cs typeface="Exo 2 ExtraBold"/>
              <a:sym typeface="Exo 2 ExtraBold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Fira Sans" panose="020B0503050000020004" pitchFamily="34" charset="0"/>
                <a:ea typeface="Exo 2 ExtraBold"/>
                <a:cs typeface="Exo 2 ExtraBold"/>
                <a:sym typeface="Exo 2 ExtraBold"/>
              </a:rPr>
              <a:t>1° edição: mar/22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Fira Sans" panose="020B0503050000020004" pitchFamily="34" charset="0"/>
                <a:ea typeface="Exo 2 ExtraBold"/>
                <a:cs typeface="Exo 2 ExtraBold"/>
                <a:sym typeface="Exo 2 ExtraBold"/>
              </a:rPr>
              <a:t>2°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" panose="020B0503050000020004" pitchFamily="34" charset="0"/>
                <a:ea typeface="Exo 2 ExtraBold"/>
                <a:cs typeface="Exo 2 ExtraBold"/>
                <a:sym typeface="Exo 2 ExtraBold"/>
              </a:rPr>
              <a:t> edição: out/22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tx1"/>
                </a:solidFill>
                <a:latin typeface="Fira Sans" panose="020B0503050000020004" pitchFamily="34" charset="0"/>
                <a:ea typeface="Exo 2 ExtraBold"/>
                <a:cs typeface="Exo 2 ExtraBold"/>
                <a:sym typeface="Exo 2 ExtraBold"/>
              </a:rPr>
              <a:t>3° edição: mar/23 – 20.03 a 28.04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 panose="020B0503050000020004" pitchFamily="34" charset="0"/>
              <a:ea typeface="Exo 2 ExtraBold"/>
              <a:cs typeface="Exo 2 ExtraBold"/>
              <a:sym typeface="Exo 2 Extra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A9B620A-20E1-BA66-463F-031119ED9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1" y="1665837"/>
            <a:ext cx="3409923" cy="26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399" y="51723"/>
            <a:ext cx="567765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Inovação: principais atividades</a:t>
            </a:r>
            <a:endParaRPr sz="1800" b="1" i="1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7B90393-EADB-45CC-90C6-6DD4D1E24FEC}"/>
              </a:ext>
            </a:extLst>
          </p:cNvPr>
          <p:cNvSpPr txBox="1"/>
          <p:nvPr/>
        </p:nvSpPr>
        <p:spPr>
          <a:xfrm>
            <a:off x="467786" y="821786"/>
            <a:ext cx="8676214" cy="121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C800"/>
              </a:buClr>
            </a:pPr>
            <a:r>
              <a:rPr lang="pt-BR" b="1" dirty="0">
                <a:solidFill>
                  <a:srgbClr val="00C8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Fomento à Pesquisa e Desenvolvimento</a:t>
            </a:r>
            <a:r>
              <a:rPr lang="pt-BR" dirty="0"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Fira Sans" panose="020B0503050000020004" pitchFamily="34" charset="0"/>
                <a:cs typeface="Arial" panose="020B0604020202020204" pitchFamily="34" charset="0"/>
              </a:rPr>
              <a:t>em universidades brasileiras (descrever os projetos).</a:t>
            </a:r>
            <a:endParaRPr lang="pt-BR" sz="1200" b="0" i="0" u="none" strike="noStrike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228600" indent="-228600" algn="just">
              <a:lnSpc>
                <a:spcPct val="150000"/>
              </a:lnSpc>
              <a:buClr>
                <a:srgbClr val="00C800"/>
              </a:buClr>
              <a:buAutoNum type="arabicPeriod"/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algn="just">
              <a:lnSpc>
                <a:spcPct val="150000"/>
              </a:lnSpc>
              <a:buClr>
                <a:srgbClr val="00C800"/>
              </a:buClr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  <a:p>
            <a:pPr algn="just">
              <a:lnSpc>
                <a:spcPct val="150000"/>
              </a:lnSpc>
              <a:buClr>
                <a:srgbClr val="00C800"/>
              </a:buClr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</p:txBody>
      </p:sp>
      <p:pic>
        <p:nvPicPr>
          <p:cNvPr id="3" name="Imagem 2" descr="Desenho de uma bicicleta&#10;&#10;Descrição gerada automaticamente">
            <a:extLst>
              <a:ext uri="{FF2B5EF4-FFF2-40B4-BE49-F238E27FC236}">
                <a16:creationId xmlns="" xmlns:a16="http://schemas.microsoft.com/office/drawing/2014/main" id="{8BEBB81D-EBC6-2017-E085-18B1565B2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1" r="224"/>
          <a:stretch/>
        </p:blipFill>
        <p:spPr>
          <a:xfrm>
            <a:off x="4637888" y="1944343"/>
            <a:ext cx="4316202" cy="272335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DB00F67-3D07-2F6A-CED5-160D7698B47A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69E002D-4A20-03B2-5AC6-F2C805BA7510}"/>
              </a:ext>
            </a:extLst>
          </p:cNvPr>
          <p:cNvSpPr txBox="1"/>
          <p:nvPr/>
        </p:nvSpPr>
        <p:spPr>
          <a:xfrm>
            <a:off x="730399" y="1544885"/>
            <a:ext cx="33047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C800"/>
              </a:buClr>
            </a:pPr>
            <a:r>
              <a:rPr lang="pt-BR" sz="1200" b="1" dirty="0">
                <a:solidFill>
                  <a:srgbClr val="00C8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Universidade Federal de Santa Catarina</a:t>
            </a:r>
            <a:endParaRPr lang="pt-BR" sz="1200" dirty="0">
              <a:solidFill>
                <a:srgbClr val="00C8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4D4968D-41F5-6DEE-FDC1-4195DED23C0D}"/>
              </a:ext>
            </a:extLst>
          </p:cNvPr>
          <p:cNvSpPr txBox="1"/>
          <p:nvPr/>
        </p:nvSpPr>
        <p:spPr>
          <a:xfrm>
            <a:off x="5128316" y="1549680"/>
            <a:ext cx="725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C800"/>
              </a:buClr>
            </a:pPr>
            <a:r>
              <a:rPr lang="pt-BR" sz="1200" b="1" dirty="0">
                <a:solidFill>
                  <a:srgbClr val="00C8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Universidade Federal do Rio de Janeiro</a:t>
            </a:r>
            <a:endParaRPr lang="pt-BR" sz="1200" dirty="0">
              <a:solidFill>
                <a:srgbClr val="00C800"/>
              </a:solidFill>
            </a:endParaRPr>
          </a:p>
        </p:txBody>
      </p:sp>
      <p:pic>
        <p:nvPicPr>
          <p:cNvPr id="7" name="Imagem 6" descr="Uma imagem contendo grama, edifício&#10;&#10;Descrição gerada automaticamente">
            <a:extLst>
              <a:ext uri="{FF2B5EF4-FFF2-40B4-BE49-F238E27FC236}">
                <a16:creationId xmlns="" xmlns:a16="http://schemas.microsoft.com/office/drawing/2014/main" id="{D2014400-C617-B7EE-44AC-82D5A633E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71" y="1944343"/>
            <a:ext cx="4171918" cy="27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58254" y="922232"/>
            <a:ext cx="300723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Parceiros:</a:t>
            </a:r>
          </a:p>
        </p:txBody>
      </p:sp>
      <p:sp>
        <p:nvSpPr>
          <p:cNvPr id="361" name="Google Shape;361;p25"/>
          <p:cNvSpPr txBox="1"/>
          <p:nvPr/>
        </p:nvSpPr>
        <p:spPr>
          <a:xfrm>
            <a:off x="406094" y="461934"/>
            <a:ext cx="414271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Alavancagem de mercado</a:t>
            </a:r>
            <a:endParaRPr lang="pt-BR" sz="1200" b="1" dirty="0">
              <a:solidFill>
                <a:schemeClr val="tx1"/>
              </a:solidFill>
              <a:latin typeface="Exo 2 Medium" panose="020B0604020202020204" charset="0"/>
              <a:ea typeface="Exo 2 ExtraBold"/>
              <a:cs typeface="Exo 2 ExtraBold"/>
              <a:sym typeface="Exo 2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Exo 2 Medium" panose="020B0604020202020204" charset="0"/>
              <a:ea typeface="Exo 2 ExtraBold"/>
              <a:cs typeface="Exo 2 ExtraBold"/>
              <a:sym typeface="Exo 2 ExtraBold"/>
            </a:endParaRP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rgbClr val="97D2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14</a:t>
            </a:r>
          </a:p>
        </p:txBody>
      </p:sp>
      <p:pic>
        <p:nvPicPr>
          <p:cNvPr id="7" name="Google Shape;487;p35">
            <a:extLst>
              <a:ext uri="{FF2B5EF4-FFF2-40B4-BE49-F238E27FC236}">
                <a16:creationId xmlns="" xmlns:a16="http://schemas.microsoft.com/office/drawing/2014/main" id="{1AD9699D-3C2A-1E7E-48B4-6DB12A125CF2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A9A9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872" y="224366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969230CB-C393-70B6-88FC-B287711F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9" y="1938498"/>
            <a:ext cx="634456" cy="5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ibiogás - Fundação Parque Tecnológico de Itaipu">
            <a:extLst>
              <a:ext uri="{FF2B5EF4-FFF2-40B4-BE49-F238E27FC236}">
                <a16:creationId xmlns="" xmlns:a16="http://schemas.microsoft.com/office/drawing/2014/main" id="{3F636903-BC60-806A-2A08-AE121A39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51" y="2852090"/>
            <a:ext cx="905045" cy="3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rca UFG PNG | UFG - Universidade Federal de Goiás">
            <a:extLst>
              <a:ext uri="{FF2B5EF4-FFF2-40B4-BE49-F238E27FC236}">
                <a16:creationId xmlns="" xmlns:a16="http://schemas.microsoft.com/office/drawing/2014/main" id="{1E65FB17-E0DA-5A07-2AF9-C615F40C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2" y="3453480"/>
            <a:ext cx="573443" cy="8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undação RTVE | LinkedIn">
            <a:extLst>
              <a:ext uri="{FF2B5EF4-FFF2-40B4-BE49-F238E27FC236}">
                <a16:creationId xmlns="" xmlns:a16="http://schemas.microsoft.com/office/drawing/2014/main" id="{06050124-F82C-67FE-5125-34E50F38C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27105" r="10422" b="25390"/>
          <a:stretch/>
        </p:blipFill>
        <p:spPr bwMode="auto">
          <a:xfrm>
            <a:off x="2105139" y="3646720"/>
            <a:ext cx="907081" cy="5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PEPE – Fundação de Apoio ao Ensino, Pesquisa e Extensão de Itajubá">
            <a:extLst>
              <a:ext uri="{FF2B5EF4-FFF2-40B4-BE49-F238E27FC236}">
                <a16:creationId xmlns="" xmlns:a16="http://schemas.microsoft.com/office/drawing/2014/main" id="{68550092-01C9-4F2E-85CD-E1087B2F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70" y="1975171"/>
            <a:ext cx="1058083" cy="4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399" y="51723"/>
            <a:ext cx="567765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Alavancagem de Mercado: principais atividades</a:t>
            </a:r>
            <a:endParaRPr sz="1800" b="1" i="1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7B90393-EADB-45CC-90C6-6DD4D1E24FEC}"/>
              </a:ext>
            </a:extLst>
          </p:cNvPr>
          <p:cNvSpPr txBox="1"/>
          <p:nvPr/>
        </p:nvSpPr>
        <p:spPr>
          <a:xfrm>
            <a:off x="453842" y="810975"/>
            <a:ext cx="8300616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  <a:buSzTx/>
              <a:tabLst/>
              <a:defRPr/>
            </a:pPr>
            <a:r>
              <a:rPr lang="pt-BR" b="1" i="0" dirty="0">
                <a:solidFill>
                  <a:srgbClr val="00C800"/>
                </a:solidFill>
                <a:effectLst/>
                <a:latin typeface="Fira Sans" panose="020B0503050000020004" pitchFamily="34" charset="0"/>
              </a:rPr>
              <a:t>Construção do Centro de Hidrogênio verde (CH2V) </a:t>
            </a:r>
            <a:r>
              <a:rPr lang="pt-BR" sz="1200" i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na Universidade Federal de Itajubá. </a:t>
            </a: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</p:txBody>
      </p:sp>
      <p:pic>
        <p:nvPicPr>
          <p:cNvPr id="2" name="Imagem 1" descr="Moto estacionada em frente a casa&#10;&#10;Descrição gerada automaticamente com confiança média">
            <a:extLst>
              <a:ext uri="{FF2B5EF4-FFF2-40B4-BE49-F238E27FC236}">
                <a16:creationId xmlns="" xmlns:a16="http://schemas.microsoft.com/office/drawing/2014/main" id="{10C61EB9-B60A-9AFC-A506-2A1B3212E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6" r="5323"/>
          <a:stretch/>
        </p:blipFill>
        <p:spPr>
          <a:xfrm>
            <a:off x="2107604" y="1580180"/>
            <a:ext cx="4993091" cy="31504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537CDE5-38C4-D829-9305-0131B9264EAB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876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400" y="24212"/>
            <a:ext cx="567765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dirty="0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H2Uppp</a:t>
            </a:r>
            <a:endParaRPr sz="2000" b="1" i="1" dirty="0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537CDE5-38C4-D829-9305-0131B9264EAB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B8D7645-FEAB-47D0-B5B9-78D5772CCC43}"/>
              </a:ext>
            </a:extLst>
          </p:cNvPr>
          <p:cNvSpPr txBox="1"/>
          <p:nvPr/>
        </p:nvSpPr>
        <p:spPr>
          <a:xfrm>
            <a:off x="313765" y="1146062"/>
            <a:ext cx="77455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Implantação de Projetos PPP ao longo da cadeia de valor do hidrogênio verde: </a:t>
            </a:r>
          </a:p>
          <a:p>
            <a:pPr marR="49530">
              <a:spcAft>
                <a:spcPts val="1200"/>
              </a:spcAft>
              <a:buSzPct val="150000"/>
              <a:tabLst>
                <a:tab pos="185420" algn="l"/>
              </a:tabLst>
            </a:pP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Financiamento até 2 Milhões Euros.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97815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pt-BR" dirty="0">
                <a:solidFill>
                  <a:schemeClr val="tx1"/>
                </a:solidFill>
                <a:latin typeface="Fira Sans" panose="020B0503050000020004" pitchFamily="34" charset="0"/>
              </a:rPr>
              <a:t>O projeto PPP deve servir à “finalidade de benefício público”.</a:t>
            </a:r>
          </a:p>
          <a:p>
            <a:pPr marL="297815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endParaRPr lang="pt-BR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Parceria com empresa com sede ou filial na Alemanha/UE.</a:t>
            </a:r>
            <a:r>
              <a:rPr lang="pt-BR" dirty="0">
                <a:solidFill>
                  <a:schemeClr val="tx1"/>
                </a:solidFill>
                <a:latin typeface="Fira Sans" panose="020B0503050000020004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Fira Sans" panose="020B0503050000020004" pitchFamily="34" charset="0"/>
              </a:rPr>
            </a:b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marR="49530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Duração: entregas até final de 2023.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1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56"/>
          <p:cNvPicPr preferRelativeResize="0"/>
          <p:nvPr/>
        </p:nvPicPr>
        <p:blipFill rotWithShape="1">
          <a:blip r:embed="rId3">
            <a:alphaModFix amt="10000"/>
          </a:blip>
          <a:srcRect t="7834" b="7834"/>
          <a:stretch/>
        </p:blipFill>
        <p:spPr>
          <a:xfrm>
            <a:off x="1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6"/>
          <p:cNvPicPr preferRelativeResize="0"/>
          <p:nvPr/>
        </p:nvPicPr>
        <p:blipFill rotWithShape="1">
          <a:blip r:embed="rId4">
            <a:alphaModFix/>
          </a:blip>
          <a:srcRect t="21780" b="21780"/>
          <a:stretch/>
        </p:blipFill>
        <p:spPr>
          <a:xfrm>
            <a:off x="79600" y="-5"/>
            <a:ext cx="8887426" cy="501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5975" y="2068763"/>
            <a:ext cx="3012040" cy="10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56;p25">
            <a:extLst>
              <a:ext uri="{FF2B5EF4-FFF2-40B4-BE49-F238E27FC236}">
                <a16:creationId xmlns="" xmlns:a16="http://schemas.microsoft.com/office/drawing/2014/main" id="{6EEA0D25-856A-4064-9FDC-E420BBE5FA0A}"/>
              </a:ext>
            </a:extLst>
          </p:cNvPr>
          <p:cNvSpPr/>
          <p:nvPr/>
        </p:nvSpPr>
        <p:spPr>
          <a:xfrm>
            <a:off x="-45705" y="0"/>
            <a:ext cx="91897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E4A442-4383-43A4-864E-D715E5D7D819}"/>
              </a:ext>
            </a:extLst>
          </p:cNvPr>
          <p:cNvSpPr txBox="1"/>
          <p:nvPr/>
        </p:nvSpPr>
        <p:spPr>
          <a:xfrm>
            <a:off x="1265945" y="2200977"/>
            <a:ext cx="5252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400" b="1"/>
          </a:p>
        </p:txBody>
      </p:sp>
      <p:pic>
        <p:nvPicPr>
          <p:cNvPr id="7" name="Google Shape;27;p4">
            <a:extLst>
              <a:ext uri="{FF2B5EF4-FFF2-40B4-BE49-F238E27FC236}">
                <a16:creationId xmlns="" xmlns:a16="http://schemas.microsoft.com/office/drawing/2014/main" id="{15B9048B-DE90-43E7-8B0E-13E3745D87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13" y="478220"/>
            <a:ext cx="2872600" cy="1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;p4">
            <a:extLst>
              <a:ext uri="{FF2B5EF4-FFF2-40B4-BE49-F238E27FC236}">
                <a16:creationId xmlns="" xmlns:a16="http://schemas.microsoft.com/office/drawing/2014/main" id="{E1F4927D-131F-48A1-96EE-EBBED3FAE42C}"/>
              </a:ext>
            </a:extLst>
          </p:cNvPr>
          <p:cNvSpPr txBox="1"/>
          <p:nvPr/>
        </p:nvSpPr>
        <p:spPr>
          <a:xfrm>
            <a:off x="426314" y="764520"/>
            <a:ext cx="5404035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00C800"/>
                </a:solidFill>
                <a:latin typeface="Exo 2 ExtraBold"/>
                <a:ea typeface="Exo 2 ExtraBold"/>
                <a:cs typeface="Exo 2 ExtraBold"/>
                <a:sym typeface="Exo 2 ExtraBold"/>
              </a:rPr>
              <a:t>Contexto brasileiro e importância do H2verde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i="1" dirty="0">
              <a:solidFill>
                <a:srgbClr val="00C800"/>
              </a:solidFill>
              <a:latin typeface="Exo 2 ExtraBold"/>
              <a:ea typeface="Exo 2 ExtraBold"/>
              <a:cs typeface="Exo 2 ExtraBold"/>
              <a:sym typeface="Exo 2 ExtraBold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Potencial de energia eólica e solar;</a:t>
            </a: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b="0" i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Fira Sans" panose="020B0503050000020004" pitchFamily="34" charset="0"/>
              </a:rPr>
              <a:t>B</a:t>
            </a:r>
            <a:r>
              <a:rPr lang="pt-BR" b="0" i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aixo custo da energia renovável;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b="0" i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Fira Sans" panose="020B0503050000020004" pitchFamily="34" charset="0"/>
              </a:rPr>
              <a:t>I</a:t>
            </a:r>
            <a:r>
              <a:rPr lang="pt-BR" b="0" i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nfraestrutura instalada de portos;</a:t>
            </a:r>
          </a:p>
          <a:p>
            <a:pPr marL="0" lvl="0" indent="45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i="1" dirty="0">
              <a:solidFill>
                <a:srgbClr val="FF0000"/>
              </a:solidFill>
              <a:latin typeface="Exo 2 ExtraBold"/>
              <a:ea typeface="Exo 2 ExtraBold"/>
              <a:cs typeface="Exo 2 ExtraBold"/>
              <a:sym typeface="Exo 2 ExtraBold"/>
            </a:endParaRPr>
          </a:p>
        </p:txBody>
      </p:sp>
      <p:pic>
        <p:nvPicPr>
          <p:cNvPr id="11" name="Google Shape;26;p4">
            <a:extLst>
              <a:ext uri="{FF2B5EF4-FFF2-40B4-BE49-F238E27FC236}">
                <a16:creationId xmlns="" xmlns:a16="http://schemas.microsoft.com/office/drawing/2014/main" id="{75709398-3200-461C-9A69-EBDCC22D63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51711" y="4586480"/>
            <a:ext cx="2872600" cy="1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;p3">
            <a:extLst>
              <a:ext uri="{FF2B5EF4-FFF2-40B4-BE49-F238E27FC236}">
                <a16:creationId xmlns="" xmlns:a16="http://schemas.microsoft.com/office/drawing/2014/main" id="{266D310A-6103-47B2-861A-741315C35C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419" r="46216" b="11290"/>
          <a:stretch/>
        </p:blipFill>
        <p:spPr>
          <a:xfrm rot="19490072">
            <a:off x="6723215" y="-374587"/>
            <a:ext cx="34891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7CD28563-9484-3EA0-6BE1-0406A369F989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127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rgbClr val="3A9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rgbClr val="97D2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58254" y="922232"/>
            <a:ext cx="3007233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rgbClr val="00C800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Objetivo:</a:t>
            </a:r>
            <a:endParaRPr lang="pt-BR" sz="1400" b="1" dirty="0">
              <a:solidFill>
                <a:srgbClr val="16281F"/>
              </a:solidFill>
              <a:latin typeface="Fira Sans"/>
              <a:ea typeface="Fira Sans"/>
              <a:cs typeface="72 Light" panose="020B0303030000000003" pitchFamily="34" charset="0"/>
              <a:sym typeface="Fira Sans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16281F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Aprimorar as condições legais, institucio</a:t>
            </a:r>
            <a:r>
              <a:rPr lang="pt-BR" sz="1200" dirty="0">
                <a:solidFill>
                  <a:schemeClr val="tx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nais e tecnológicas para o desenvolvimento de uma economia de hidrogênio verde no Brasil.</a:t>
            </a:r>
          </a:p>
          <a:p>
            <a:pPr algn="just">
              <a:lnSpc>
                <a:spcPct val="150000"/>
              </a:lnSpc>
            </a:pPr>
            <a:endParaRPr lang="pt-BR" sz="500" dirty="0">
              <a:solidFill>
                <a:srgbClr val="16281F"/>
              </a:solidFill>
              <a:latin typeface="Fira Sans"/>
              <a:ea typeface="Fira Sans"/>
              <a:cs typeface="72 Light" panose="020B0303030000000003" pitchFamily="34" charset="0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Volume Financeiro: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até 34 milhões de euros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5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Duração do Projeto: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setembro de 2021 – dezembro de 2023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5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 Político:</a:t>
            </a:r>
            <a:r>
              <a:rPr lang="pt-BR" b="1" dirty="0">
                <a:solidFill>
                  <a:srgbClr val="FF96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Ministério de Minas e Energia (MME)</a:t>
            </a:r>
          </a:p>
        </p:txBody>
      </p:sp>
      <p:sp>
        <p:nvSpPr>
          <p:cNvPr id="361" name="Google Shape;361;p25"/>
          <p:cNvSpPr txBox="1"/>
          <p:nvPr/>
        </p:nvSpPr>
        <p:spPr>
          <a:xfrm>
            <a:off x="741655" y="461934"/>
            <a:ext cx="340147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Projeto H2Brasil</a:t>
            </a:r>
            <a:endParaRPr b="1">
              <a:solidFill>
                <a:schemeClr val="tx1"/>
              </a:solidFill>
              <a:latin typeface="Exo 2 Medium" panose="020B0604020202020204" charset="0"/>
              <a:ea typeface="Exo 2 ExtraBold"/>
              <a:cs typeface="Exo 2 ExtraBold"/>
              <a:sym typeface="Exo 2 ExtraBold"/>
            </a:endParaRP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rgbClr val="0046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rgbClr val="3A9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rgbClr val="97D2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pic>
        <p:nvPicPr>
          <p:cNvPr id="3" name="Google Shape;487;p35">
            <a:extLst>
              <a:ext uri="{FF2B5EF4-FFF2-40B4-BE49-F238E27FC236}">
                <a16:creationId xmlns="" xmlns:a16="http://schemas.microsoft.com/office/drawing/2014/main" id="{491C408A-254F-56C4-624E-C1B0737B1AE3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00C8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71872" y="203365"/>
            <a:ext cx="588726" cy="5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20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58254" y="922232"/>
            <a:ext cx="3007233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Parceiros:</a:t>
            </a:r>
          </a:p>
        </p:txBody>
      </p:sp>
      <p:sp>
        <p:nvSpPr>
          <p:cNvPr id="361" name="Google Shape;361;p25"/>
          <p:cNvSpPr txBox="1"/>
          <p:nvPr/>
        </p:nvSpPr>
        <p:spPr>
          <a:xfrm>
            <a:off x="414483" y="461934"/>
            <a:ext cx="436709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Condições estruturantes</a:t>
            </a:r>
            <a:endParaRPr lang="pt-BR" sz="1200" b="1" dirty="0">
              <a:solidFill>
                <a:schemeClr val="tx1"/>
              </a:solidFill>
              <a:latin typeface="Exo 2 Medium" panose="020B0604020202020204" charset="0"/>
              <a:ea typeface="Exo 2 ExtraBold"/>
              <a:cs typeface="Exo 2 ExtraBold"/>
              <a:sym typeface="Exo 2 ExtraBold"/>
            </a:endParaRP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rgbClr val="0046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pic>
        <p:nvPicPr>
          <p:cNvPr id="3" name="Google Shape;487;p35">
            <a:extLst>
              <a:ext uri="{FF2B5EF4-FFF2-40B4-BE49-F238E27FC236}">
                <a16:creationId xmlns="" xmlns:a16="http://schemas.microsoft.com/office/drawing/2014/main" id="{491C408A-254F-56C4-624E-C1B0737B1AE3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00C8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71872" y="203365"/>
            <a:ext cx="588726" cy="5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3</a:t>
            </a:r>
          </a:p>
        </p:txBody>
      </p:sp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="" xmlns:a16="http://schemas.microsoft.com/office/drawing/2014/main" id="{13A48435-A1FE-3C85-4A5D-F6B41F9A97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519"/>
          <a:stretch/>
        </p:blipFill>
        <p:spPr>
          <a:xfrm>
            <a:off x="700652" y="1498344"/>
            <a:ext cx="2323118" cy="1073406"/>
          </a:xfrm>
          <a:prstGeom prst="rect">
            <a:avLst/>
          </a:prstGeom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E9E53273-A1BA-BF91-5793-C6BFB934B0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024" y="3846419"/>
            <a:ext cx="829376" cy="454243"/>
          </a:xfrm>
          <a:prstGeom prst="rect">
            <a:avLst/>
          </a:prstGeom>
        </p:spPr>
      </p:pic>
      <p:pic>
        <p:nvPicPr>
          <p:cNvPr id="16" name="Picture 4" descr="ANEEL Logo – Agência Nacional de Energia Elétrica Logo – PNG e Vetor –  Download de Logo">
            <a:extLst>
              <a:ext uri="{FF2B5EF4-FFF2-40B4-BE49-F238E27FC236}">
                <a16:creationId xmlns="" xmlns:a16="http://schemas.microsoft.com/office/drawing/2014/main" id="{92B2E8FF-58CF-B04E-05E7-EB91C39C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98" y="3846419"/>
            <a:ext cx="563269" cy="4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Interface gráfica do usuário&#10;&#10;Descrição gerada automaticamente com confiança média">
            <a:extLst>
              <a:ext uri="{FF2B5EF4-FFF2-40B4-BE49-F238E27FC236}">
                <a16:creationId xmlns="" xmlns:a16="http://schemas.microsoft.com/office/drawing/2014/main" id="{E430006E-DFF8-0F21-84C8-1374109549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008" y="2880123"/>
            <a:ext cx="803409" cy="311869"/>
          </a:xfrm>
          <a:prstGeom prst="rect">
            <a:avLst/>
          </a:prstGeom>
        </p:spPr>
      </p:pic>
      <p:pic>
        <p:nvPicPr>
          <p:cNvPr id="2050" name="Picture 2" descr="Trabalhar na empresa ONS Operador Nacional do Sistema Elétrico | Glassdoor">
            <a:extLst>
              <a:ext uri="{FF2B5EF4-FFF2-40B4-BE49-F238E27FC236}">
                <a16:creationId xmlns="" xmlns:a16="http://schemas.microsoft.com/office/drawing/2014/main" id="{11D3F19B-DDD5-04CB-C432-CBAA4554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72" y="2641228"/>
            <a:ext cx="770123" cy="7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399" y="51723"/>
            <a:ext cx="567765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Condições Estruturantes: principais atividades</a:t>
            </a:r>
            <a:endParaRPr sz="1800" b="1" i="1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7B90393-EADB-45CC-90C6-6DD4D1E24FEC}"/>
              </a:ext>
            </a:extLst>
          </p:cNvPr>
          <p:cNvSpPr txBox="1"/>
          <p:nvPr/>
        </p:nvSpPr>
        <p:spPr>
          <a:xfrm>
            <a:off x="413974" y="789444"/>
            <a:ext cx="8499022" cy="35626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Desenvolvimento de diferentes estudos (08)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endParaRPr lang="pt-BR" dirty="0">
              <a:latin typeface="Fira Sans" panose="020B05030500000200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1) Potencial de H2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2) Cenários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3) Expansão de redes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4) Regulação e estratégias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5) Benchmarks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6) Certificação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7) Guia de financiamento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</a:pPr>
            <a:r>
              <a:rPr lang="pt-BR" dirty="0">
                <a:latin typeface="Fira Sans" panose="020B0503050000020004" pitchFamily="34" charset="0"/>
              </a:rPr>
              <a:t>8) Estudos técnico-econômicos e socioambiental </a:t>
            </a:r>
            <a:endParaRPr lang="de-DE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1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6A8AAB3-A4C5-FF2A-9317-EE6ED04AC24A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35F002D-53B2-3EF5-752F-8BED85A06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47" y="1147569"/>
            <a:ext cx="2286000" cy="28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rgbClr val="3A9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58254" y="922232"/>
            <a:ext cx="3007233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6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Parceiros:</a:t>
            </a:r>
            <a:r>
              <a:rPr lang="pt-BR" sz="1600" b="1" dirty="0">
                <a:solidFill>
                  <a:srgbClr val="FF96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800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Parceiros políticos</a:t>
            </a:r>
          </a:p>
        </p:txBody>
      </p:sp>
      <p:sp>
        <p:nvSpPr>
          <p:cNvPr id="361" name="Google Shape;361;p25"/>
          <p:cNvSpPr txBox="1"/>
          <p:nvPr/>
        </p:nvSpPr>
        <p:spPr>
          <a:xfrm>
            <a:off x="741655" y="461934"/>
            <a:ext cx="340147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Disseminação</a:t>
            </a: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6</a:t>
            </a:r>
          </a:p>
        </p:txBody>
      </p:sp>
      <p:pic>
        <p:nvPicPr>
          <p:cNvPr id="7" name="Google Shape;487;p35">
            <a:extLst>
              <a:ext uri="{FF2B5EF4-FFF2-40B4-BE49-F238E27FC236}">
                <a16:creationId xmlns="" xmlns:a16="http://schemas.microsoft.com/office/drawing/2014/main" id="{98F2752A-8F0D-0D1C-083A-5D6F996E061B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A9A9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215" y="203365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âmara de Comércio e Indústria Brasil-Alemanha de São Paulo (AHK São Paulo)  | DWIH Sao Paulo">
            <a:extLst>
              <a:ext uri="{FF2B5EF4-FFF2-40B4-BE49-F238E27FC236}">
                <a16:creationId xmlns="" xmlns:a16="http://schemas.microsoft.com/office/drawing/2014/main" id="{09AEC8E8-2BE5-CB66-3622-5354167E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" y="2499013"/>
            <a:ext cx="2188948" cy="4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sessoria de Relações Internacionais | [Clipping] DAAD – Research Stays  for University Academics and Scientists 2021">
            <a:extLst>
              <a:ext uri="{FF2B5EF4-FFF2-40B4-BE49-F238E27FC236}">
                <a16:creationId xmlns="" xmlns:a16="http://schemas.microsoft.com/office/drawing/2014/main" id="{3073AA67-3194-7BA3-A9AE-744650D8B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5" b="23902"/>
          <a:stretch/>
        </p:blipFill>
        <p:spPr bwMode="auto">
          <a:xfrm>
            <a:off x="1132898" y="3426678"/>
            <a:ext cx="1393230" cy="5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30399" y="51723"/>
            <a:ext cx="567765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rgbClr val="00C800"/>
                </a:solidFill>
                <a:latin typeface="Exo 2 Medium"/>
                <a:ea typeface="Exo 2 Medium"/>
                <a:cs typeface="Exo 2 Medium"/>
                <a:sym typeface="Exo 2 Medium"/>
              </a:rPr>
              <a:t>Disseminação: principais atividades</a:t>
            </a:r>
            <a:endParaRPr sz="1800" b="1" i="1">
              <a:solidFill>
                <a:srgbClr val="00C8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l="31966" t="8137" r="-19043" b="8137"/>
          <a:stretch/>
        </p:blipFill>
        <p:spPr>
          <a:xfrm>
            <a:off x="0" y="8850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969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7B90393-EADB-45CC-90C6-6DD4D1E24FEC}"/>
              </a:ext>
            </a:extLst>
          </p:cNvPr>
          <p:cNvSpPr txBox="1"/>
          <p:nvPr/>
        </p:nvSpPr>
        <p:spPr>
          <a:xfrm>
            <a:off x="484093" y="768727"/>
            <a:ext cx="8428903" cy="664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C800"/>
              </a:buClr>
            </a:pPr>
            <a:r>
              <a:rPr lang="pt-BR" b="1" dirty="0">
                <a:solidFill>
                  <a:srgbClr val="00C800"/>
                </a:solidFill>
                <a:latin typeface="Fira Sans" panose="020B0503050000020004" pitchFamily="34" charset="0"/>
                <a:ea typeface="Fira Sans"/>
                <a:cs typeface="72 Light" panose="020B0303030000000003" pitchFamily="34" charset="0"/>
                <a:sym typeface="Fira Sans"/>
              </a:rPr>
              <a:t>Desenvolvimento do portal H2V: </a:t>
            </a:r>
            <a:r>
              <a:rPr lang="pt-BR" sz="1200" i="0" dirty="0">
                <a:solidFill>
                  <a:schemeClr val="tx1"/>
                </a:solidFill>
                <a:effectLst/>
                <a:latin typeface="Fira Sans" panose="020B0503050000020004" pitchFamily="34" charset="0"/>
                <a:cs typeface="72 Light" panose="020B0303030000000003" pitchFamily="34" charset="0"/>
              </a:rPr>
              <a:t>estimular o intercâmbio entre oportunidades e soluções para os desafios de cooperação estratégica na área do H2V. </a:t>
            </a:r>
            <a:endParaRPr lang="pt-BR" sz="1200" dirty="0">
              <a:solidFill>
                <a:schemeClr val="tx1"/>
              </a:solidFill>
              <a:latin typeface="Fira Sans" panose="020B0503050000020004" pitchFamily="34" charset="0"/>
              <a:ea typeface="Fira Sans"/>
              <a:cs typeface="72 Light" panose="020B0303030000000003" pitchFamily="34" charset="0"/>
              <a:sym typeface="Fira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54DD336-F8A4-DD0A-6497-FF253A6767F7}"/>
              </a:ext>
            </a:extLst>
          </p:cNvPr>
          <p:cNvSpPr txBox="1"/>
          <p:nvPr/>
        </p:nvSpPr>
        <p:spPr>
          <a:xfrm>
            <a:off x="849602" y="1888183"/>
            <a:ext cx="28814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1DC001"/>
              </a:buClr>
              <a:buNone/>
            </a:pPr>
            <a:r>
              <a:rPr lang="pt-BR" sz="1100" b="1" dirty="0">
                <a:solidFill>
                  <a:srgbClr val="00C800"/>
                </a:solidFill>
                <a:latin typeface="Fira Sans" panose="020B0604020202020204" charset="0"/>
              </a:rPr>
              <a:t>Acesse o QR-</a:t>
            </a:r>
            <a:r>
              <a:rPr lang="pt-BR" sz="1100" b="1" dirty="0" err="1">
                <a:solidFill>
                  <a:srgbClr val="00C800"/>
                </a:solidFill>
                <a:latin typeface="Fira Sans" panose="020B0604020202020204" charset="0"/>
              </a:rPr>
              <a:t>code</a:t>
            </a:r>
            <a:r>
              <a:rPr lang="pt-BR" sz="1100" b="1" dirty="0">
                <a:solidFill>
                  <a:srgbClr val="00C800"/>
                </a:solidFill>
                <a:latin typeface="Fira Sans" panose="020B0604020202020204" charset="0"/>
              </a:rPr>
              <a:t>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1A3521A-B682-461B-4CD4-2EA03FDC051F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8</a:t>
            </a:r>
          </a:p>
        </p:txBody>
      </p:sp>
      <p:pic>
        <p:nvPicPr>
          <p:cNvPr id="4" name="Imagem 3" descr="Código QR&#10;&#10;Descrição gerada automaticamente">
            <a:extLst>
              <a:ext uri="{FF2B5EF4-FFF2-40B4-BE49-F238E27FC236}">
                <a16:creationId xmlns="" xmlns:a16="http://schemas.microsoft.com/office/drawing/2014/main" id="{7F9BA90A-450A-B988-7F1D-761D2E91A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99" y="2366682"/>
            <a:ext cx="2386795" cy="23867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116D253-A939-D991-2FC0-3E094F740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5" y="1604924"/>
            <a:ext cx="5400040" cy="29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63;p15">
            <a:extLst>
              <a:ext uri="{FF2B5EF4-FFF2-40B4-BE49-F238E27FC236}">
                <a16:creationId xmlns="" xmlns:a16="http://schemas.microsoft.com/office/drawing/2014/main" id="{711B6877-1440-4E0D-8C5A-AC5E65DF1E79}"/>
              </a:ext>
            </a:extLst>
          </p:cNvPr>
          <p:cNvSpPr/>
          <p:nvPr/>
        </p:nvSpPr>
        <p:spPr>
          <a:xfrm>
            <a:off x="4681030" y="922232"/>
            <a:ext cx="3580543" cy="3472533"/>
          </a:xfrm>
          <a:prstGeom prst="ellipse">
            <a:avLst/>
          </a:prstGeom>
          <a:noFill/>
          <a:ln w="25400" cap="flat" cmpd="sng">
            <a:solidFill>
              <a:srgbClr val="8AE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;p15">
            <a:extLst>
              <a:ext uri="{FF2B5EF4-FFF2-40B4-BE49-F238E27FC236}">
                <a16:creationId xmlns="" xmlns:a16="http://schemas.microsoft.com/office/drawing/2014/main" id="{E0519056-7B9C-29F1-DE4E-E7E38168D643}"/>
              </a:ext>
            </a:extLst>
          </p:cNvPr>
          <p:cNvSpPr/>
          <p:nvPr/>
        </p:nvSpPr>
        <p:spPr>
          <a:xfrm>
            <a:off x="4153293" y="121849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2" name="Google Shape;169;p15">
            <a:extLst>
              <a:ext uri="{FF2B5EF4-FFF2-40B4-BE49-F238E27FC236}">
                <a16:creationId xmlns="" xmlns:a16="http://schemas.microsoft.com/office/drawing/2014/main" id="{2F242BD7-78C1-74F6-ACE5-764AFE744F7F}"/>
              </a:ext>
            </a:extLst>
          </p:cNvPr>
          <p:cNvSpPr/>
          <p:nvPr/>
        </p:nvSpPr>
        <p:spPr>
          <a:xfrm>
            <a:off x="4496653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 l="68113" t="-89990" r="-52069" b="50578"/>
          <a:stretch/>
        </p:blipFill>
        <p:spPr>
          <a:xfrm>
            <a:off x="0" y="362525"/>
            <a:ext cx="2879999" cy="4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62525" y="362524"/>
            <a:ext cx="3353400" cy="46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532502" y="922232"/>
            <a:ext cx="3007233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00C8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C800"/>
                </a:solidFill>
                <a:latin typeface="Fira Sans"/>
                <a:ea typeface="Fira Sans"/>
                <a:cs typeface="Fira Sans"/>
                <a:sym typeface="Fira Sans"/>
              </a:rPr>
              <a:t>Parceiros: </a:t>
            </a:r>
          </a:p>
        </p:txBody>
      </p:sp>
      <p:sp>
        <p:nvSpPr>
          <p:cNvPr id="361" name="Google Shape;361;p25"/>
          <p:cNvSpPr txBox="1"/>
          <p:nvPr/>
        </p:nvSpPr>
        <p:spPr>
          <a:xfrm>
            <a:off x="741655" y="461934"/>
            <a:ext cx="340147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  <a:latin typeface="Exo 2 Medium" panose="020B0604020202020204" charset="0"/>
                <a:ea typeface="Exo 2 ExtraBold"/>
                <a:cs typeface="Exo 2 ExtraBold"/>
                <a:sym typeface="Exo 2 ExtraBold"/>
              </a:rPr>
              <a:t>Capacitação</a:t>
            </a:r>
          </a:p>
        </p:txBody>
      </p:sp>
      <p:sp>
        <p:nvSpPr>
          <p:cNvPr id="54" name="Google Shape;166;p15">
            <a:extLst>
              <a:ext uri="{FF2B5EF4-FFF2-40B4-BE49-F238E27FC236}">
                <a16:creationId xmlns="" xmlns:a16="http://schemas.microsoft.com/office/drawing/2014/main" id="{DD9ED5A3-291E-42A8-9DC0-1C0E385EBEF0}"/>
              </a:ext>
            </a:extLst>
          </p:cNvPr>
          <p:cNvSpPr/>
          <p:nvPr/>
        </p:nvSpPr>
        <p:spPr>
          <a:xfrm>
            <a:off x="5746235" y="115223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sp>
        <p:nvSpPr>
          <p:cNvPr id="56" name="Google Shape;168;p15">
            <a:extLst>
              <a:ext uri="{FF2B5EF4-FFF2-40B4-BE49-F238E27FC236}">
                <a16:creationId xmlns="" xmlns:a16="http://schemas.microsoft.com/office/drawing/2014/main" id="{52929E0D-6FB2-468C-BF28-ED73470D10CE}"/>
              </a:ext>
            </a:extLst>
          </p:cNvPr>
          <p:cNvSpPr/>
          <p:nvPr/>
        </p:nvSpPr>
        <p:spPr>
          <a:xfrm>
            <a:off x="7459060" y="1218498"/>
            <a:ext cx="1440000" cy="1440000"/>
          </a:xfrm>
          <a:prstGeom prst="ellipse">
            <a:avLst/>
          </a:prstGeom>
          <a:solidFill>
            <a:srgbClr val="3A9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1">
              <a:solidFill>
                <a:srgbClr val="F8F8F8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9" name="Google Shape;169;p15">
            <a:extLst>
              <a:ext uri="{FF2B5EF4-FFF2-40B4-BE49-F238E27FC236}">
                <a16:creationId xmlns="" xmlns:a16="http://schemas.microsoft.com/office/drawing/2014/main" id="{566FAF61-B287-46CD-83B5-7A0B9DDC8DE3}"/>
              </a:ext>
            </a:extLst>
          </p:cNvPr>
          <p:cNvSpPr/>
          <p:nvPr/>
        </p:nvSpPr>
        <p:spPr>
          <a:xfrm>
            <a:off x="7040610" y="3126419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  <a:p>
            <a:pPr algn="ctr"/>
            <a:endParaRPr lang="de-DE" sz="1100" b="1">
              <a:solidFill>
                <a:srgbClr val="F8F8F8"/>
              </a:solidFill>
              <a:latin typeface="Fira Sans SemiBold"/>
              <a:sym typeface="Fira Sans SemiBold"/>
            </a:endParaRPr>
          </a:p>
        </p:txBody>
      </p:sp>
      <p:pic>
        <p:nvPicPr>
          <p:cNvPr id="60" name="Google Shape;479;p35">
            <a:extLst>
              <a:ext uri="{FF2B5EF4-FFF2-40B4-BE49-F238E27FC236}">
                <a16:creationId xmlns="" xmlns:a16="http://schemas.microsoft.com/office/drawing/2014/main" id="{A4092E1E-E64D-4EBE-8062-5B9C35EB9467}"/>
              </a:ext>
            </a:extLst>
          </p:cNvPr>
          <p:cNvPicPr preferRelativeResize="0"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536749" y="1361650"/>
            <a:ext cx="662675" cy="6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472;p35">
            <a:extLst>
              <a:ext uri="{FF2B5EF4-FFF2-40B4-BE49-F238E27FC236}">
                <a16:creationId xmlns="" xmlns:a16="http://schemas.microsoft.com/office/drawing/2014/main" id="{47DABEC9-A8C5-4B6B-9A19-15FC3FFB2771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7966" y="3274178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0;p35">
            <a:extLst>
              <a:ext uri="{FF2B5EF4-FFF2-40B4-BE49-F238E27FC236}">
                <a16:creationId xmlns="" xmlns:a16="http://schemas.microsoft.com/office/drawing/2014/main" id="{8002944F-717A-4E31-89FE-7B59CD1C8072}"/>
              </a:ext>
            </a:extLst>
          </p:cNvPr>
          <p:cNvPicPr preferRelativeResize="0"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7537538" y="3296309"/>
            <a:ext cx="446143" cy="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78;p35">
            <a:extLst>
              <a:ext uri="{FF2B5EF4-FFF2-40B4-BE49-F238E27FC236}">
                <a16:creationId xmlns="" xmlns:a16="http://schemas.microsoft.com/office/drawing/2014/main" id="{C20F4108-D481-40E8-A96C-4F5BEF4B318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6678" y="1421998"/>
            <a:ext cx="521075" cy="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A886FF5-21A0-D70C-9207-47D271D33648}"/>
              </a:ext>
            </a:extLst>
          </p:cNvPr>
          <p:cNvSpPr txBox="1"/>
          <p:nvPr/>
        </p:nvSpPr>
        <p:spPr>
          <a:xfrm>
            <a:off x="5811239" y="663177"/>
            <a:ext cx="1308678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Condições estruturantes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9916942-1820-A1AB-2353-320E5ADC8B1C}"/>
              </a:ext>
            </a:extLst>
          </p:cNvPr>
          <p:cNvSpPr txBox="1"/>
          <p:nvPr/>
        </p:nvSpPr>
        <p:spPr>
          <a:xfrm>
            <a:off x="3988751" y="1979728"/>
            <a:ext cx="178794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Disseminação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A88F37-20D6-8C67-4147-DB4E1D85B184}"/>
              </a:ext>
            </a:extLst>
          </p:cNvPr>
          <p:cNvSpPr txBox="1"/>
          <p:nvPr/>
        </p:nvSpPr>
        <p:spPr>
          <a:xfrm>
            <a:off x="7310639" y="1971566"/>
            <a:ext cx="173315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Capacitação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71B756-4D09-E416-F365-8A1B07CF0FEA}"/>
              </a:ext>
            </a:extLst>
          </p:cNvPr>
          <p:cNvSpPr txBox="1"/>
          <p:nvPr/>
        </p:nvSpPr>
        <p:spPr>
          <a:xfrm>
            <a:off x="4782764" y="3972044"/>
            <a:ext cx="954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Inovação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39F7D0-5258-7024-0096-038923BF2FDD}"/>
              </a:ext>
            </a:extLst>
          </p:cNvPr>
          <p:cNvSpPr txBox="1"/>
          <p:nvPr/>
        </p:nvSpPr>
        <p:spPr>
          <a:xfrm>
            <a:off x="7186187" y="3925002"/>
            <a:ext cx="132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ira Sans"/>
                <a:ea typeface="Fira Sans"/>
                <a:cs typeface="72 Light" panose="020B0303030000000003" pitchFamily="34" charset="0"/>
                <a:sym typeface="Fira Sans"/>
              </a:rPr>
              <a:t>Alavancagem de mercado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7635BE-7A3C-50CF-EA00-913584FF8751}"/>
              </a:ext>
            </a:extLst>
          </p:cNvPr>
          <p:cNvSpPr txBox="1"/>
          <p:nvPr/>
        </p:nvSpPr>
        <p:spPr>
          <a:xfrm>
            <a:off x="8754457" y="4667696"/>
            <a:ext cx="5751498" cy="37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C800"/>
                </a:solidFill>
                <a:latin typeface="Exo 2 Medium" panose="020B0604020202020204" charset="0"/>
                <a:ea typeface="Titillium Web Black"/>
                <a:cs typeface="Titillium Web Black"/>
                <a:sym typeface="Titillium Web Black"/>
              </a:rPr>
              <a:t>9</a:t>
            </a:r>
          </a:p>
        </p:txBody>
      </p:sp>
      <p:pic>
        <p:nvPicPr>
          <p:cNvPr id="7" name="Google Shape;487;p35">
            <a:extLst>
              <a:ext uri="{FF2B5EF4-FFF2-40B4-BE49-F238E27FC236}">
                <a16:creationId xmlns="" xmlns:a16="http://schemas.microsoft.com/office/drawing/2014/main" id="{7BEAC567-219A-2D24-4A5C-E8FDC68368AD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rgbClr val="A9A9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215" y="203365"/>
            <a:ext cx="588726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ntendo garrafa, placa, desenho&#10;&#10;Descrição gerada automaticamente">
            <a:extLst>
              <a:ext uri="{FF2B5EF4-FFF2-40B4-BE49-F238E27FC236}">
                <a16:creationId xmlns="" xmlns:a16="http://schemas.microsoft.com/office/drawing/2014/main" id="{DCD01B98-D4EB-104E-6C3A-771EF06E1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947" y="2068248"/>
            <a:ext cx="961465" cy="43413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FDD7438C-7BBA-A261-29C2-7C7F76F96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3672" y="2992822"/>
            <a:ext cx="744016" cy="35625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6CDA6B34-1F23-9C52-4D7F-4E63D3D8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5" y="3877797"/>
            <a:ext cx="1193427" cy="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NEEL Logo – Agência Nacional de Energia Elétrica Logo – PNG e Vetor –  Download de Logo">
            <a:extLst>
              <a:ext uri="{FF2B5EF4-FFF2-40B4-BE49-F238E27FC236}">
                <a16:creationId xmlns="" xmlns:a16="http://schemas.microsoft.com/office/drawing/2014/main" id="{40A79511-0A47-2ABB-4C41-1DE62C28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51" y="3839513"/>
            <a:ext cx="393606" cy="3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NP Logo – Agência Nacional do Petróleo, Gás Natural e Biocombustíveis Logo  – PNG e Vetor – Download de Logo">
            <a:extLst>
              <a:ext uri="{FF2B5EF4-FFF2-40B4-BE49-F238E27FC236}">
                <a16:creationId xmlns="" xmlns:a16="http://schemas.microsoft.com/office/drawing/2014/main" id="{F3C63AA4-3776-056A-5909-1F55531E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75" y="2888392"/>
            <a:ext cx="614470" cy="4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Guia da Marca e arquivos para aplicação em projetos patrocinados pelo BNDES">
            <a:extLst>
              <a:ext uri="{FF2B5EF4-FFF2-40B4-BE49-F238E27FC236}">
                <a16:creationId xmlns="" xmlns:a16="http://schemas.microsoft.com/office/drawing/2014/main" id="{4263CCEB-E9F5-DB48-948F-E02B1AAA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" y="2948292"/>
            <a:ext cx="822782" cy="3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nmetro Logo – PNG e Vetor – Download de Logo">
            <a:extLst>
              <a:ext uri="{FF2B5EF4-FFF2-40B4-BE49-F238E27FC236}">
                <a16:creationId xmlns="" xmlns:a16="http://schemas.microsoft.com/office/drawing/2014/main" id="{EBBA9C9F-EE3D-D583-9230-DD51FDC8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64" y="3839513"/>
            <a:ext cx="393606" cy="3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/>
        </p:nvSpPr>
        <p:spPr>
          <a:xfrm>
            <a:off x="360000" y="574141"/>
            <a:ext cx="2520000" cy="8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150000"/>
              </a:lnSpc>
            </a:pPr>
            <a:endParaRPr sz="2750">
              <a:solidFill>
                <a:srgbClr val="35374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54999" y="933400"/>
            <a:ext cx="3235001" cy="1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/>
          <p:nvPr/>
        </p:nvSpPr>
        <p:spPr>
          <a:xfrm>
            <a:off x="0" y="8850"/>
            <a:ext cx="9144000" cy="702300"/>
          </a:xfrm>
          <a:prstGeom prst="rect">
            <a:avLst/>
          </a:prstGeom>
          <a:solidFill>
            <a:srgbClr val="1628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653575" y="194556"/>
            <a:ext cx="481235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pt-BR" sz="1800" b="1" i="1" dirty="0">
                <a:solidFill>
                  <a:srgbClr val="00C800"/>
                </a:solidFill>
                <a:latin typeface="Exo 2 Medium"/>
                <a:sym typeface="Exo 2 Medium"/>
              </a:rPr>
              <a:t>Capacitação:  Resultados alcançados</a:t>
            </a:r>
          </a:p>
          <a:p>
            <a:pPr defTabSz="914378">
              <a:lnSpc>
                <a:spcPct val="150000"/>
              </a:lnSpc>
            </a:pPr>
            <a:endParaRPr sz="1800" b="1" i="1" dirty="0">
              <a:solidFill>
                <a:srgbClr val="00C800"/>
              </a:solidFill>
              <a:latin typeface="Exo 2 Medium"/>
              <a:sym typeface="Exo 2 Medium"/>
            </a:endParaRPr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4">
            <a:alphaModFix/>
          </a:blip>
          <a:srcRect l="31966" t="8137" r="-19043" b="8137"/>
          <a:stretch/>
        </p:blipFill>
        <p:spPr>
          <a:xfrm>
            <a:off x="1" y="8851"/>
            <a:ext cx="730400" cy="7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970" y="127438"/>
            <a:ext cx="1529027" cy="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1936956" y="1665152"/>
            <a:ext cx="1656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 defTabSz="914378">
              <a:spcAft>
                <a:spcPts val="300"/>
              </a:spcAft>
              <a:buFont typeface="Arial" panose="020B0604020202090204" pitchFamily="34" charset="0"/>
              <a:buChar char="•"/>
            </a:pPr>
            <a:endParaRPr lang="pt-BR" sz="800" dirty="0">
              <a:solidFill>
                <a:srgbClr val="1628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71446" indent="-171446" defTabSz="914378">
              <a:spcAft>
                <a:spcPts val="300"/>
              </a:spcAft>
              <a:buFont typeface="Arial" panose="020B0604020202090204" pitchFamily="34" charset="0"/>
              <a:buChar char="•"/>
            </a:pPr>
            <a:endParaRPr lang="pt-BR" sz="900" dirty="0">
              <a:solidFill>
                <a:srgbClr val="16281F"/>
              </a:solidFill>
              <a:latin typeface="Fira Sans"/>
              <a:ea typeface="+mn-ea"/>
              <a:sym typeface="Fira Sans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349204" y="1681024"/>
            <a:ext cx="16560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600"/>
              </a:spcAft>
              <a:buNone/>
              <a:defRPr sz="1200">
                <a:solidFill>
                  <a:srgbClr val="16281F"/>
                </a:solidFill>
                <a:latin typeface="Fira Sans"/>
                <a:ea typeface="Fira Sans"/>
                <a:cs typeface="Fira Sans"/>
              </a:defRPr>
            </a:lvl1pPr>
          </a:lstStyle>
          <a:p>
            <a:pPr marL="171446" indent="-171446" defTabSz="914378">
              <a:spcAft>
                <a:spcPts val="300"/>
              </a:spcAft>
              <a:buFont typeface="Arial" panose="020B0604020202090204" pitchFamily="34" charset="0"/>
              <a:buChar char="•"/>
            </a:pPr>
            <a:endParaRPr lang="pt-BR" sz="800" dirty="0">
              <a:sym typeface="Fira Sans"/>
            </a:endParaRPr>
          </a:p>
          <a:p>
            <a:pPr defTabSz="914378">
              <a:spcAft>
                <a:spcPts val="300"/>
              </a:spcAft>
            </a:pPr>
            <a:endParaRPr lang="pt-BR" sz="600" dirty="0">
              <a:sym typeface="Fira Sans"/>
            </a:endParaRPr>
          </a:p>
        </p:txBody>
      </p:sp>
      <p:sp>
        <p:nvSpPr>
          <p:cNvPr id="6" name="Google Shape;131;p13">
            <a:extLst>
              <a:ext uri="{FF2B5EF4-FFF2-40B4-BE49-F238E27FC236}">
                <a16:creationId xmlns="" xmlns:a16="http://schemas.microsoft.com/office/drawing/2014/main" id="{667D7CD9-BC9B-FF47-7AB3-FBA35B2D59A6}"/>
              </a:ext>
            </a:extLst>
          </p:cNvPr>
          <p:cNvSpPr txBox="1"/>
          <p:nvPr/>
        </p:nvSpPr>
        <p:spPr>
          <a:xfrm>
            <a:off x="608361" y="1712231"/>
            <a:ext cx="3397132" cy="399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6281F"/>
                </a:solidFill>
                <a:latin typeface="Fira Sans"/>
                <a:ea typeface="Fira Sans"/>
                <a:cs typeface="Fira Sans"/>
                <a:sym typeface="Fira Sans"/>
              </a:rPr>
              <a:t>Formação de uma rede de especialistas;</a:t>
            </a:r>
          </a:p>
          <a:p>
            <a:pPr defTabSz="914378">
              <a:spcAft>
                <a:spcPts val="300"/>
              </a:spcAft>
            </a:pPr>
            <a:endParaRPr lang="pt-BR" dirty="0">
              <a:solidFill>
                <a:srgbClr val="1628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6281F"/>
                </a:solidFill>
                <a:latin typeface="Fira Sans"/>
                <a:ea typeface="Fira Sans"/>
                <a:cs typeface="Fira Sans"/>
                <a:sym typeface="Fira Sans"/>
              </a:rPr>
              <a:t>Estabelecimento Centros H2V;</a:t>
            </a:r>
          </a:p>
          <a:p>
            <a:pPr defTabSz="914378">
              <a:spcAft>
                <a:spcPts val="300"/>
              </a:spcAft>
            </a:pPr>
            <a:endParaRPr lang="pt-BR" dirty="0">
              <a:solidFill>
                <a:srgbClr val="1628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6281F"/>
                </a:solidFill>
                <a:latin typeface="Fira Sans"/>
                <a:ea typeface="+mn-ea"/>
                <a:sym typeface="Fira Sans"/>
              </a:rPr>
              <a:t>Desenvolvimento Oferta Educacional;</a:t>
            </a: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16281F"/>
              </a:solidFill>
              <a:latin typeface="Fira Sans"/>
              <a:ea typeface="+mn-ea"/>
              <a:sym typeface="Fira Sans"/>
            </a:endParaRP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6281F"/>
                </a:solidFill>
                <a:latin typeface="Fira Sans"/>
                <a:ea typeface="+mn-ea"/>
                <a:sym typeface="Fira Sans"/>
              </a:rPr>
              <a:t>Treinamento Multiplicadores;</a:t>
            </a: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16281F"/>
              </a:solidFill>
              <a:latin typeface="Fira Sans"/>
              <a:ea typeface="+mn-ea"/>
              <a:sym typeface="Fira Sans"/>
            </a:endParaRPr>
          </a:p>
          <a:p>
            <a:pPr marL="285750" indent="-285750" defTabSz="91437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6281F"/>
                </a:solidFill>
                <a:latin typeface="Fira Sans"/>
                <a:ea typeface="+mn-ea"/>
                <a:sym typeface="Fira Sans"/>
              </a:rPr>
              <a:t>Treinamento Órgãos &amp; Instituições </a:t>
            </a:r>
            <a:r>
              <a:rPr lang="pt-BR" dirty="0">
                <a:sym typeface="Fira Sans"/>
              </a:rPr>
              <a:t>;</a:t>
            </a:r>
          </a:p>
          <a:p>
            <a:pPr defTabSz="914378">
              <a:spcAft>
                <a:spcPts val="300"/>
              </a:spcAft>
            </a:pPr>
            <a:endParaRPr lang="pt-BR" sz="1000" dirty="0">
              <a:sym typeface="Fira Sans"/>
            </a:endParaRPr>
          </a:p>
          <a:p>
            <a:pPr defTabSz="914378">
              <a:spcAft>
                <a:spcPts val="300"/>
              </a:spcAft>
            </a:pPr>
            <a:endParaRPr lang="pt-BR" sz="1000" dirty="0">
              <a:solidFill>
                <a:srgbClr val="16281F"/>
              </a:solidFill>
              <a:latin typeface="Fira Sans"/>
              <a:ea typeface="+mn-ea"/>
              <a:sym typeface="Fira Sans"/>
            </a:endParaRPr>
          </a:p>
          <a:p>
            <a:pPr defTabSz="914378">
              <a:spcAft>
                <a:spcPts val="300"/>
              </a:spcAft>
            </a:pPr>
            <a:endParaRPr lang="pt-BR" sz="1000" dirty="0">
              <a:solidFill>
                <a:srgbClr val="16281F"/>
              </a:solidFill>
              <a:latin typeface="Fira Sans"/>
              <a:ea typeface="Fira Sans"/>
              <a:cs typeface="Fira Sans"/>
            </a:endParaRPr>
          </a:p>
          <a:p>
            <a:pPr defTabSz="914378">
              <a:spcAft>
                <a:spcPts val="300"/>
              </a:spcAft>
            </a:pPr>
            <a:endParaRPr lang="pt-BR" sz="1000" dirty="0">
              <a:solidFill>
                <a:srgbClr val="16281F"/>
              </a:solidFill>
              <a:latin typeface="Fira Sans"/>
              <a:ea typeface="Fira Sans"/>
              <a:cs typeface="Fira Sans"/>
            </a:endParaRPr>
          </a:p>
          <a:p>
            <a:pPr marL="171446" indent="-171446" defTabSz="914378">
              <a:spcAft>
                <a:spcPts val="300"/>
              </a:spcAft>
              <a:buFont typeface="Arial" panose="020B0604020202090204" pitchFamily="34" charset="0"/>
              <a:buChar char="•"/>
            </a:pPr>
            <a:endParaRPr lang="pt-BR" sz="800" dirty="0">
              <a:solidFill>
                <a:srgbClr val="1628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71446" indent="-171446" defTabSz="914378">
              <a:spcAft>
                <a:spcPts val="300"/>
              </a:spcAft>
              <a:buFont typeface="Arial" panose="020B0604020202090204" pitchFamily="34" charset="0"/>
              <a:buChar char="•"/>
            </a:pPr>
            <a:endParaRPr lang="pt-BR" sz="800" dirty="0">
              <a:solidFill>
                <a:srgbClr val="16281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5C81F959-FA21-97C4-0A26-037B7EF83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Grupo de pessoas posando para foto&#10;&#10;Descrição gerada automaticamente">
            <a:extLst>
              <a:ext uri="{FF2B5EF4-FFF2-40B4-BE49-F238E27FC236}">
                <a16:creationId xmlns="" xmlns:a16="http://schemas.microsoft.com/office/drawing/2014/main" id="{967C3ED7-1D14-972C-E012-56BFDAA18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613641"/>
            <a:ext cx="4402325" cy="2565251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D73D9992-6769-7CC9-1DF1-DA11D7939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752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B3584749512043BE11B666682A5994" ma:contentTypeVersion="14" ma:contentTypeDescription="Ein neues Dokument erstellen." ma:contentTypeScope="" ma:versionID="9266fb7e48d3bd30c0172ade6f087ce8">
  <xsd:schema xmlns:xsd="http://www.w3.org/2001/XMLSchema" xmlns:xs="http://www.w3.org/2001/XMLSchema" xmlns:p="http://schemas.microsoft.com/office/2006/metadata/properties" xmlns:ns2="fe64d694-e564-4666-a2a6-d8f6dfca7618" xmlns:ns3="6fd25be0-99e2-4f96-8f53-4f8148d74526" targetNamespace="http://schemas.microsoft.com/office/2006/metadata/properties" ma:root="true" ma:fieldsID="4ca9edb3bdb9b2b9f65182807b72151e" ns2:_="" ns3:_="">
    <xsd:import namespace="fe64d694-e564-4666-a2a6-d8f6dfca7618"/>
    <xsd:import namespace="6fd25be0-99e2-4f96-8f53-4f8148d74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4d694-e564-4666-a2a6-d8f6dfca7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25be0-99e2-4f96-8f53-4f8148d74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F9CAD-0065-4DF6-877F-2492AACF486B}">
  <ds:schemaRefs>
    <ds:schemaRef ds:uri="6fd25be0-99e2-4f96-8f53-4f8148d7452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e64d694-e564-4666-a2a6-d8f6dfca761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4EA775-3412-4235-A93E-6DD0FE87DF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30BD1-EC64-4C82-8A20-31BBFE9B2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4d694-e564-4666-a2a6-d8f6dfca7618"/>
    <ds:schemaRef ds:uri="6fd25be0-99e2-4f96-8f53-4f8148d74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422</Words>
  <Application>Microsoft Office PowerPoint</Application>
  <PresentationFormat>Apresentação na tela (16:9)</PresentationFormat>
  <Paragraphs>203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Exo 2 ExtraBold</vt:lpstr>
      <vt:lpstr>Exo 2 Medium</vt:lpstr>
      <vt:lpstr>Fira Sans</vt:lpstr>
      <vt:lpstr>Century Gothic</vt:lpstr>
      <vt:lpstr>Titillium Web Black</vt:lpstr>
      <vt:lpstr>72 Light</vt:lpstr>
      <vt:lpstr>Montserrat ExtraBold</vt:lpstr>
      <vt:lpstr>Fira Sans SemiBold</vt:lpstr>
      <vt:lpstr>Simple Light</vt:lpstr>
      <vt:lpstr>1_Simple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Hérica Ewandyr</dc:creator>
  <cp:lastModifiedBy>Usuário do Windows</cp:lastModifiedBy>
  <cp:revision>28</cp:revision>
  <dcterms:modified xsi:type="dcterms:W3CDTF">2023-03-31T20:05:51Z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0x01010018B3584749512043BE11B666682A5994</vt:lpwstr>
  </property>
</Properties>
</file>