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764" r:id="rId2"/>
    <p:sldMasterId id="2147483824" r:id="rId3"/>
  </p:sldMasterIdLst>
  <p:notesMasterIdLst>
    <p:notesMasterId r:id="rId21"/>
  </p:notesMasterIdLst>
  <p:handoutMasterIdLst>
    <p:handoutMasterId r:id="rId22"/>
  </p:handoutMasterIdLst>
  <p:sldIdLst>
    <p:sldId id="664" r:id="rId4"/>
    <p:sldId id="686" r:id="rId5"/>
    <p:sldId id="687" r:id="rId6"/>
    <p:sldId id="688" r:id="rId7"/>
    <p:sldId id="693" r:id="rId8"/>
    <p:sldId id="668" r:id="rId9"/>
    <p:sldId id="681" r:id="rId10"/>
    <p:sldId id="690" r:id="rId11"/>
    <p:sldId id="669" r:id="rId12"/>
    <p:sldId id="672" r:id="rId13"/>
    <p:sldId id="670" r:id="rId14"/>
    <p:sldId id="679" r:id="rId15"/>
    <p:sldId id="678" r:id="rId16"/>
    <p:sldId id="694" r:id="rId17"/>
    <p:sldId id="675" r:id="rId18"/>
    <p:sldId id="692" r:id="rId19"/>
    <p:sldId id="689" r:id="rId20"/>
  </p:sldIdLst>
  <p:sldSz cx="17068800" cy="9601200"/>
  <p:notesSz cx="6669088" cy="98964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4008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28016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92024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56032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320040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384048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448056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512064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35" userDrawn="1">
          <p15:clr>
            <a:srgbClr val="A4A3A4"/>
          </p15:clr>
        </p15:guide>
        <p15:guide id="2" pos="52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ago Dalle Dias de Paiva" initials="TDDd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000"/>
    <a:srgbClr val="606060"/>
    <a:srgbClr val="00B050"/>
    <a:srgbClr val="CCFF33"/>
    <a:srgbClr val="CC9900"/>
    <a:srgbClr val="FF9900"/>
    <a:srgbClr val="33CC33"/>
    <a:srgbClr val="080808"/>
    <a:srgbClr val="BA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434" autoAdjust="0"/>
  </p:normalViewPr>
  <p:slideViewPr>
    <p:cSldViewPr snapToGrid="0">
      <p:cViewPr>
        <p:scale>
          <a:sx n="55" d="100"/>
          <a:sy n="55" d="100"/>
        </p:scale>
        <p:origin x="-948" y="-660"/>
      </p:cViewPr>
      <p:guideLst>
        <p:guide orient="horz" pos="3035"/>
        <p:guide pos="52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BD7E2C6-2531-4C6F-9A3E-DECE85188B8F}" type="datetimeFigureOut">
              <a:rPr lang="pt-BR"/>
              <a:pPr>
                <a:defRPr/>
              </a:pPr>
              <a:t>09/08/2017</a:t>
            </a:fld>
            <a:endParaRPr lang="pt-BR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9030D03-3FF1-4557-A4FF-16DD9FE5F9D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257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" y="742950"/>
            <a:ext cx="6594475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8338" y="4700588"/>
            <a:ext cx="53340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F82C7D5-DD25-4F61-8AD6-7D8DF4D1D7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5845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1pPr>
    <a:lvl2pPr marL="64008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2pPr>
    <a:lvl3pPr marL="128016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3pPr>
    <a:lvl4pPr marL="192024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4pPr>
    <a:lvl5pPr marL="256032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687462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299694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9166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48183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9285017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595853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58591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6993724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1628079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92715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070763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6305789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3243878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7919220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003848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1105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38357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337371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9020421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0194025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867366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3352071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686780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2316243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2325538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592321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4903364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45888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6480615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9884853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1286430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040410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726177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670937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343013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4827554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3948102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0166033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794676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202847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5170175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2300578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102249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1498802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664490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7038005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8705329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62766872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9297826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6152676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3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579231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0353195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02248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434092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749398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1231105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0638498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217969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983848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121007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767195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5698500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50198582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4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342379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958254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6723966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387" y="382182"/>
            <a:ext cx="15360358" cy="160309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58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3387" y="2246158"/>
            <a:ext cx="15360358" cy="556754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41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3317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97" y="960120"/>
            <a:ext cx="11201400" cy="4160521"/>
          </a:xfrm>
        </p:spPr>
        <p:txBody>
          <a:bodyPr anchor="b">
            <a:normAutofit/>
          </a:bodyPr>
          <a:lstStyle>
            <a:lvl1pPr algn="l">
              <a:defRPr sz="672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897" y="5381415"/>
            <a:ext cx="8961120" cy="2726266"/>
          </a:xfrm>
        </p:spPr>
        <p:txBody>
          <a:bodyPr anchor="t">
            <a:normAutofit/>
          </a:bodyPr>
          <a:lstStyle>
            <a:lvl1pPr marL="0" indent="0" algn="l">
              <a:buNone/>
              <a:defRPr sz="294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519217" y="11854"/>
            <a:ext cx="5334000" cy="533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551439" y="128164"/>
            <a:ext cx="8512917" cy="85129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130155" y="320040"/>
            <a:ext cx="6934200" cy="6934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270172" y="45190"/>
            <a:ext cx="6794185" cy="679418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983597" y="853442"/>
            <a:ext cx="6080759" cy="6080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5887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6731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6" y="2809240"/>
            <a:ext cx="11948161" cy="3194240"/>
          </a:xfrm>
        </p:spPr>
        <p:txBody>
          <a:bodyPr anchor="b">
            <a:normAutofit/>
          </a:bodyPr>
          <a:lstStyle>
            <a:lvl1pPr algn="l">
              <a:defRPr sz="504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8" y="6294120"/>
            <a:ext cx="11948160" cy="209804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E45B-DC0A-4F43-9B85-10E0E5F7FC7A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097634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7896" y="960121"/>
            <a:ext cx="6912717" cy="5061374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1387" y="960122"/>
            <a:ext cx="6908271" cy="506137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B004-F7BB-4059-999B-EDCD8218BC04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3414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0913" y="960120"/>
            <a:ext cx="6509702" cy="806767"/>
          </a:xfrm>
        </p:spPr>
        <p:txBody>
          <a:bodyPr anchor="b">
            <a:noAutofit/>
          </a:bodyPr>
          <a:lstStyle>
            <a:lvl1pPr marL="0" indent="0">
              <a:buNone/>
              <a:defRPr sz="3920" b="0">
                <a:solidFill>
                  <a:schemeClr val="tx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7896" y="1778741"/>
            <a:ext cx="6912717" cy="424275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10692" y="960120"/>
            <a:ext cx="6531188" cy="806767"/>
          </a:xfrm>
        </p:spPr>
        <p:txBody>
          <a:bodyPr anchor="b">
            <a:noAutofit/>
          </a:bodyPr>
          <a:lstStyle>
            <a:lvl1pPr marL="0" indent="0">
              <a:buNone/>
              <a:defRPr sz="3920" b="0">
                <a:solidFill>
                  <a:schemeClr val="tx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9163" y="1766887"/>
            <a:ext cx="6900863" cy="424275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F4C3-BC1A-40E5-852F-A607F6BB214C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850428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5939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1DD-ED71-4D25-A07F-DABE3E3C13F5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1780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017" y="960120"/>
            <a:ext cx="5120640" cy="192024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898" y="960120"/>
            <a:ext cx="8321041" cy="743204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9017" y="3093719"/>
            <a:ext cx="5120640" cy="2927774"/>
          </a:xfr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8D5-E0D6-4968-8669-262EF859F3A3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628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937" y="2026920"/>
            <a:ext cx="8427720" cy="1600200"/>
          </a:xfrm>
        </p:spPr>
        <p:txBody>
          <a:bodyPr anchor="b">
            <a:normAutofit/>
          </a:bodyPr>
          <a:lstStyle>
            <a:lvl1pPr algn="l">
              <a:defRPr sz="392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4617" y="1280160"/>
            <a:ext cx="4593364" cy="64008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40"/>
            </a:lvl1pPr>
            <a:lvl2pPr marL="640080" indent="0">
              <a:buNone/>
              <a:defRPr sz="2240"/>
            </a:lvl2pPr>
            <a:lvl3pPr marL="1280160" indent="0">
              <a:buNone/>
              <a:defRPr sz="2240"/>
            </a:lvl3pPr>
            <a:lvl4pPr marL="1920240" indent="0">
              <a:buNone/>
              <a:defRPr sz="2240"/>
            </a:lvl4pPr>
            <a:lvl5pPr marL="2560320" indent="0">
              <a:buNone/>
              <a:defRPr sz="2240"/>
            </a:lvl5pPr>
            <a:lvl6pPr marL="3200400" indent="0">
              <a:buNone/>
              <a:defRPr sz="2240"/>
            </a:lvl6pPr>
            <a:lvl7pPr marL="3840480" indent="0">
              <a:buNone/>
              <a:defRPr sz="2240"/>
            </a:lvl7pPr>
            <a:lvl8pPr marL="4480560" indent="0">
              <a:buNone/>
              <a:defRPr sz="2240"/>
            </a:lvl8pPr>
            <a:lvl9pPr marL="5120640" indent="0">
              <a:buNone/>
              <a:defRPr sz="224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1937" y="3887893"/>
            <a:ext cx="8429943" cy="2868506"/>
          </a:xfrm>
        </p:spPr>
        <p:txBody>
          <a:bodyPr anchor="t">
            <a:normAutofit/>
          </a:bodyPr>
          <a:lstStyle>
            <a:lvl1pPr marL="0" indent="0">
              <a:buNone/>
              <a:defRPr sz="252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A952-8C16-4F3B-9801-45B6CAC9DD82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0236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2873487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960120" y="746760"/>
            <a:ext cx="15146337" cy="437388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40"/>
            </a:lvl1pPr>
            <a:lvl2pPr marL="640080" indent="0">
              <a:buNone/>
              <a:defRPr sz="2240"/>
            </a:lvl2pPr>
            <a:lvl3pPr marL="1280160" indent="0">
              <a:buNone/>
              <a:defRPr sz="2240"/>
            </a:lvl3pPr>
            <a:lvl4pPr marL="1920240" indent="0">
              <a:buNone/>
              <a:defRPr sz="2240"/>
            </a:lvl4pPr>
            <a:lvl5pPr marL="2560320" indent="0">
              <a:buNone/>
              <a:defRPr sz="2240"/>
            </a:lvl5pPr>
            <a:lvl6pPr marL="3200400" indent="0">
              <a:buNone/>
              <a:defRPr sz="2240"/>
            </a:lvl6pPr>
            <a:lvl7pPr marL="3840480" indent="0">
              <a:buNone/>
              <a:defRPr sz="2240"/>
            </a:lvl7pPr>
            <a:lvl8pPr marL="4480560" indent="0">
              <a:buNone/>
              <a:defRPr sz="2240"/>
            </a:lvl8pPr>
            <a:lvl9pPr marL="5120640" indent="0">
              <a:buNone/>
              <a:defRPr sz="224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80163" y="5381414"/>
            <a:ext cx="11625894" cy="64008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240"/>
            </a:lvl1pPr>
            <a:lvl2pPr marL="640080" indent="0">
              <a:buFontTx/>
              <a:buNone/>
              <a:defRPr/>
            </a:lvl2pPr>
            <a:lvl3pPr marL="1280160" indent="0">
              <a:buFontTx/>
              <a:buNone/>
              <a:defRPr/>
            </a:lvl3pPr>
            <a:lvl4pPr marL="1920240" indent="0">
              <a:buFontTx/>
              <a:buNone/>
              <a:defRPr/>
            </a:lvl4pPr>
            <a:lvl5pPr marL="256032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5771167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8" y="960120"/>
            <a:ext cx="14081760" cy="3840480"/>
          </a:xfrm>
        </p:spPr>
        <p:txBody>
          <a:bodyPr anchor="ctr">
            <a:normAutofit/>
          </a:bodyPr>
          <a:lstStyle>
            <a:lvl1pPr algn="l">
              <a:defRPr sz="448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7" y="5760720"/>
            <a:ext cx="11950383" cy="26314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071689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976" y="960120"/>
            <a:ext cx="12801601" cy="3840480"/>
          </a:xfrm>
        </p:spPr>
        <p:txBody>
          <a:bodyPr anchor="ctr">
            <a:normAutofit/>
          </a:bodyPr>
          <a:lstStyle>
            <a:lvl1pPr algn="l">
              <a:defRPr sz="448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24697" y="4800600"/>
            <a:ext cx="11948160" cy="5334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40080" indent="0">
              <a:buFontTx/>
              <a:buNone/>
              <a:defRPr/>
            </a:lvl2pPr>
            <a:lvl3pPr marL="1280160" indent="0">
              <a:buFontTx/>
              <a:buNone/>
              <a:defRPr/>
            </a:lvl3pPr>
            <a:lvl4pPr marL="1920240" indent="0">
              <a:buFontTx/>
              <a:buNone/>
              <a:defRPr/>
            </a:lvl4pPr>
            <a:lvl5pPr marL="256032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8" y="6021495"/>
            <a:ext cx="11948160" cy="2358811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744537" y="1137111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/>
            <a:r>
              <a:rPr lang="en-US" sz="11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99577" y="3876042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 algn="r"/>
            <a:r>
              <a:rPr lang="en-US" sz="11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036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7" y="4800600"/>
            <a:ext cx="11948160" cy="2376360"/>
          </a:xfrm>
        </p:spPr>
        <p:txBody>
          <a:bodyPr anchor="b">
            <a:normAutofit/>
          </a:bodyPr>
          <a:lstStyle>
            <a:lvl1pPr algn="l">
              <a:defRPr sz="448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5" y="7186173"/>
            <a:ext cx="11950386" cy="120456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335382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978" y="960120"/>
            <a:ext cx="12801600" cy="3840480"/>
          </a:xfrm>
        </p:spPr>
        <p:txBody>
          <a:bodyPr anchor="ctr">
            <a:normAutofit/>
          </a:bodyPr>
          <a:lstStyle>
            <a:lvl1pPr algn="l">
              <a:defRPr sz="448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7898" y="5499948"/>
            <a:ext cx="11948161" cy="14698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3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6" y="6969760"/>
            <a:ext cx="11948161" cy="14224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744537" y="1137111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/>
            <a:r>
              <a:rPr lang="en-US" sz="11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99577" y="3876042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 algn="r"/>
            <a:r>
              <a:rPr lang="en-US" sz="11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4305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8" y="960120"/>
            <a:ext cx="14081760" cy="384048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7897" y="5499948"/>
            <a:ext cx="11948160" cy="117348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3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6" y="6673425"/>
            <a:ext cx="11948161" cy="1718734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590305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814238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9297" y="960120"/>
            <a:ext cx="2880360" cy="6400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0120" y="960120"/>
            <a:ext cx="10952480" cy="743204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37683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387" y="382182"/>
            <a:ext cx="15360358" cy="160309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58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3387" y="2246158"/>
            <a:ext cx="15360358" cy="556754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41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4599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"/>
            <a:ext cx="17068800" cy="959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265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443931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413" y="115571"/>
            <a:ext cx="15930880" cy="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225599"/>
            <a:ext cx="3982720" cy="37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960">
                <a:solidFill>
                  <a:srgbClr val="000000"/>
                </a:solidFill>
              </a:defRPr>
            </a:lvl1pPr>
          </a:lstStyle>
          <a:p>
            <a:fld id="{12BC9E58-0967-4F0D-BF8B-8292129A6271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494" y="904560"/>
            <a:ext cx="15886431" cy="82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  <a:p>
            <a:pPr lvl="4"/>
            <a:endParaRPr lang="pt-BR" altLang="pt-BR"/>
          </a:p>
        </p:txBody>
      </p:sp>
      <p:sp>
        <p:nvSpPr>
          <p:cNvPr id="2058" name="Line 10"/>
          <p:cNvSpPr>
            <a:spLocks noChangeShapeType="1"/>
          </p:cNvSpPr>
          <p:nvPr userDrawn="1"/>
        </p:nvSpPr>
        <p:spPr bwMode="auto">
          <a:xfrm flipH="1">
            <a:off x="-1" y="9225599"/>
            <a:ext cx="15516208" cy="8889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271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05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2228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2229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0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1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2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3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2234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235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6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7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8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9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5pPr>
      <a:lvl6pPr marL="64008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6pPr>
      <a:lvl7pPr marL="128016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7pPr>
      <a:lvl8pPr marL="192024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8pPr>
      <a:lvl9pPr marL="256032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9pPr>
    </p:titleStyle>
    <p:bodyStyle>
      <a:lvl1pPr marL="368935" indent="-36893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7903" indent="-357823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497965" indent="-21780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3pPr>
      <a:lvl4pPr marL="2255838" indent="-335598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4pPr>
      <a:lvl5pPr marL="2880360" indent="-3200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52044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416052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80060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544068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413" y="115571"/>
            <a:ext cx="15930880" cy="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225599"/>
            <a:ext cx="3982720" cy="37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960">
                <a:solidFill>
                  <a:srgbClr val="000000"/>
                </a:solidFill>
              </a:defRPr>
            </a:lvl1pPr>
          </a:lstStyle>
          <a:p>
            <a:fld id="{12BC9E58-0967-4F0D-BF8B-8292129A6271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494" y="904560"/>
            <a:ext cx="15886431" cy="82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  <a:p>
            <a:pPr lvl="4"/>
            <a:endParaRPr lang="pt-BR" altLang="pt-BR"/>
          </a:p>
        </p:txBody>
      </p:sp>
      <p:sp>
        <p:nvSpPr>
          <p:cNvPr id="2058" name="Line 10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2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3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24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1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2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25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6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7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8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9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0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989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99" r:id="rId35"/>
    <p:sldLayoutId id="2147483800" r:id="rId36"/>
    <p:sldLayoutId id="2147483801" r:id="rId37"/>
    <p:sldLayoutId id="2147483802" r:id="rId38"/>
    <p:sldLayoutId id="2147483803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09" r:id="rId45"/>
    <p:sldLayoutId id="2147483810" r:id="rId46"/>
    <p:sldLayoutId id="2147483811" r:id="rId47"/>
    <p:sldLayoutId id="2147483812" r:id="rId48"/>
    <p:sldLayoutId id="2147483813" r:id="rId49"/>
    <p:sldLayoutId id="2147483814" r:id="rId50"/>
    <p:sldLayoutId id="2147483815" r:id="rId51"/>
    <p:sldLayoutId id="2147483816" r:id="rId52"/>
    <p:sldLayoutId id="2147483817" r:id="rId53"/>
    <p:sldLayoutId id="2147483818" r:id="rId54"/>
    <p:sldLayoutId id="2147483819" r:id="rId55"/>
    <p:sldLayoutId id="2147483820" r:id="rId56"/>
    <p:sldLayoutId id="2147483821" r:id="rId57"/>
    <p:sldLayoutId id="2147483822" r:id="rId58"/>
    <p:sldLayoutId id="2147483823" r:id="rId59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5pPr>
      <a:lvl6pPr marL="64008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6pPr>
      <a:lvl7pPr marL="128016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7pPr>
      <a:lvl8pPr marL="192024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8pPr>
      <a:lvl9pPr marL="256032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9pPr>
    </p:titleStyle>
    <p:bodyStyle>
      <a:lvl1pPr marL="368935" indent="-36893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7903" indent="-357823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497965" indent="-21780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3pPr>
      <a:lvl4pPr marL="2255838" indent="-335598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4pPr>
      <a:lvl5pPr marL="2880360" indent="-3200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52044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416052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80060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544068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89757" y="4148667"/>
            <a:ext cx="4174601" cy="4492414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7897" y="6282265"/>
            <a:ext cx="11948160" cy="210989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7" y="960121"/>
            <a:ext cx="11948160" cy="5061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66177" y="8641081"/>
            <a:ext cx="2240280" cy="511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7897" y="8641081"/>
            <a:ext cx="10561320" cy="511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08481" y="7809866"/>
            <a:ext cx="1599143" cy="93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8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16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17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18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25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6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7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8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9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19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0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1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3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4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4052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</p:sldLayoutIdLst>
  <p:txStyles>
    <p:titleStyle>
      <a:lvl1pPr algn="l" defTabSz="640080" rtl="0" eaLnBrk="1" latinLnBrk="0" hangingPunct="1">
        <a:spcBef>
          <a:spcPct val="0"/>
        </a:spcBef>
        <a:buNone/>
        <a:defRPr sz="50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005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04013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5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68021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160270" indent="-24003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800350" indent="-24003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52044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16052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80060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44068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imgres?imgurl=http://www.unitri.com.br/design/wp-content/uploads/2015/02/Atech-SA_marca.jpg&amp;imgrefurl=http://www.unitri.com.br/design/project/identidade-visual-atech-s-a/&amp;docid=GLhLDtoNzvhGQM&amp;tbnid=kAPzHkx4ngewYM:&amp;vet=10ahUKEwiy1IC-r9vTAhUFIJAKHVcGD3IQMwgmKAEwAQ..i&amp;w=1000&amp;h=560&amp;client=firefox-b-ab&amp;bih=657&amp;biw=1366&amp;q=ATECH&amp;ved=0ahUKEwiy1IC-r9vTAhUFIJAKHVcGD3IQMwgmKAEwAQ&amp;iact=mrc&amp;uact=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.br/imgres?imgurl=https://www.canso.org/sites/default/files/pgju05nr6d.jpg&amp;imgrefurl=https://www.canso.org/atech-neg%C3%B3cios-em-tecnologia-sa&amp;docid=XVic3T0chcB4WM&amp;tbnid=imh88HJPwYdEUM:&amp;vet=10ahUKEwiy1IC-r9vTAhUFIJAKHVcGD3IQMwglKAAwAA..i&amp;w=2275&amp;h=472&amp;client=firefox-b-ab&amp;bih=657&amp;biw=1366&amp;q=ATECH&amp;ved=0ahUKEwiy1IC-r9vTAhUFIJAKHVcGD3IQMwglKAAwAA&amp;iact=mrc&amp;uact=8" TargetMode="External"/><Relationship Id="rId4" Type="http://schemas.openxmlformats.org/officeDocument/2006/relationships/hyperlink" Target="https://www.google.com.br/imgres?imgurl=http://estrategiaglobal.blog.br/wp-content/uploads/2017/02/aie_logo_atech1-606x243-1.jpg&amp;imgrefurl=http://estrategiaglobal.blog.br/2017/02/atech-apresenta-solucoes-de-comando-e-controle-e-sistemas-de-combate-na-idex-2017.html&amp;docid=jIlaqSNKZt2StM&amp;tbnid=1QarZ69_WnSKaM:&amp;vet=10ahUKEwiy1IC-r9vTAhUFIJAKHVcGD3IQMwgnKAIwAg..i&amp;w=606&amp;h=243&amp;client=firefox-b-ab&amp;bih=657&amp;biw=1366&amp;q=ATECH&amp;ved=0ahUKEwiy1IC-r9vTAhUFIJAKHVcGD3IQMwgnKAIwAg&amp;iact=mrc&amp;uact=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gif"/><Relationship Id="rId5" Type="http://schemas.openxmlformats.org/officeDocument/2006/relationships/image" Target="../media/image34.gi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2" name="AutoShape 4" descr="Resultado de imagem para A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Resultado de imagem para ATE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70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Resultados da pesq</a:t>
            </a: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/>
              </a:rPr>
              <a:t>uis</a:t>
            </a: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  <a:endParaRPr kumimoji="0" lang="pt-BR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  <a:endParaRPr kumimoji="0" lang="pt-BR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AutoShape 8" descr="Resultado de imagem para ATECH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2388" y="-23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9" descr="Resultado de imagem para ATECH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6675" y="-6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Resultado de imagem para ATECH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675" y="282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Imagem 13"/>
          <p:cNvPicPr/>
          <p:nvPr/>
        </p:nvPicPr>
        <p:blipFill>
          <a:blip r:embed="rId6"/>
          <a:stretch/>
        </p:blipFill>
        <p:spPr>
          <a:xfrm>
            <a:off x="2175553" y="2951248"/>
            <a:ext cx="11831188" cy="43472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9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C:\Users\rogerio\Desktop\pontual_detalhes_viagem_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4" y="1656272"/>
            <a:ext cx="15200377" cy="779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865232" y="364131"/>
            <a:ext cx="1302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Arial Black" pitchFamily="34" charset="0"/>
              </a:rPr>
              <a:t>INTEGRAÇÃO COM CÂMERAS EXISTENTES NOS ÔNIBUS </a:t>
            </a:r>
            <a:endParaRPr lang="pt-BR" sz="3200" dirty="0">
              <a:latin typeface="Arial Black" pitchFamily="34" charset="0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379083" y="187918"/>
            <a:ext cx="1378110" cy="1313078"/>
          </a:xfrm>
          <a:prstGeom prst="ellipse">
            <a:avLst/>
          </a:prstGeom>
          <a:solidFill>
            <a:srgbClr val="FFFFFF"/>
          </a:solidFill>
          <a:ln w="7632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r="61154"/>
          <a:stretch>
            <a:fillRect/>
          </a:stretch>
        </p:blipFill>
        <p:spPr bwMode="auto">
          <a:xfrm>
            <a:off x="379083" y="276024"/>
            <a:ext cx="1543966" cy="113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4" y="3140015"/>
            <a:ext cx="6913954" cy="63280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867" y="3205264"/>
            <a:ext cx="7019753" cy="626277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26584" y="759125"/>
            <a:ext cx="138930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800" dirty="0" smtClean="0">
                <a:latin typeface="Arial Black" pitchFamily="34" charset="0"/>
              </a:rPr>
              <a:t>UTILIZAÇÃO DE CÂMERAS EXISTENTES PARA ANALISE DE IMAGENS,</a:t>
            </a:r>
          </a:p>
          <a:p>
            <a:pPr algn="just"/>
            <a:r>
              <a:rPr lang="pt-BR" sz="2800" dirty="0">
                <a:latin typeface="Arial Black" pitchFamily="34" charset="0"/>
              </a:rPr>
              <a:t> </a:t>
            </a:r>
            <a:r>
              <a:rPr lang="pt-BR" sz="2800" dirty="0" smtClean="0">
                <a:latin typeface="Arial Black" pitchFamily="34" charset="0"/>
              </a:rPr>
              <a:t>                          PESQUISAS, ALERTAS, ENTRE OUTROS</a:t>
            </a:r>
            <a:endParaRPr lang="pt-BR" sz="2800" dirty="0">
              <a:latin typeface="Arial Black" pitchFamily="34" charset="0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3938134" y="3682940"/>
            <a:ext cx="985837" cy="958850"/>
          </a:xfrm>
          <a:prstGeom prst="ellipse">
            <a:avLst/>
          </a:prstGeom>
          <a:solidFill>
            <a:srgbClr val="FFFFFF"/>
          </a:solidFill>
          <a:ln w="7632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4" r="47047"/>
          <a:stretch>
            <a:fillRect/>
          </a:stretch>
        </p:blipFill>
        <p:spPr bwMode="auto">
          <a:xfrm>
            <a:off x="4173084" y="3859153"/>
            <a:ext cx="5095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3078" name="Picture 6" descr="Resultado de imagem para fotos semaforos e came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52" y="432947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cco came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99"/>
            <a:ext cx="5893878" cy="33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73" y="460872"/>
            <a:ext cx="4269517" cy="38091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9" y="4983476"/>
            <a:ext cx="4832344" cy="442282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84758" y="4415649"/>
            <a:ext cx="626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FISCALIZAÇÃO E PLANEJAMENTO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748513" y="3667957"/>
            <a:ext cx="5762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AUTOMAÇÃO SEMAFÓRICA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4201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http://imagens.mdig.com.br/china/Autonomous_Rail_Rapid_Transit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2" y="1408259"/>
            <a:ext cx="10777271" cy="52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m para fotos semaforos e came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228" y="774938"/>
            <a:ext cx="6096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6848765"/>
            <a:ext cx="166274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REFLEXÃO SINAL GPS CAUSADO POR </a:t>
            </a:r>
            <a:r>
              <a:rPr lang="pt-BR" sz="4000" b="1" dirty="0" smtClean="0"/>
              <a:t>EDIFICAÇÕES.</a:t>
            </a:r>
            <a:endParaRPr lang="pt-BR" sz="4000" b="1" dirty="0" smtClean="0"/>
          </a:p>
          <a:p>
            <a:r>
              <a:rPr lang="pt-BR" sz="4000" b="1" dirty="0" smtClean="0"/>
              <a:t>ADEQUAR </a:t>
            </a:r>
            <a:r>
              <a:rPr lang="pt-BR" sz="4000" b="1" dirty="0" smtClean="0"/>
              <a:t>LEGISLAÇÃO.</a:t>
            </a:r>
            <a:endParaRPr lang="pt-BR" sz="4000" b="1" dirty="0" smtClean="0"/>
          </a:p>
          <a:p>
            <a:r>
              <a:rPr lang="pt-BR" sz="4000" b="1" dirty="0" smtClean="0"/>
              <a:t>ADEQUAÇÃO DA SINALIZAÇÃO </a:t>
            </a:r>
            <a:r>
              <a:rPr lang="pt-BR" sz="4000" b="1" dirty="0" smtClean="0"/>
              <a:t>E INVESTIR EM SENSORES PARA </a:t>
            </a:r>
          </a:p>
          <a:p>
            <a:r>
              <a:rPr lang="pt-BR" sz="4000" b="1" dirty="0" smtClean="0"/>
              <a:t>REDUZIR TECNOLOGIA EMBARCADA.</a:t>
            </a:r>
            <a:endParaRPr lang="pt-BR" sz="4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221953" y="5076968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/>
              <a:t>FIM DOS SEMÁFOROS?</a:t>
            </a:r>
            <a:endParaRPr lang="pt-BR" sz="3600" b="1" dirty="0"/>
          </a:p>
        </p:txBody>
      </p:sp>
      <p:pic>
        <p:nvPicPr>
          <p:cNvPr id="7" name="Picture 2" descr="Resultado de imagem para fotos semaforos e came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272" y="774939"/>
            <a:ext cx="4238012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062554" y="1126484"/>
            <a:ext cx="14510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800" dirty="0"/>
              <a:t>Medidor de nível de lotação de ônibus por imagens.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74885" y="27332"/>
            <a:ext cx="38924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dirty="0" err="1"/>
              <a:t>Busload</a:t>
            </a:r>
            <a:endParaRPr lang="pt-BR" sz="8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3492987"/>
            <a:ext cx="3246876" cy="499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07" y="3492986"/>
            <a:ext cx="3246877" cy="499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257691" y="2972347"/>
            <a:ext cx="968458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Ferramenta de auxílio no planejamento da programação de viagens, fornecendo</a:t>
            </a:r>
            <a:r>
              <a:rPr lang="pt-BR" sz="3600" dirty="0" smtClean="0"/>
              <a:t>: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 smtClean="0"/>
              <a:t> </a:t>
            </a:r>
            <a:r>
              <a:rPr lang="pt-BR" sz="3600" dirty="0"/>
              <a:t>* Demanda de passageiros ao longo das </a:t>
            </a:r>
            <a:r>
              <a:rPr lang="pt-BR" sz="3600" dirty="0" smtClean="0"/>
              <a:t>viagens;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 * Lotação no terminal de </a:t>
            </a:r>
            <a:r>
              <a:rPr lang="pt-BR" sz="3600" dirty="0" smtClean="0"/>
              <a:t>integração;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 * Cálculo de IR - Índice de </a:t>
            </a:r>
            <a:r>
              <a:rPr lang="pt-BR" sz="3600" dirty="0" smtClean="0"/>
              <a:t>renovação.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7865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6146" name="Picture 2" descr="C:\Users\rogerio\AppData\Local\Temp\integr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grpSp>
        <p:nvGrpSpPr>
          <p:cNvPr id="33" name="Grupo 32"/>
          <p:cNvGrpSpPr>
            <a:grpSpLocks/>
          </p:cNvGrpSpPr>
          <p:nvPr/>
        </p:nvGrpSpPr>
        <p:grpSpPr bwMode="auto">
          <a:xfrm>
            <a:off x="1531304" y="226696"/>
            <a:ext cx="13986192" cy="931228"/>
            <a:chOff x="225144" y="201878"/>
            <a:chExt cx="7977531" cy="530926"/>
          </a:xfrm>
        </p:grpSpPr>
        <p:pic>
          <p:nvPicPr>
            <p:cNvPr id="16393" name="Imagem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44" y="201878"/>
              <a:ext cx="7977531" cy="34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4" name="Grupo 31"/>
            <p:cNvGrpSpPr>
              <a:grpSpLocks/>
            </p:cNvGrpSpPr>
            <p:nvPr/>
          </p:nvGrpSpPr>
          <p:grpSpPr bwMode="auto">
            <a:xfrm>
              <a:off x="225144" y="566057"/>
              <a:ext cx="7977531" cy="166747"/>
              <a:chOff x="225144" y="551543"/>
              <a:chExt cx="9154690" cy="191352"/>
            </a:xfrm>
          </p:grpSpPr>
          <p:grpSp>
            <p:nvGrpSpPr>
              <p:cNvPr id="16395" name="Grupo 22"/>
              <p:cNvGrpSpPr>
                <a:grpSpLocks/>
              </p:cNvGrpSpPr>
              <p:nvPr/>
            </p:nvGrpSpPr>
            <p:grpSpPr bwMode="auto">
              <a:xfrm>
                <a:off x="225144" y="551543"/>
                <a:ext cx="4626233" cy="191352"/>
                <a:chOff x="154885" y="1633391"/>
                <a:chExt cx="6470717" cy="225000"/>
              </a:xfrm>
            </p:grpSpPr>
            <p:pic>
              <p:nvPicPr>
                <p:cNvPr id="16399" name="Imagem 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885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00" name="Imagem 2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02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396" name="Grupo 28"/>
              <p:cNvGrpSpPr>
                <a:grpSpLocks/>
              </p:cNvGrpSpPr>
              <p:nvPr/>
            </p:nvGrpSpPr>
            <p:grpSpPr bwMode="auto">
              <a:xfrm>
                <a:off x="4753601" y="551543"/>
                <a:ext cx="4626233" cy="191352"/>
                <a:chOff x="154885" y="1633391"/>
                <a:chExt cx="6470717" cy="225000"/>
              </a:xfrm>
            </p:grpSpPr>
            <p:pic>
              <p:nvPicPr>
                <p:cNvPr id="16397" name="Imagem 2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885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98" name="Imagem 3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02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60" y="6238558"/>
            <a:ext cx="9174480" cy="286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upo 39"/>
          <p:cNvGrpSpPr>
            <a:grpSpLocks/>
          </p:cNvGrpSpPr>
          <p:nvPr/>
        </p:nvGrpSpPr>
        <p:grpSpPr bwMode="auto">
          <a:xfrm>
            <a:off x="1526858" y="1393508"/>
            <a:ext cx="14010640" cy="4691697"/>
            <a:chOff x="1090890" y="1008530"/>
            <a:chExt cx="10007152" cy="3351492"/>
          </a:xfrm>
        </p:grpSpPr>
        <p:grpSp>
          <p:nvGrpSpPr>
            <p:cNvPr id="16389" name="Grupo 37"/>
            <p:cNvGrpSpPr>
              <a:grpSpLocks/>
            </p:cNvGrpSpPr>
            <p:nvPr/>
          </p:nvGrpSpPr>
          <p:grpSpPr bwMode="auto">
            <a:xfrm>
              <a:off x="1107395" y="1008530"/>
              <a:ext cx="9990647" cy="3145932"/>
              <a:chOff x="224076" y="821537"/>
              <a:chExt cx="9999743" cy="3148798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223444" y="821537"/>
                <a:ext cx="9987664" cy="3149555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pic>
            <p:nvPicPr>
              <p:cNvPr id="16392" name="Imagem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76" y="922570"/>
                <a:ext cx="9999743" cy="2946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0" name="Image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90" y="4191155"/>
              <a:ext cx="2918600" cy="16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ixaDeTexto 1"/>
          <p:cNvSpPr txBox="1"/>
          <p:nvPr/>
        </p:nvSpPr>
        <p:spPr>
          <a:xfrm>
            <a:off x="2486282" y="158657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 smtClean="0">
                <a:solidFill>
                  <a:schemeClr val="accent6"/>
                </a:solidFill>
              </a:rPr>
              <a:t>X</a:t>
            </a:r>
            <a:endParaRPr lang="pt-BR" sz="8000" dirty="0">
              <a:solidFill>
                <a:schemeClr val="accent6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71988" y="4136890"/>
            <a:ext cx="869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43768" y="5294606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chemeClr val="accent6"/>
                </a:solidFill>
              </a:rPr>
              <a:t>REDUÇÃO</a:t>
            </a:r>
            <a:endParaRPr lang="pt-BR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4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81" name="TextShape 1"/>
          <p:cNvSpPr txBox="1"/>
          <p:nvPr/>
        </p:nvSpPr>
        <p:spPr>
          <a:xfrm>
            <a:off x="9112320" y="3891552"/>
            <a:ext cx="7004256" cy="5404224"/>
          </a:xfrm>
          <a:prstGeom prst="rect">
            <a:avLst/>
          </a:prstGeom>
          <a:noFill/>
          <a:ln>
            <a:noFill/>
          </a:ln>
        </p:spPr>
        <p:txBody>
          <a:bodyPr lIns="170682" tIns="170682" rIns="170682" bIns="170682"/>
          <a:lstStyle/>
          <a:p>
            <a:pPr>
              <a:lnSpc>
                <a:spcPct val="100000"/>
              </a:lnSpc>
            </a:pPr>
            <a:r>
              <a:rPr lang="pt-BR" sz="4100" b="1" spc="-2">
                <a:solidFill>
                  <a:srgbClr val="E9F1FF"/>
                </a:solidFill>
                <a:uFill>
                  <a:solidFill>
                    <a:srgbClr val="FFFFFF"/>
                  </a:solidFill>
                </a:uFill>
                <a:latin typeface="Ubuntu"/>
                <a:ea typeface="Ubuntu"/>
              </a:rPr>
              <a:t>Entretenimento para 
seu público</a:t>
            </a:r>
            <a:endParaRPr lang="pt-BR" sz="600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000" spc="-2">
                <a:solidFill>
                  <a:srgbClr val="E9F1FF"/>
                </a:solidFill>
                <a:uFill>
                  <a:solidFill>
                    <a:srgbClr val="FFFFFF"/>
                  </a:solidFill>
                </a:uFill>
                <a:latin typeface="Ubuntu"/>
                <a:ea typeface="Ubuntu"/>
              </a:rPr>
              <a:t>A </a:t>
            </a:r>
            <a:r>
              <a:rPr lang="pt-BR" sz="3000" b="1" spc="-2">
                <a:solidFill>
                  <a:srgbClr val="E9F1FF"/>
                </a:solidFill>
                <a:uFill>
                  <a:solidFill>
                    <a:srgbClr val="FFFFFF"/>
                  </a:solidFill>
                </a:uFill>
                <a:latin typeface="Ubuntu"/>
                <a:ea typeface="Ubuntu"/>
              </a:rPr>
              <a:t>Geo TV</a:t>
            </a:r>
            <a:r>
              <a:rPr lang="pt-BR" sz="3000" spc="-2">
                <a:solidFill>
                  <a:srgbClr val="E9F1FF"/>
                </a:solidFill>
                <a:uFill>
                  <a:solidFill>
                    <a:srgbClr val="FFFFFF"/>
                  </a:solidFill>
                </a:uFill>
                <a:latin typeface="Ubuntu"/>
                <a:ea typeface="Ubuntu"/>
              </a:rPr>
              <a:t> é uma plataforma que permite o acesso dos usuários sem a necessidade de se estar conectado à internet. Essa plataforma traz conteúdos diversos aos usuários.</a:t>
            </a:r>
            <a:endParaRPr lang="pt-BR" sz="600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Shape 69"/>
          <p:cNvPicPr/>
          <p:nvPr/>
        </p:nvPicPr>
        <p:blipFill>
          <a:blip r:embed="rId3"/>
          <a:srcRect l="18633" b="7096"/>
          <a:stretch/>
        </p:blipFill>
        <p:spPr>
          <a:xfrm>
            <a:off x="0" y="549320"/>
            <a:ext cx="5020574" cy="6684464"/>
          </a:xfrm>
          <a:prstGeom prst="rect">
            <a:avLst/>
          </a:prstGeom>
          <a:ln>
            <a:noFill/>
          </a:ln>
        </p:spPr>
      </p:pic>
      <p:pic>
        <p:nvPicPr>
          <p:cNvPr id="83" name="Shape 70"/>
          <p:cNvPicPr/>
          <p:nvPr/>
        </p:nvPicPr>
        <p:blipFill>
          <a:blip r:embed="rId4"/>
          <a:stretch/>
        </p:blipFill>
        <p:spPr>
          <a:xfrm>
            <a:off x="8552544" y="718368"/>
            <a:ext cx="4411680" cy="2750496"/>
          </a:xfrm>
          <a:prstGeom prst="rect">
            <a:avLst/>
          </a:prstGeom>
          <a:ln>
            <a:noFill/>
          </a:ln>
        </p:spPr>
      </p:pic>
      <p:pic>
        <p:nvPicPr>
          <p:cNvPr id="6" name="Shape 77"/>
          <p:cNvPicPr/>
          <p:nvPr/>
        </p:nvPicPr>
        <p:blipFill>
          <a:blip r:embed="rId5"/>
          <a:stretch/>
        </p:blipFill>
        <p:spPr>
          <a:xfrm>
            <a:off x="5620130" y="3891552"/>
            <a:ext cx="2535480" cy="483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2199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48" name="Imagem 47"/>
          <p:cNvPicPr/>
          <p:nvPr/>
        </p:nvPicPr>
        <p:blipFill>
          <a:blip r:embed="rId3"/>
          <a:stretch/>
        </p:blipFill>
        <p:spPr>
          <a:xfrm>
            <a:off x="13037769" y="6655577"/>
            <a:ext cx="3542042" cy="1301370"/>
          </a:xfrm>
          <a:prstGeom prst="rect">
            <a:avLst/>
          </a:prstGeom>
          <a:ln>
            <a:noFill/>
          </a:ln>
        </p:spPr>
      </p:pic>
      <p:pic>
        <p:nvPicPr>
          <p:cNvPr id="43" name="Imagem 42"/>
          <p:cNvPicPr/>
          <p:nvPr/>
        </p:nvPicPr>
        <p:blipFill>
          <a:blip r:embed="rId4"/>
          <a:stretch/>
        </p:blipFill>
        <p:spPr>
          <a:xfrm>
            <a:off x="872552" y="647333"/>
            <a:ext cx="6076513" cy="2644188"/>
          </a:xfrm>
          <a:prstGeom prst="rect">
            <a:avLst/>
          </a:prstGeom>
          <a:ln>
            <a:noFill/>
          </a:ln>
        </p:spPr>
      </p:pic>
      <p:pic>
        <p:nvPicPr>
          <p:cNvPr id="44" name="Imagem 43"/>
          <p:cNvPicPr/>
          <p:nvPr/>
        </p:nvPicPr>
        <p:blipFill>
          <a:blip r:embed="rId5"/>
          <a:stretch/>
        </p:blipFill>
        <p:spPr>
          <a:xfrm>
            <a:off x="872552" y="3363447"/>
            <a:ext cx="6076513" cy="2244329"/>
          </a:xfrm>
          <a:prstGeom prst="rect">
            <a:avLst/>
          </a:prstGeom>
          <a:ln>
            <a:noFill/>
          </a:ln>
        </p:spPr>
      </p:pic>
      <p:pic>
        <p:nvPicPr>
          <p:cNvPr id="45" name="Imagem 44"/>
          <p:cNvPicPr/>
          <p:nvPr/>
        </p:nvPicPr>
        <p:blipFill>
          <a:blip r:embed="rId6"/>
          <a:stretch/>
        </p:blipFill>
        <p:spPr>
          <a:xfrm>
            <a:off x="872552" y="5695550"/>
            <a:ext cx="6076513" cy="1715248"/>
          </a:xfrm>
          <a:prstGeom prst="rect">
            <a:avLst/>
          </a:prstGeom>
          <a:ln>
            <a:noFill/>
          </a:ln>
        </p:spPr>
      </p:pic>
      <p:pic>
        <p:nvPicPr>
          <p:cNvPr id="47" name="Imagem 46"/>
          <p:cNvPicPr/>
          <p:nvPr/>
        </p:nvPicPr>
        <p:blipFill>
          <a:blip r:embed="rId7"/>
          <a:stretch/>
        </p:blipFill>
        <p:spPr>
          <a:xfrm>
            <a:off x="8134623" y="0"/>
            <a:ext cx="7973404" cy="7973404"/>
          </a:xfrm>
          <a:prstGeom prst="rect">
            <a:avLst/>
          </a:prstGeom>
          <a:ln>
            <a:noFill/>
          </a:ln>
        </p:spPr>
      </p:pic>
      <p:pic>
        <p:nvPicPr>
          <p:cNvPr id="46" name="Imagem 45"/>
          <p:cNvPicPr/>
          <p:nvPr/>
        </p:nvPicPr>
        <p:blipFill>
          <a:blip r:embed="rId8"/>
          <a:stretch/>
        </p:blipFill>
        <p:spPr>
          <a:xfrm>
            <a:off x="853657" y="7835038"/>
            <a:ext cx="15315324" cy="11861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229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freeze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freeze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freeze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0" name="Imagem 49"/>
          <p:cNvPicPr/>
          <p:nvPr/>
        </p:nvPicPr>
        <p:blipFill>
          <a:blip r:embed="rId3"/>
          <a:stretch/>
        </p:blipFill>
        <p:spPr>
          <a:xfrm>
            <a:off x="14263556" y="8777389"/>
            <a:ext cx="2484489" cy="609541"/>
          </a:xfrm>
          <a:prstGeom prst="rect">
            <a:avLst/>
          </a:prstGeom>
          <a:ln>
            <a:noFill/>
          </a:ln>
        </p:spPr>
      </p:pic>
      <p:pic>
        <p:nvPicPr>
          <p:cNvPr id="51" name="Imagem 50"/>
          <p:cNvPicPr/>
          <p:nvPr/>
        </p:nvPicPr>
        <p:blipFill>
          <a:blip r:embed="rId4"/>
          <a:stretch/>
        </p:blipFill>
        <p:spPr>
          <a:xfrm>
            <a:off x="299" y="865548"/>
            <a:ext cx="7558307" cy="2791697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8839252" y="2072439"/>
            <a:ext cx="7679605" cy="1592121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Fornecemos todas as tecnologias</a:t>
            </a:r>
            <a:endParaRPr lang="pt-BR" sz="304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sistemas </a:t>
            </a:r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embarcados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pt-BR" sz="304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Imagem 52"/>
          <p:cNvPicPr/>
          <p:nvPr/>
        </p:nvPicPr>
        <p:blipFill>
          <a:blip r:embed="rId5"/>
          <a:stretch/>
        </p:blipFill>
        <p:spPr>
          <a:xfrm>
            <a:off x="8471699" y="2072439"/>
            <a:ext cx="489461" cy="502262"/>
          </a:xfrm>
          <a:prstGeom prst="rect">
            <a:avLst/>
          </a:prstGeom>
          <a:ln>
            <a:noFill/>
          </a:ln>
        </p:spPr>
      </p:pic>
      <p:sp>
        <p:nvSpPr>
          <p:cNvPr id="54" name="CustomShape 2"/>
          <p:cNvSpPr/>
          <p:nvPr/>
        </p:nvSpPr>
        <p:spPr>
          <a:xfrm>
            <a:off x="300" y="7436399"/>
            <a:ext cx="17067144" cy="731449"/>
          </a:xfrm>
          <a:prstGeom prst="rect">
            <a:avLst/>
          </a:prstGeom>
          <a:solidFill>
            <a:srgbClr val="00244B">
              <a:alpha val="32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" name="Imagem 54"/>
          <p:cNvPicPr/>
          <p:nvPr/>
        </p:nvPicPr>
        <p:blipFill>
          <a:blip r:embed="rId6"/>
          <a:stretch/>
        </p:blipFill>
        <p:spPr>
          <a:xfrm>
            <a:off x="8777688" y="4077219"/>
            <a:ext cx="7727759" cy="4334445"/>
          </a:xfrm>
          <a:prstGeom prst="rect">
            <a:avLst/>
          </a:prstGeom>
          <a:ln>
            <a:noFill/>
          </a:ln>
        </p:spPr>
      </p:pic>
      <p:pic>
        <p:nvPicPr>
          <p:cNvPr id="56" name="Imagem 55"/>
          <p:cNvPicPr/>
          <p:nvPr/>
        </p:nvPicPr>
        <p:blipFill>
          <a:blip r:embed="rId7"/>
          <a:stretch/>
        </p:blipFill>
        <p:spPr>
          <a:xfrm>
            <a:off x="4876627" y="4473420"/>
            <a:ext cx="5224984" cy="4669693"/>
          </a:xfrm>
          <a:prstGeom prst="rect">
            <a:avLst/>
          </a:prstGeom>
          <a:ln>
            <a:noFill/>
          </a:ln>
        </p:spPr>
      </p:pic>
      <p:pic>
        <p:nvPicPr>
          <p:cNvPr id="57" name="Imagem 56"/>
          <p:cNvPicPr/>
          <p:nvPr/>
        </p:nvPicPr>
        <p:blipFill>
          <a:blip r:embed="rId8"/>
          <a:stretch/>
        </p:blipFill>
        <p:spPr>
          <a:xfrm>
            <a:off x="853657" y="4266786"/>
            <a:ext cx="4863527" cy="5018350"/>
          </a:xfrm>
          <a:prstGeom prst="rect">
            <a:avLst/>
          </a:prstGeom>
          <a:ln>
            <a:noFill/>
          </a:ln>
        </p:spPr>
      </p:pic>
      <p:sp>
        <p:nvSpPr>
          <p:cNvPr id="58" name="TextShape 3"/>
          <p:cNvSpPr txBox="1"/>
          <p:nvPr/>
        </p:nvSpPr>
        <p:spPr>
          <a:xfrm>
            <a:off x="8838642" y="975266"/>
            <a:ext cx="7192582" cy="632703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386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Seleto grupo de empresas.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" name="Imagem 58"/>
          <p:cNvPicPr/>
          <p:nvPr/>
        </p:nvPicPr>
        <p:blipFill>
          <a:blip r:embed="rId5"/>
          <a:stretch/>
        </p:blipFill>
        <p:spPr>
          <a:xfrm>
            <a:off x="8471089" y="975265"/>
            <a:ext cx="489461" cy="502262"/>
          </a:xfrm>
          <a:prstGeom prst="rect">
            <a:avLst/>
          </a:prstGeom>
          <a:ln>
            <a:noFill/>
          </a:ln>
        </p:spPr>
      </p:pic>
      <p:pic>
        <p:nvPicPr>
          <p:cNvPr id="60" name="Imagem 59"/>
          <p:cNvPicPr/>
          <p:nvPr/>
        </p:nvPicPr>
        <p:blipFill>
          <a:blip r:embed="rId5"/>
          <a:stretch/>
        </p:blipFill>
        <p:spPr>
          <a:xfrm>
            <a:off x="8471699" y="975265"/>
            <a:ext cx="489461" cy="502262"/>
          </a:xfrm>
          <a:prstGeom prst="rect">
            <a:avLst/>
          </a:prstGeom>
          <a:ln>
            <a:noFill/>
          </a:ln>
        </p:spPr>
      </p:pic>
      <p:pic>
        <p:nvPicPr>
          <p:cNvPr id="61" name="Imagem 60"/>
          <p:cNvPicPr/>
          <p:nvPr/>
        </p:nvPicPr>
        <p:blipFill>
          <a:blip r:embed="rId5"/>
          <a:stretch/>
        </p:blipFill>
        <p:spPr>
          <a:xfrm>
            <a:off x="8471089" y="975265"/>
            <a:ext cx="489461" cy="5022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/>
          <p:cNvPicPr/>
          <p:nvPr/>
        </p:nvPicPr>
        <p:blipFill>
          <a:blip r:embed="rId2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4815673" y="4327740"/>
            <a:ext cx="8411664" cy="1706714"/>
          </a:xfrm>
          <a:prstGeom prst="rect">
            <a:avLst/>
          </a:prstGeom>
          <a:solidFill>
            <a:srgbClr val="3DEB3D">
              <a:alpha val="5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ESTRUTURAÇÃO</a:t>
            </a:r>
            <a:r>
              <a:rPr lang="pt-BR" b="1" dirty="0" smtClean="0"/>
              <a:t>,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INTEGRAÇÃO</a:t>
            </a:r>
            <a:r>
              <a:rPr lang="pt-BR" b="1" dirty="0" smtClean="0"/>
              <a:t> </a:t>
            </a:r>
            <a:r>
              <a:rPr lang="pt-BR" sz="34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OPERAÇÃO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CENTROS</a:t>
            </a:r>
            <a:r>
              <a:rPr lang="pt-BR" b="1" dirty="0" smtClean="0"/>
              <a:t> </a:t>
            </a:r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CONTROLE</a:t>
            </a:r>
            <a:endParaRPr lang="pt-BR" sz="3386" b="1" spc="-2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CustomShape 3"/>
          <p:cNvSpPr/>
          <p:nvPr/>
        </p:nvSpPr>
        <p:spPr>
          <a:xfrm>
            <a:off x="4815673" y="7722232"/>
            <a:ext cx="6826858" cy="1706714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pt-BR" sz="3400" b="1" dirty="0" smtClean="0">
                <a:latin typeface="Arial" pitchFamily="34" charset="0"/>
                <a:cs typeface="Arial" pitchFamily="34" charset="0"/>
              </a:rPr>
              <a:t>SOLUÇÕES PARA MOBILIDADE E TRANSPORTE URBANO</a:t>
            </a:r>
            <a:endParaRPr lang="pt-BR" sz="3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Imagem 66"/>
          <p:cNvPicPr/>
          <p:nvPr/>
        </p:nvPicPr>
        <p:blipFill>
          <a:blip r:embed="rId3"/>
          <a:stretch/>
        </p:blipFill>
        <p:spPr>
          <a:xfrm>
            <a:off x="14263556" y="8777389"/>
            <a:ext cx="2484489" cy="609541"/>
          </a:xfrm>
          <a:prstGeom prst="rect">
            <a:avLst/>
          </a:prstGeom>
          <a:ln>
            <a:noFill/>
          </a:ln>
        </p:spPr>
      </p:pic>
      <p:sp>
        <p:nvSpPr>
          <p:cNvPr id="68" name="CustomShape 5"/>
          <p:cNvSpPr/>
          <p:nvPr/>
        </p:nvSpPr>
        <p:spPr>
          <a:xfrm>
            <a:off x="3048004" y="487633"/>
            <a:ext cx="9508838" cy="2072439"/>
          </a:xfrm>
          <a:prstGeom prst="rect">
            <a:avLst/>
          </a:prstGeom>
          <a:solidFill>
            <a:srgbClr val="944794">
              <a:alpha val="6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6"/>
          <p:cNvSpPr/>
          <p:nvPr/>
        </p:nvSpPr>
        <p:spPr>
          <a:xfrm>
            <a:off x="731749" y="609541"/>
            <a:ext cx="3047704" cy="3047704"/>
          </a:xfrm>
          <a:prstGeom prst="ellipse">
            <a:avLst/>
          </a:prstGeom>
          <a:blipFill>
            <a:blip r:embed="rId4"/>
            <a:tile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TextShape 7"/>
          <p:cNvSpPr txBox="1"/>
          <p:nvPr/>
        </p:nvSpPr>
        <p:spPr>
          <a:xfrm>
            <a:off x="4023269" y="869205"/>
            <a:ext cx="8411664" cy="1690866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PRODUÇÃO DE COMPUTADORES 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 ATÉ</a:t>
            </a:r>
            <a:r>
              <a:rPr lang="pt-BR" sz="3048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4741" b="1" spc="-2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2.000</a:t>
            </a:r>
            <a:r>
              <a:rPr lang="pt-BR" sz="3048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BLINDADOS GUARANI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8"/>
          <p:cNvSpPr/>
          <p:nvPr/>
        </p:nvSpPr>
        <p:spPr>
          <a:xfrm>
            <a:off x="1463196" y="4449647"/>
            <a:ext cx="3169613" cy="3169613"/>
          </a:xfrm>
          <a:prstGeom prst="ellipse">
            <a:avLst/>
          </a:prstGeom>
          <a:blipFill>
            <a:blip r:embed="rId5"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9"/>
          <p:cNvSpPr/>
          <p:nvPr/>
        </p:nvSpPr>
        <p:spPr>
          <a:xfrm>
            <a:off x="11581575" y="6217317"/>
            <a:ext cx="3169613" cy="3169613"/>
          </a:xfrm>
          <a:prstGeom prst="ellipse">
            <a:avLst/>
          </a:prstGeom>
          <a:blipFill>
            <a:blip r:embed="rId6"/>
            <a:tile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631391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Veja o que o carro já faz (Foto: G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0" y="103518"/>
            <a:ext cx="6279732" cy="94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263442" y="4165119"/>
            <a:ext cx="9590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 smtClean="0"/>
              <a:t>SEMI - AUTÔNOMO</a:t>
            </a:r>
            <a:endParaRPr lang="pt-BR" sz="8000" dirty="0"/>
          </a:p>
        </p:txBody>
      </p:sp>
      <p:sp>
        <p:nvSpPr>
          <p:cNvPr id="2" name="AutoShape 2" descr="Resultado de imagem para ROUBO DE CARGA CARRO AUTONO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Resultado de imagem para ROUBO DE CARGA CARRO AUTONOM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" y="2915729"/>
            <a:ext cx="8258362" cy="5818852"/>
          </a:xfrm>
          <a:prstGeom prst="rect">
            <a:avLst/>
          </a:prstGeom>
        </p:spPr>
      </p:pic>
      <p:pic>
        <p:nvPicPr>
          <p:cNvPr id="6" name="Imagem 5" descr="DSC_072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09405" y="2866187"/>
            <a:ext cx="8257429" cy="583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6"/>
          <p:cNvSpPr/>
          <p:nvPr/>
        </p:nvSpPr>
        <p:spPr>
          <a:xfrm>
            <a:off x="293297" y="138133"/>
            <a:ext cx="1639018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 Black" pitchFamily="34" charset="0"/>
                <a:ea typeface="Segoe UI" pitchFamily="34" charset="0"/>
                <a:cs typeface="Segoe UI" pitchFamily="34" charset="0"/>
              </a:rPr>
              <a:t>VEÍCULO AUTÔNOMO</a:t>
            </a:r>
          </a:p>
          <a:p>
            <a:pPr algn="ctr">
              <a:lnSpc>
                <a:spcPct val="150000"/>
              </a:lnSpc>
            </a:pPr>
            <a:endParaRPr lang="pt-BR" sz="2400" b="1" dirty="0">
              <a:latin typeface="Arial Black" pitchFamily="34" charset="0"/>
              <a:ea typeface="Segoe UI" pitchFamily="34" charset="0"/>
              <a:cs typeface="Segoe U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Arial Black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pt-BR" sz="2400" b="1" dirty="0">
                <a:latin typeface="Arial Black" pitchFamily="34" charset="0"/>
                <a:ea typeface="Segoe UI" pitchFamily="34" charset="0"/>
                <a:cs typeface="Segoe UI" pitchFamily="34" charset="0"/>
              </a:rPr>
              <a:t>partir dos conhecimentos adquiridos no projeto de carro autônomo brasileiro, a </a:t>
            </a:r>
            <a:r>
              <a:rPr lang="pt-BR" sz="2400" b="1" dirty="0" err="1">
                <a:latin typeface="Arial Black" pitchFamily="34" charset="0"/>
                <a:ea typeface="Segoe UI" pitchFamily="34" charset="0"/>
                <a:cs typeface="Segoe UI" pitchFamily="34" charset="0"/>
              </a:rPr>
              <a:t>Geocontrol</a:t>
            </a:r>
            <a:r>
              <a:rPr lang="pt-BR" sz="2400" b="1" dirty="0">
                <a:latin typeface="Arial Black" pitchFamily="34" charset="0"/>
                <a:ea typeface="Segoe UI" pitchFamily="34" charset="0"/>
                <a:cs typeface="Segoe UI" pitchFamily="34" charset="0"/>
              </a:rPr>
              <a:t> criou um grupo de desenvolvimento em Visão Computacional e Inteligência Artificial.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319186" y="5925144"/>
            <a:ext cx="246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GEOCONTROL</a:t>
            </a:r>
            <a:endParaRPr lang="pt-BR" sz="1400" b="1" dirty="0">
              <a:solidFill>
                <a:srgbClr val="000099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07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AB0BAFC-E289-493C-BE53-848E06A71DA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Imagem 5"/>
          <p:cNvPicPr/>
          <p:nvPr/>
        </p:nvPicPr>
        <p:blipFill>
          <a:blip r:embed="rId2"/>
          <a:stretch/>
        </p:blipFill>
        <p:spPr>
          <a:xfrm>
            <a:off x="2265" y="3979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7896" y="960121"/>
            <a:ext cx="13327447" cy="6337826"/>
          </a:xfrm>
        </p:spPr>
        <p:txBody>
          <a:bodyPr/>
          <a:lstStyle/>
          <a:p>
            <a:r>
              <a:rPr lang="pt-BR" sz="5400" dirty="0" smtClean="0">
                <a:solidFill>
                  <a:schemeClr val="tx1"/>
                </a:solidFill>
              </a:rPr>
              <a:t>Distância: 74 Km</a:t>
            </a:r>
          </a:p>
          <a:p>
            <a:r>
              <a:rPr lang="pt-BR" sz="5400" dirty="0" smtClean="0">
                <a:solidFill>
                  <a:schemeClr val="tx1"/>
                </a:solidFill>
              </a:rPr>
              <a:t>Tempo: 105 minutos</a:t>
            </a:r>
          </a:p>
          <a:p>
            <a:r>
              <a:rPr lang="pt-BR" sz="5400" dirty="0" smtClean="0">
                <a:solidFill>
                  <a:schemeClr val="tx1"/>
                </a:solidFill>
              </a:rPr>
              <a:t>Velocidade Média: 42,3 Km/h</a:t>
            </a:r>
          </a:p>
          <a:p>
            <a:r>
              <a:rPr lang="pt-BR" sz="5400" dirty="0" smtClean="0">
                <a:solidFill>
                  <a:schemeClr val="tx1"/>
                </a:solidFill>
              </a:rPr>
              <a:t>Velocidade Máxima: 50 Km/h</a:t>
            </a:r>
          </a:p>
          <a:p>
            <a:endParaRPr lang="en-US" dirty="0"/>
          </a:p>
        </p:txBody>
      </p:sp>
      <p:sp>
        <p:nvSpPr>
          <p:cNvPr id="8" name="AutoShape 4" descr="Resultado de imagem para ROUBO DE CARGA CARRO AUTONO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4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6" y="5848710"/>
            <a:ext cx="16912078" cy="27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59814"/>
              </p:ext>
            </p:extLst>
          </p:nvPr>
        </p:nvGraphicFramePr>
        <p:xfrm>
          <a:off x="219177" y="8923991"/>
          <a:ext cx="13172663" cy="4788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72663"/>
              </a:tblGrid>
              <a:tr h="4788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smtClean="0">
                          <a:effectLst/>
                        </a:rPr>
                        <a:t>Fonte: http</a:t>
                      </a:r>
                      <a:r>
                        <a:rPr lang="en-US" sz="1500" u="none" strike="noStrike" dirty="0">
                          <a:effectLst/>
                        </a:rPr>
                        <a:t>://</a:t>
                      </a:r>
                      <a:r>
                        <a:rPr lang="en-US" sz="1500" b="1" u="none" strike="noStrike" dirty="0">
                          <a:effectLst/>
                        </a:rPr>
                        <a:t>spectrum.ieee.org/cars-that-think/transportation/self-driving/the-2578-problems-with-self-driving-cars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780" marR="17780" marT="13335" marB="0" anchor="b"/>
                </a:tc>
              </a:tr>
            </a:tbl>
          </a:graphicData>
        </a:graphic>
      </p:graphicFrame>
      <p:pic>
        <p:nvPicPr>
          <p:cNvPr id="5" name="Picture 2" descr="C:\Users\rogerio\Desktop\MOTORA\IEEE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6" y="1353576"/>
            <a:ext cx="7862320" cy="43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ogerio\Desktop\MOTORA\IE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35" y="629417"/>
            <a:ext cx="8928746" cy="50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085916" y="10079"/>
            <a:ext cx="947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Comparação com Outros Grupos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563888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5" y="242899"/>
            <a:ext cx="6653928" cy="3733593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65" y="5009073"/>
            <a:ext cx="7040158" cy="3950311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73" y="114509"/>
            <a:ext cx="6882742" cy="3861983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10002460" y="4146404"/>
            <a:ext cx="6373189" cy="6093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16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Módulo que calcula a distância e identifica risco de colisão com os veículos ao redor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8246" y="4146404"/>
            <a:ext cx="665392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8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Detector de faixas de trânsito que identifica ultrapassagens proibidas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002460" y="8981802"/>
            <a:ext cx="675925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8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Módulo detector de semáforos que indica o avanço de sinal vermelho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8" y="4971399"/>
            <a:ext cx="5966886" cy="4524889"/>
          </a:xfrm>
          <a:prstGeom prst="rect">
            <a:avLst/>
          </a:prstGeom>
        </p:spPr>
      </p:pic>
      <p:sp>
        <p:nvSpPr>
          <p:cNvPr id="12" name="Retângulo: Cantos Arredondados 15"/>
          <p:cNvSpPr/>
          <p:nvPr/>
        </p:nvSpPr>
        <p:spPr>
          <a:xfrm>
            <a:off x="2040102" y="8652445"/>
            <a:ext cx="4879534" cy="6138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Monitora comportamento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 motorista</a:t>
            </a:r>
          </a:p>
        </p:txBody>
      </p:sp>
      <p:pic>
        <p:nvPicPr>
          <p:cNvPr id="13" name="Imagem 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173" y="832745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6" y="1430151"/>
            <a:ext cx="9382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113" y="3333167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4" y="3209779"/>
            <a:ext cx="110999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8" y="8632157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6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adrão para Apresentações Embraer">
  <a:themeElements>
    <a:clrScheme name="2_Padrão para Apresentações Embraer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AACA"/>
      </a:accent5>
      <a:accent6>
        <a:srgbClr val="2D2DB9"/>
      </a:accent6>
      <a:hlink>
        <a:srgbClr val="000066"/>
      </a:hlink>
      <a:folHlink>
        <a:srgbClr val="969696"/>
      </a:folHlink>
    </a:clrScheme>
    <a:fontScheme name="2_Padrão para Apresentações Embraer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Padrão para Apresentações Embra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adrão para Apresentações Embraer">
  <a:themeElements>
    <a:clrScheme name="2_Padrão para Apresentações Embraer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AACA"/>
      </a:accent5>
      <a:accent6>
        <a:srgbClr val="2D2DB9"/>
      </a:accent6>
      <a:hlink>
        <a:srgbClr val="000066"/>
      </a:hlink>
      <a:folHlink>
        <a:srgbClr val="969696"/>
      </a:folHlink>
    </a:clrScheme>
    <a:fontScheme name="2_Padrão para Apresentações Embraer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Padrão para Apresentações Embra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31579</TotalTime>
  <Words>250</Words>
  <Application>Microsoft Office PowerPoint</Application>
  <PresentationFormat>Personalizar</PresentationFormat>
  <Paragraphs>51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2_Padrão para Apresentações Embraer</vt:lpstr>
      <vt:lpstr>3_Padrão para Apresentações Embraer</vt:lpstr>
      <vt:lpstr>Fatia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Savis Tecnologia e Sistemas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Marcus Tollendal</dc:creator>
  <cp:lastModifiedBy>rogerio</cp:lastModifiedBy>
  <cp:revision>1268</cp:revision>
  <dcterms:created xsi:type="dcterms:W3CDTF">2011-11-16T11:07:33Z</dcterms:created>
  <dcterms:modified xsi:type="dcterms:W3CDTF">2017-08-09T20:43:51Z</dcterms:modified>
</cp:coreProperties>
</file>