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61" r:id="rId5"/>
    <p:sldId id="263" r:id="rId6"/>
    <p:sldId id="264" r:id="rId7"/>
    <p:sldId id="265" r:id="rId8"/>
    <p:sldId id="266" r:id="rId9"/>
    <p:sldId id="267" r:id="rId10"/>
    <p:sldId id="268" r:id="rId11"/>
    <p:sldId id="269" r:id="rId12"/>
    <p:sldId id="271" r:id="rId13"/>
    <p:sldId id="274" r:id="rId14"/>
    <p:sldId id="272" r:id="rId15"/>
    <p:sldId id="273" r:id="rId16"/>
    <p:sldId id="262" r:id="rId17"/>
    <p:sldId id="275" r:id="rId18"/>
    <p:sldId id="270"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Cooper Hewitt" pitchFamily="2" charset="77"/>
      <p:regular r:id="rId25"/>
      <p:bold r:id="rId26"/>
    </p:embeddedFont>
    <p:embeddedFont>
      <p:font typeface="Cooper Hewitt Bold" pitchFamily="2" charset="77"/>
      <p:regular r:id="rId27"/>
      <p:bold r:id="rId28"/>
    </p:embeddedFont>
    <p:embeddedFont>
      <p:font typeface="Cooper Hewitt Heavy" pitchFamily="2" charset="77"/>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81" autoAdjust="0"/>
    <p:restoredTop sz="94664" autoAdjust="0"/>
  </p:normalViewPr>
  <p:slideViewPr>
    <p:cSldViewPr>
      <p:cViewPr varScale="1">
        <p:scale>
          <a:sx n="48" d="100"/>
          <a:sy n="48" d="100"/>
        </p:scale>
        <p:origin x="256" y="5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DFB62-54EA-874C-A664-0E0835EAB384}" type="datetimeFigureOut">
              <a:rPr lang="pt-BR" smtClean="0"/>
              <a:t>25/09/2020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B85A7-5F69-3E45-AA24-87AB95DC2667}" type="slidenum">
              <a:rPr lang="pt-BR" smtClean="0"/>
              <a:t>‹nº›</a:t>
            </a:fld>
            <a:endParaRPr lang="pt-BR"/>
          </a:p>
        </p:txBody>
      </p:sp>
    </p:spTree>
    <p:extLst>
      <p:ext uri="{BB962C8B-B14F-4D97-AF65-F5344CB8AC3E}">
        <p14:creationId xmlns:p14="http://schemas.microsoft.com/office/powerpoint/2010/main" val="5602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98EB85A7-5F69-3E45-AA24-87AB95DC2667}" type="slidenum">
              <a:rPr lang="pt-BR" smtClean="0"/>
              <a:t>2</a:t>
            </a:fld>
            <a:endParaRPr lang="pt-BR"/>
          </a:p>
        </p:txBody>
      </p:sp>
    </p:spTree>
    <p:extLst>
      <p:ext uri="{BB962C8B-B14F-4D97-AF65-F5344CB8AC3E}">
        <p14:creationId xmlns:p14="http://schemas.microsoft.com/office/powerpoint/2010/main" val="1612889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t="7865" b="7865"/>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637894" y="1028700"/>
            <a:ext cx="15012213" cy="7933868"/>
            <a:chOff x="0" y="0"/>
            <a:chExt cx="12756435" cy="6741702"/>
          </a:xfrm>
          <a:solidFill>
            <a:srgbClr val="FFC000"/>
          </a:solidFill>
        </p:grpSpPr>
        <p:sp>
          <p:nvSpPr>
            <p:cNvPr id="3" name="Freeform 3"/>
            <p:cNvSpPr/>
            <p:nvPr/>
          </p:nvSpPr>
          <p:spPr>
            <a:xfrm>
              <a:off x="0" y="0"/>
              <a:ext cx="12756435" cy="6741702"/>
            </a:xfrm>
            <a:custGeom>
              <a:avLst/>
              <a:gdLst/>
              <a:ahLst/>
              <a:cxnLst/>
              <a:rect l="l" t="t" r="r" b="b"/>
              <a:pathLst>
                <a:path w="12756435" h="6741702">
                  <a:moveTo>
                    <a:pt x="0" y="0"/>
                  </a:moveTo>
                  <a:lnTo>
                    <a:pt x="0" y="6741702"/>
                  </a:lnTo>
                  <a:lnTo>
                    <a:pt x="12756435" y="6741702"/>
                  </a:lnTo>
                  <a:lnTo>
                    <a:pt x="12756435" y="0"/>
                  </a:lnTo>
                  <a:lnTo>
                    <a:pt x="0" y="0"/>
                  </a:lnTo>
                  <a:close/>
                  <a:moveTo>
                    <a:pt x="12695475" y="6680742"/>
                  </a:moveTo>
                  <a:lnTo>
                    <a:pt x="59690" y="6680742"/>
                  </a:lnTo>
                  <a:lnTo>
                    <a:pt x="59690" y="59690"/>
                  </a:lnTo>
                  <a:lnTo>
                    <a:pt x="12695475" y="59690"/>
                  </a:lnTo>
                  <a:lnTo>
                    <a:pt x="12695475" y="6680742"/>
                  </a:lnTo>
                  <a:close/>
                </a:path>
              </a:pathLst>
            </a:custGeom>
            <a:grpFill/>
          </p:spPr>
        </p:sp>
      </p:grpSp>
      <p:grpSp>
        <p:nvGrpSpPr>
          <p:cNvPr id="7" name="Group 7"/>
          <p:cNvGrpSpPr/>
          <p:nvPr/>
        </p:nvGrpSpPr>
        <p:grpSpPr>
          <a:xfrm>
            <a:off x="2496242" y="2430333"/>
            <a:ext cx="13295516" cy="3916918"/>
            <a:chOff x="0" y="0"/>
            <a:chExt cx="17727355" cy="5222557"/>
          </a:xfrm>
        </p:grpSpPr>
        <p:sp>
          <p:nvSpPr>
            <p:cNvPr id="8" name="TextBox 8"/>
            <p:cNvSpPr txBox="1"/>
            <p:nvPr/>
          </p:nvSpPr>
          <p:spPr>
            <a:xfrm>
              <a:off x="823101" y="869320"/>
              <a:ext cx="16081153" cy="4395258"/>
            </a:xfrm>
            <a:prstGeom prst="rect">
              <a:avLst/>
            </a:prstGeom>
          </p:spPr>
          <p:txBody>
            <a:bodyPr lIns="0" tIns="0" rIns="0" bIns="0" rtlCol="0" anchor="t">
              <a:spAutoFit/>
            </a:bodyPr>
            <a:lstStyle/>
            <a:p>
              <a:pPr algn="ctr">
                <a:lnSpc>
                  <a:spcPts val="8000"/>
                </a:lnSpc>
              </a:pPr>
              <a:r>
                <a:rPr lang="en-US" sz="8000" spc="320" dirty="0">
                  <a:solidFill>
                    <a:srgbClr val="FFFEE6"/>
                  </a:solidFill>
                  <a:latin typeface="Cooper Hewitt Heavy"/>
                </a:rPr>
                <a:t>DIRETRIZES DO PLANO DE GOVERNO PARA</a:t>
              </a:r>
            </a:p>
            <a:p>
              <a:pPr algn="ctr">
                <a:lnSpc>
                  <a:spcPts val="8000"/>
                </a:lnSpc>
              </a:pPr>
              <a:r>
                <a:rPr lang="en-US" sz="8000" spc="320" dirty="0">
                  <a:solidFill>
                    <a:srgbClr val="FFFEE6"/>
                  </a:solidFill>
                  <a:latin typeface="Cooper Hewitt Heavy"/>
                </a:rPr>
                <a:t>SÃO PAULO</a:t>
              </a:r>
            </a:p>
          </p:txBody>
        </p:sp>
        <p:sp>
          <p:nvSpPr>
            <p:cNvPr id="9" name="TextBox 9"/>
            <p:cNvSpPr txBox="1"/>
            <p:nvPr/>
          </p:nvSpPr>
          <p:spPr>
            <a:xfrm>
              <a:off x="0" y="-114300"/>
              <a:ext cx="17727355" cy="706438"/>
            </a:xfrm>
            <a:prstGeom prst="rect">
              <a:avLst/>
            </a:prstGeom>
          </p:spPr>
          <p:txBody>
            <a:bodyPr lIns="0" tIns="0" rIns="0" bIns="0" rtlCol="0" anchor="t">
              <a:spAutoFit/>
            </a:bodyPr>
            <a:lstStyle/>
            <a:p>
              <a:pPr algn="ctr">
                <a:lnSpc>
                  <a:spcPts val="3900"/>
                </a:lnSpc>
              </a:pPr>
              <a:r>
                <a:rPr lang="en-US" sz="3000" spc="300" dirty="0">
                  <a:solidFill>
                    <a:srgbClr val="FFFEE6"/>
                  </a:solidFill>
                  <a:latin typeface="Cooper Hewitt"/>
                </a:rPr>
                <a:t>ELEIÇÕES 2020</a:t>
              </a:r>
            </a:p>
          </p:txBody>
        </p:sp>
      </p:grpSp>
      <p:pic>
        <p:nvPicPr>
          <p:cNvPr id="10" name="Picture 8">
            <a:extLst>
              <a:ext uri="{FF2B5EF4-FFF2-40B4-BE49-F238E27FC236}">
                <a16:creationId xmlns:a16="http://schemas.microsoft.com/office/drawing/2014/main" id="{0B591866-4AB8-634B-BE78-A8DFF2568C7F}"/>
              </a:ext>
            </a:extLst>
          </p:cNvPr>
          <p:cNvPicPr>
            <a:picLocks noChangeAspect="1"/>
          </p:cNvPicPr>
          <p:nvPr/>
        </p:nvPicPr>
        <p:blipFill>
          <a:blip r:embed="rId3"/>
          <a:srcRect l="21801" t="34196" r="23407" b="36717"/>
          <a:stretch>
            <a:fillRect/>
          </a:stretch>
        </p:blipFill>
        <p:spPr>
          <a:xfrm>
            <a:off x="7200900" y="6781976"/>
            <a:ext cx="3886199" cy="11604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l="21801" t="34196" r="23407" b="36717"/>
          <a:stretch>
            <a:fillRect/>
          </a:stretch>
        </p:blipFill>
        <p:spPr>
          <a:xfrm>
            <a:off x="15417740" y="9170019"/>
            <a:ext cx="2337184" cy="697881"/>
          </a:xfrm>
          <a:prstGeom prst="rect">
            <a:avLst/>
          </a:prstGeom>
        </p:spPr>
      </p:pic>
      <p:grpSp>
        <p:nvGrpSpPr>
          <p:cNvPr id="8" name="Group 8"/>
          <p:cNvGrpSpPr/>
          <p:nvPr/>
        </p:nvGrpSpPr>
        <p:grpSpPr>
          <a:xfrm>
            <a:off x="6383577" y="-2608754"/>
            <a:ext cx="11371347" cy="4624136"/>
            <a:chOff x="-505564" y="-94129"/>
            <a:chExt cx="15161796" cy="6165514"/>
          </a:xfrm>
        </p:grpSpPr>
        <p:sp>
          <p:nvSpPr>
            <p:cNvPr id="9" name="TextBox 9"/>
            <p:cNvSpPr txBox="1"/>
            <p:nvPr/>
          </p:nvSpPr>
          <p:spPr>
            <a:xfrm>
              <a:off x="-505564" y="4962364"/>
              <a:ext cx="14916965" cy="1109021"/>
            </a:xfrm>
            <a:prstGeom prst="rect">
              <a:avLst/>
            </a:prstGeom>
          </p:spPr>
          <p:txBody>
            <a:bodyPr wrap="square" lIns="0" tIns="0" rIns="0" bIns="0" rtlCol="0" anchor="t">
              <a:spAutoFit/>
            </a:bodyPr>
            <a:lstStyle/>
            <a:p>
              <a:pPr marL="539749" lvl="1" indent="-269875">
                <a:lnSpc>
                  <a:spcPts val="3249"/>
                </a:lnSpc>
                <a:buFont typeface="Arial"/>
                <a:buChar char="•"/>
              </a:pPr>
              <a:r>
                <a:rPr lang="en-US" sz="3200" spc="25" dirty="0">
                  <a:solidFill>
                    <a:srgbClr val="FFFEE6"/>
                  </a:solidFill>
                  <a:latin typeface="Cooper Hewitt"/>
                </a:rPr>
                <a:t>Retomada gradual da participação da prefeitura na operação do sistema de transporte, através da SPTrans.</a:t>
              </a:r>
            </a:p>
          </p:txBody>
        </p:sp>
        <p:sp>
          <p:nvSpPr>
            <p:cNvPr id="10" name="TextBox 10"/>
            <p:cNvSpPr txBox="1"/>
            <p:nvPr/>
          </p:nvSpPr>
          <p:spPr>
            <a:xfrm>
              <a:off x="3122" y="-94129"/>
              <a:ext cx="14653110" cy="728663"/>
            </a:xfrm>
            <a:prstGeom prst="rect">
              <a:avLst/>
            </a:prstGeom>
          </p:spPr>
          <p:txBody>
            <a:bodyPr lIns="0" tIns="0" rIns="0" bIns="0" rtlCol="0" anchor="t">
              <a:spAutoFit/>
            </a:bodyPr>
            <a:lstStyle/>
            <a:p>
              <a:pPr>
                <a:lnSpc>
                  <a:spcPts val="3839"/>
                </a:lnSpc>
              </a:pPr>
              <a:endParaRPr dirty="0"/>
            </a:p>
          </p:txBody>
        </p:sp>
        <p:sp>
          <p:nvSpPr>
            <p:cNvPr id="11" name="TextBox 11"/>
            <p:cNvSpPr txBox="1"/>
            <p:nvPr/>
          </p:nvSpPr>
          <p:spPr>
            <a:xfrm>
              <a:off x="0" y="919227"/>
              <a:ext cx="14645319" cy="589955"/>
            </a:xfrm>
            <a:prstGeom prst="rect">
              <a:avLst/>
            </a:prstGeom>
          </p:spPr>
          <p:txBody>
            <a:bodyPr lIns="0" tIns="0" rIns="0" bIns="0" rtlCol="0" anchor="t">
              <a:spAutoFit/>
            </a:bodyPr>
            <a:lstStyle/>
            <a:p>
              <a:pPr marL="0" lvl="0" indent="0">
                <a:lnSpc>
                  <a:spcPts val="3392"/>
                </a:lnSpc>
              </a:pPr>
              <a:endParaRPr dirty="0"/>
            </a:p>
          </p:txBody>
        </p:sp>
      </p:grpSp>
      <p:sp>
        <p:nvSpPr>
          <p:cNvPr id="12" name="Retângulo 11">
            <a:extLst>
              <a:ext uri="{FF2B5EF4-FFF2-40B4-BE49-F238E27FC236}">
                <a16:creationId xmlns:a16="http://schemas.microsoft.com/office/drawing/2014/main" id="{8D8CB8A8-ABD6-674D-B0D8-9419A93C3EB1}"/>
              </a:ext>
            </a:extLst>
          </p:cNvPr>
          <p:cNvSpPr/>
          <p:nvPr/>
        </p:nvSpPr>
        <p:spPr>
          <a:xfrm>
            <a:off x="6233383" y="2203555"/>
            <a:ext cx="11337918" cy="1744837"/>
          </a:xfrm>
          <a:prstGeom prst="rect">
            <a:avLst/>
          </a:prstGeom>
        </p:spPr>
        <p:txBody>
          <a:bodyPr wrap="square">
            <a:spAutoFit/>
          </a:bodyPr>
          <a:lstStyle/>
          <a:p>
            <a:pPr>
              <a:lnSpc>
                <a:spcPts val="3249"/>
              </a:lnSpc>
            </a:pPr>
            <a:endParaRPr lang="en-US" sz="3200" spc="25" dirty="0">
              <a:solidFill>
                <a:srgbClr val="FFFEE6"/>
              </a:solidFill>
              <a:latin typeface="Cooper Hewitt"/>
            </a:endParaRPr>
          </a:p>
          <a:p>
            <a:pPr marL="539749" lvl="1" indent="-269875">
              <a:lnSpc>
                <a:spcPts val="3249"/>
              </a:lnSpc>
              <a:buFont typeface="Arial"/>
              <a:buChar char="•"/>
            </a:pPr>
            <a:r>
              <a:rPr lang="en-US" sz="3200" spc="25" dirty="0">
                <a:solidFill>
                  <a:srgbClr val="FFFEE6"/>
                </a:solidFill>
                <a:latin typeface="Cooper Hewitt"/>
              </a:rPr>
              <a:t>Fortalecimento da SPtrans e valorização de seus trabalhadores.</a:t>
            </a:r>
          </a:p>
          <a:p>
            <a:pPr>
              <a:lnSpc>
                <a:spcPts val="3249"/>
              </a:lnSpc>
            </a:pPr>
            <a:endParaRPr lang="en-US" sz="3200" spc="25" dirty="0">
              <a:solidFill>
                <a:srgbClr val="FFFEE6"/>
              </a:solidFill>
              <a:latin typeface="Cooper Hewitt"/>
            </a:endParaRPr>
          </a:p>
        </p:txBody>
      </p:sp>
      <p:sp>
        <p:nvSpPr>
          <p:cNvPr id="13" name="Retângulo 12">
            <a:extLst>
              <a:ext uri="{FF2B5EF4-FFF2-40B4-BE49-F238E27FC236}">
                <a16:creationId xmlns:a16="http://schemas.microsoft.com/office/drawing/2014/main" id="{A9F49659-360A-8640-85DA-FF6881B128F6}"/>
              </a:ext>
            </a:extLst>
          </p:cNvPr>
          <p:cNvSpPr/>
          <p:nvPr/>
        </p:nvSpPr>
        <p:spPr>
          <a:xfrm>
            <a:off x="6207983" y="3951886"/>
            <a:ext cx="11546941" cy="1334468"/>
          </a:xfrm>
          <a:prstGeom prst="rect">
            <a:avLst/>
          </a:prstGeom>
        </p:spPr>
        <p:txBody>
          <a:bodyPr wrap="square">
            <a:spAutoFit/>
          </a:bodyPr>
          <a:lstStyle/>
          <a:p>
            <a:pPr marL="539749" lvl="1" indent="-269875">
              <a:lnSpc>
                <a:spcPts val="3249"/>
              </a:lnSpc>
              <a:buFont typeface="Arial"/>
              <a:buChar char="•"/>
            </a:pPr>
            <a:r>
              <a:rPr lang="en-US" sz="3200" spc="25" dirty="0">
                <a:solidFill>
                  <a:srgbClr val="FFFEE6"/>
                </a:solidFill>
                <a:latin typeface="Cooper Hewitt"/>
              </a:rPr>
              <a:t>Auditar os contratos de concessão vigentes e ampliar a fiscalização sobre o cumprimento  das metas estabelecidas.</a:t>
            </a:r>
          </a:p>
          <a:p>
            <a:pPr>
              <a:lnSpc>
                <a:spcPts val="3249"/>
              </a:lnSpc>
            </a:pPr>
            <a:endParaRPr lang="en-US" sz="3200" spc="25" dirty="0">
              <a:solidFill>
                <a:srgbClr val="FFFEE6"/>
              </a:solidFill>
              <a:latin typeface="Cooper Hewitt"/>
            </a:endParaRPr>
          </a:p>
        </p:txBody>
      </p:sp>
      <p:sp>
        <p:nvSpPr>
          <p:cNvPr id="14" name="Retângulo 13">
            <a:extLst>
              <a:ext uri="{FF2B5EF4-FFF2-40B4-BE49-F238E27FC236}">
                <a16:creationId xmlns:a16="http://schemas.microsoft.com/office/drawing/2014/main" id="{BB622A80-DF88-0543-A3D9-938643297EB7}"/>
              </a:ext>
            </a:extLst>
          </p:cNvPr>
          <p:cNvSpPr/>
          <p:nvPr/>
        </p:nvSpPr>
        <p:spPr>
          <a:xfrm>
            <a:off x="6233383" y="5394403"/>
            <a:ext cx="11337918" cy="1334468"/>
          </a:xfrm>
          <a:prstGeom prst="rect">
            <a:avLst/>
          </a:prstGeom>
        </p:spPr>
        <p:txBody>
          <a:bodyPr wrap="square">
            <a:spAutoFit/>
          </a:bodyPr>
          <a:lstStyle/>
          <a:p>
            <a:pPr marL="539749" lvl="1" indent="-269875">
              <a:lnSpc>
                <a:spcPts val="3249"/>
              </a:lnSpc>
              <a:buFont typeface="Arial"/>
              <a:buChar char="•"/>
            </a:pPr>
            <a:r>
              <a:rPr lang="en-US" sz="3200" spc="25" dirty="0">
                <a:solidFill>
                  <a:srgbClr val="FFFEE6"/>
                </a:solidFill>
                <a:latin typeface="Cooper Hewitt"/>
              </a:rPr>
              <a:t>Planejar a implantação da tarifa zero na cidade, partindo de quem mais precisa, como os desempregados.</a:t>
            </a:r>
          </a:p>
          <a:p>
            <a:pPr>
              <a:lnSpc>
                <a:spcPts val="3249"/>
              </a:lnSpc>
            </a:pPr>
            <a:endParaRPr lang="en-US" sz="3200" spc="25" dirty="0">
              <a:solidFill>
                <a:srgbClr val="FFFEE6"/>
              </a:solidFill>
              <a:latin typeface="Cooper Hewitt"/>
            </a:endParaRPr>
          </a:p>
        </p:txBody>
      </p:sp>
      <p:sp>
        <p:nvSpPr>
          <p:cNvPr id="15" name="Retângulo 14">
            <a:extLst>
              <a:ext uri="{FF2B5EF4-FFF2-40B4-BE49-F238E27FC236}">
                <a16:creationId xmlns:a16="http://schemas.microsoft.com/office/drawing/2014/main" id="{571308DE-DC99-5140-B6A1-A64B8B263357}"/>
              </a:ext>
            </a:extLst>
          </p:cNvPr>
          <p:cNvSpPr/>
          <p:nvPr/>
        </p:nvSpPr>
        <p:spPr>
          <a:xfrm>
            <a:off x="6258783" y="6695978"/>
            <a:ext cx="11312518" cy="1744837"/>
          </a:xfrm>
          <a:prstGeom prst="rect">
            <a:avLst/>
          </a:prstGeom>
        </p:spPr>
        <p:txBody>
          <a:bodyPr wrap="square">
            <a:spAutoFit/>
          </a:bodyPr>
          <a:lstStyle/>
          <a:p>
            <a:pPr marL="539749" lvl="1" indent="-269875">
              <a:lnSpc>
                <a:spcPts val="3249"/>
              </a:lnSpc>
              <a:buFont typeface="Arial"/>
              <a:buChar char="•"/>
            </a:pPr>
            <a:r>
              <a:rPr lang="en-US" sz="3200" spc="25" dirty="0">
                <a:solidFill>
                  <a:srgbClr val="FFFEE6"/>
                </a:solidFill>
                <a:latin typeface="Cooper Hewitt"/>
              </a:rPr>
              <a:t>Requalificar o Sistema Estruturador do Transporte Público com a construção de linhas de VLT – Veículo Leve sobre Trilhos.</a:t>
            </a:r>
          </a:p>
          <a:p>
            <a:pPr>
              <a:lnSpc>
                <a:spcPts val="3249"/>
              </a:lnSpc>
            </a:pPr>
            <a:endParaRPr lang="en-US" sz="3200" spc="25" dirty="0">
              <a:solidFill>
                <a:srgbClr val="FFFEE6"/>
              </a:solidFill>
              <a:latin typeface="Cooper Hewitt"/>
            </a:endParaRPr>
          </a:p>
        </p:txBody>
      </p:sp>
      <p:sp>
        <p:nvSpPr>
          <p:cNvPr id="16" name="Retângulo 15">
            <a:extLst>
              <a:ext uri="{FF2B5EF4-FFF2-40B4-BE49-F238E27FC236}">
                <a16:creationId xmlns:a16="http://schemas.microsoft.com/office/drawing/2014/main" id="{78CD09F5-40BE-9340-843F-D9096234CA71}"/>
              </a:ext>
            </a:extLst>
          </p:cNvPr>
          <p:cNvSpPr/>
          <p:nvPr/>
        </p:nvSpPr>
        <p:spPr>
          <a:xfrm>
            <a:off x="6383577" y="8417657"/>
            <a:ext cx="10230942" cy="523348"/>
          </a:xfrm>
          <a:prstGeom prst="rect">
            <a:avLst/>
          </a:prstGeom>
        </p:spPr>
        <p:txBody>
          <a:bodyPr wrap="none">
            <a:spAutoFit/>
          </a:bodyPr>
          <a:lstStyle/>
          <a:p>
            <a:pPr marL="539750" lvl="1" indent="-269875">
              <a:lnSpc>
                <a:spcPts val="3250"/>
              </a:lnSpc>
              <a:buFont typeface="Arial"/>
              <a:buChar char="•"/>
            </a:pPr>
            <a:r>
              <a:rPr lang="en-US" sz="3200" spc="24" dirty="0">
                <a:solidFill>
                  <a:srgbClr val="FFFEE6"/>
                </a:solidFill>
                <a:latin typeface="Cooper Hewitt"/>
              </a:rPr>
              <a:t>Padronização e regularização das calçadas da cidade.</a:t>
            </a:r>
          </a:p>
        </p:txBody>
      </p:sp>
      <p:pic>
        <p:nvPicPr>
          <p:cNvPr id="17" name="Picture 2">
            <a:extLst>
              <a:ext uri="{FF2B5EF4-FFF2-40B4-BE49-F238E27FC236}">
                <a16:creationId xmlns:a16="http://schemas.microsoft.com/office/drawing/2014/main" id="{1EC9D07A-006C-5347-AF56-42EF7541D58E}"/>
              </a:ext>
            </a:extLst>
          </p:cNvPr>
          <p:cNvPicPr>
            <a:picLocks noChangeAspect="1"/>
          </p:cNvPicPr>
          <p:nvPr/>
        </p:nvPicPr>
        <p:blipFill>
          <a:blip r:embed="rId3">
            <a:alphaModFix amt="19999"/>
          </a:blip>
          <a:srcRect l="39730" r="29165"/>
          <a:stretch>
            <a:fillRect/>
          </a:stretch>
        </p:blipFill>
        <p:spPr>
          <a:xfrm>
            <a:off x="-209881" y="-453158"/>
            <a:ext cx="5966443" cy="10591800"/>
          </a:xfrm>
          <a:prstGeom prst="rect">
            <a:avLst/>
          </a:prstGeom>
        </p:spPr>
      </p:pic>
      <p:sp>
        <p:nvSpPr>
          <p:cNvPr id="18" name="AutoShape 2">
            <a:extLst>
              <a:ext uri="{FF2B5EF4-FFF2-40B4-BE49-F238E27FC236}">
                <a16:creationId xmlns:a16="http://schemas.microsoft.com/office/drawing/2014/main" id="{20A75652-4F10-0A43-8E7B-595DDE171466}"/>
              </a:ext>
            </a:extLst>
          </p:cNvPr>
          <p:cNvSpPr/>
          <p:nvPr/>
        </p:nvSpPr>
        <p:spPr>
          <a:xfrm>
            <a:off x="7560" y="3948392"/>
            <a:ext cx="5749002" cy="1788700"/>
          </a:xfrm>
          <a:prstGeom prst="rect">
            <a:avLst/>
          </a:prstGeom>
          <a:solidFill>
            <a:srgbClr val="F8CF2C"/>
          </a:solidFill>
        </p:spPr>
      </p:sp>
      <p:sp>
        <p:nvSpPr>
          <p:cNvPr id="21" name="TextBox 6">
            <a:extLst>
              <a:ext uri="{FF2B5EF4-FFF2-40B4-BE49-F238E27FC236}">
                <a16:creationId xmlns:a16="http://schemas.microsoft.com/office/drawing/2014/main" id="{D480D368-20A0-344B-8FA1-D462960B2706}"/>
              </a:ext>
            </a:extLst>
          </p:cNvPr>
          <p:cNvSpPr txBox="1"/>
          <p:nvPr/>
        </p:nvSpPr>
        <p:spPr>
          <a:xfrm>
            <a:off x="937576" y="4028295"/>
            <a:ext cx="4252466" cy="1366108"/>
          </a:xfrm>
          <a:prstGeom prst="rect">
            <a:avLst/>
          </a:prstGeom>
        </p:spPr>
        <p:txBody>
          <a:bodyPr lIns="0" tIns="0" rIns="0" bIns="0" rtlCol="0" anchor="t">
            <a:spAutoFit/>
          </a:bodyPr>
          <a:lstStyle/>
          <a:p>
            <a:pPr>
              <a:lnSpc>
                <a:spcPts val="5855"/>
              </a:lnSpc>
            </a:pPr>
            <a:r>
              <a:rPr lang="en-US" sz="4879" spc="195" dirty="0">
                <a:latin typeface="Cooper Hewitt Heavy"/>
              </a:rPr>
              <a:t>MOBILIDADE URBANA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l="21801" t="34196" r="23407" b="36717"/>
          <a:stretch>
            <a:fillRect/>
          </a:stretch>
        </p:blipFill>
        <p:spPr>
          <a:xfrm>
            <a:off x="15417740" y="9061760"/>
            <a:ext cx="2337184" cy="697881"/>
          </a:xfrm>
          <a:prstGeom prst="rect">
            <a:avLst/>
          </a:prstGeom>
        </p:spPr>
      </p:pic>
      <p:grpSp>
        <p:nvGrpSpPr>
          <p:cNvPr id="8" name="Group 8"/>
          <p:cNvGrpSpPr/>
          <p:nvPr/>
        </p:nvGrpSpPr>
        <p:grpSpPr>
          <a:xfrm>
            <a:off x="6273740" y="-3789854"/>
            <a:ext cx="11481184" cy="5411729"/>
            <a:chOff x="-652013" y="-94129"/>
            <a:chExt cx="15308245" cy="7215638"/>
          </a:xfrm>
        </p:grpSpPr>
        <p:sp>
          <p:nvSpPr>
            <p:cNvPr id="9" name="TextBox 9"/>
            <p:cNvSpPr txBox="1"/>
            <p:nvPr/>
          </p:nvSpPr>
          <p:spPr>
            <a:xfrm>
              <a:off x="-652013" y="6012488"/>
              <a:ext cx="14645319" cy="1109021"/>
            </a:xfrm>
            <a:prstGeom prst="rect">
              <a:avLst/>
            </a:prstGeom>
          </p:spPr>
          <p:txBody>
            <a:bodyPr lIns="0" tIns="0" rIns="0" bIns="0" rtlCol="0" anchor="t">
              <a:spAutoFit/>
            </a:bodyPr>
            <a:lstStyle/>
            <a:p>
              <a:pPr marL="539749" lvl="1" indent="-269875">
                <a:lnSpc>
                  <a:spcPts val="3249"/>
                </a:lnSpc>
                <a:buFont typeface="Arial"/>
                <a:buChar char="•"/>
              </a:pPr>
              <a:r>
                <a:rPr lang="en-US" sz="3200" spc="25" dirty="0">
                  <a:solidFill>
                    <a:srgbClr val="FFFEE6"/>
                  </a:solidFill>
                  <a:latin typeface="Cooper Hewitt"/>
                </a:rPr>
                <a:t>Campanhas de esclarecimento e conscientização em Defesa da Vida no Trânsito com foco principal no pedestre.</a:t>
              </a:r>
            </a:p>
          </p:txBody>
        </p:sp>
        <p:sp>
          <p:nvSpPr>
            <p:cNvPr id="10" name="TextBox 10"/>
            <p:cNvSpPr txBox="1"/>
            <p:nvPr/>
          </p:nvSpPr>
          <p:spPr>
            <a:xfrm>
              <a:off x="3122" y="-94129"/>
              <a:ext cx="14653110" cy="728663"/>
            </a:xfrm>
            <a:prstGeom prst="rect">
              <a:avLst/>
            </a:prstGeom>
          </p:spPr>
          <p:txBody>
            <a:bodyPr lIns="0" tIns="0" rIns="0" bIns="0" rtlCol="0" anchor="t">
              <a:spAutoFit/>
            </a:bodyPr>
            <a:lstStyle/>
            <a:p>
              <a:pPr>
                <a:lnSpc>
                  <a:spcPts val="3839"/>
                </a:lnSpc>
              </a:pPr>
              <a:endParaRPr dirty="0"/>
            </a:p>
          </p:txBody>
        </p:sp>
        <p:sp>
          <p:nvSpPr>
            <p:cNvPr id="11" name="TextBox 11"/>
            <p:cNvSpPr txBox="1"/>
            <p:nvPr/>
          </p:nvSpPr>
          <p:spPr>
            <a:xfrm>
              <a:off x="0" y="919227"/>
              <a:ext cx="14645319" cy="589955"/>
            </a:xfrm>
            <a:prstGeom prst="rect">
              <a:avLst/>
            </a:prstGeom>
          </p:spPr>
          <p:txBody>
            <a:bodyPr lIns="0" tIns="0" rIns="0" bIns="0" rtlCol="0" anchor="t">
              <a:spAutoFit/>
            </a:bodyPr>
            <a:lstStyle/>
            <a:p>
              <a:pPr marL="0" lvl="0" indent="0">
                <a:lnSpc>
                  <a:spcPts val="3392"/>
                </a:lnSpc>
              </a:pPr>
              <a:endParaRPr dirty="0"/>
            </a:p>
          </p:txBody>
        </p:sp>
      </p:grpSp>
      <p:sp>
        <p:nvSpPr>
          <p:cNvPr id="12" name="Retângulo 11">
            <a:extLst>
              <a:ext uri="{FF2B5EF4-FFF2-40B4-BE49-F238E27FC236}">
                <a16:creationId xmlns:a16="http://schemas.microsoft.com/office/drawing/2014/main" id="{3FCDBC0D-5ED9-324B-9AD4-2D7349502071}"/>
              </a:ext>
            </a:extLst>
          </p:cNvPr>
          <p:cNvSpPr/>
          <p:nvPr/>
        </p:nvSpPr>
        <p:spPr>
          <a:xfrm>
            <a:off x="6273740" y="1778723"/>
            <a:ext cx="11496568" cy="1744837"/>
          </a:xfrm>
          <a:prstGeom prst="rect">
            <a:avLst/>
          </a:prstGeom>
        </p:spPr>
        <p:txBody>
          <a:bodyPr wrap="square">
            <a:spAutoFit/>
          </a:bodyPr>
          <a:lstStyle/>
          <a:p>
            <a:pPr>
              <a:lnSpc>
                <a:spcPts val="3249"/>
              </a:lnSpc>
            </a:pPr>
            <a:endParaRPr lang="en-US" sz="3200" spc="25" dirty="0">
              <a:solidFill>
                <a:srgbClr val="FFFEE6"/>
              </a:solidFill>
              <a:latin typeface="Cooper Hewitt"/>
            </a:endParaRPr>
          </a:p>
          <a:p>
            <a:pPr marL="539749" lvl="1" indent="-269875">
              <a:lnSpc>
                <a:spcPts val="3249"/>
              </a:lnSpc>
              <a:buFont typeface="Arial"/>
              <a:buChar char="•"/>
            </a:pPr>
            <a:r>
              <a:rPr lang="en-US" sz="3200" spc="24" dirty="0">
                <a:solidFill>
                  <a:srgbClr val="FFFEE6"/>
                </a:solidFill>
                <a:latin typeface="Cooper Hewitt"/>
              </a:rPr>
              <a:t>A Prefeitura não pode se ausentar das intervenções sobre transporte de grande capacidade, particularmente metrô e trens. É preciso atuar com decisão nessa área. </a:t>
            </a:r>
          </a:p>
        </p:txBody>
      </p:sp>
      <p:sp>
        <p:nvSpPr>
          <p:cNvPr id="13" name="Retângulo 12">
            <a:extLst>
              <a:ext uri="{FF2B5EF4-FFF2-40B4-BE49-F238E27FC236}">
                <a16:creationId xmlns:a16="http://schemas.microsoft.com/office/drawing/2014/main" id="{FDB2EB66-E47E-1B4B-8BCB-215E4C10382D}"/>
              </a:ext>
            </a:extLst>
          </p:cNvPr>
          <p:cNvSpPr/>
          <p:nvPr/>
        </p:nvSpPr>
        <p:spPr>
          <a:xfrm>
            <a:off x="6125976" y="3499000"/>
            <a:ext cx="11620763" cy="1744837"/>
          </a:xfrm>
          <a:prstGeom prst="rect">
            <a:avLst/>
          </a:prstGeom>
        </p:spPr>
        <p:txBody>
          <a:bodyPr wrap="square">
            <a:spAutoFit/>
          </a:bodyPr>
          <a:lstStyle/>
          <a:p>
            <a:pPr>
              <a:lnSpc>
                <a:spcPts val="3249"/>
              </a:lnSpc>
            </a:pPr>
            <a:endParaRPr lang="en-US" sz="3200" spc="24" dirty="0">
              <a:solidFill>
                <a:srgbClr val="FFFEE6"/>
              </a:solidFill>
              <a:latin typeface="Cooper Hewitt"/>
            </a:endParaRPr>
          </a:p>
          <a:p>
            <a:pPr marL="539749" lvl="1" indent="-269875">
              <a:lnSpc>
                <a:spcPts val="3249"/>
              </a:lnSpc>
              <a:buFont typeface="Arial"/>
              <a:buChar char="•"/>
            </a:pPr>
            <a:r>
              <a:rPr lang="en-US" sz="3200" spc="25" dirty="0">
                <a:solidFill>
                  <a:srgbClr val="FFFEE6"/>
                </a:solidFill>
                <a:latin typeface="Cooper Hewitt"/>
              </a:rPr>
              <a:t>Disciplinar a circulação de motos, garantindo a segurança </a:t>
            </a:r>
            <a:r>
              <a:rPr lang="en-US" sz="3200" spc="24" dirty="0">
                <a:solidFill>
                  <a:srgbClr val="FFFEE6"/>
                </a:solidFill>
                <a:latin typeface="Cooper Hewitt"/>
              </a:rPr>
              <a:t>de m</a:t>
            </a:r>
            <a:r>
              <a:rPr lang="en-US" sz="3200" spc="25" dirty="0">
                <a:solidFill>
                  <a:srgbClr val="FFFEE6"/>
                </a:solidFill>
                <a:latin typeface="Cooper Hewitt"/>
              </a:rPr>
              <a:t>otociclistas, motoristas e pedestres.</a:t>
            </a:r>
          </a:p>
          <a:p>
            <a:pPr>
              <a:lnSpc>
                <a:spcPts val="3249"/>
              </a:lnSpc>
            </a:pPr>
            <a:endParaRPr lang="en-US" sz="3200" spc="25" dirty="0">
              <a:solidFill>
                <a:srgbClr val="FFFEE6"/>
              </a:solidFill>
              <a:latin typeface="Cooper Hewitt"/>
            </a:endParaRPr>
          </a:p>
        </p:txBody>
      </p:sp>
      <p:sp>
        <p:nvSpPr>
          <p:cNvPr id="14" name="Retângulo 13">
            <a:extLst>
              <a:ext uri="{FF2B5EF4-FFF2-40B4-BE49-F238E27FC236}">
                <a16:creationId xmlns:a16="http://schemas.microsoft.com/office/drawing/2014/main" id="{46877E5D-CA1A-6442-B8FD-4A816A7E2C21}"/>
              </a:ext>
            </a:extLst>
          </p:cNvPr>
          <p:cNvSpPr/>
          <p:nvPr/>
        </p:nvSpPr>
        <p:spPr>
          <a:xfrm>
            <a:off x="6101955" y="5200362"/>
            <a:ext cx="11155773" cy="1334468"/>
          </a:xfrm>
          <a:prstGeom prst="rect">
            <a:avLst/>
          </a:prstGeom>
        </p:spPr>
        <p:txBody>
          <a:bodyPr wrap="square">
            <a:spAutoFit/>
          </a:bodyPr>
          <a:lstStyle/>
          <a:p>
            <a:pPr marL="539749" lvl="1" indent="-269875">
              <a:lnSpc>
                <a:spcPts val="3249"/>
              </a:lnSpc>
              <a:buFont typeface="Arial"/>
              <a:buChar char="•"/>
            </a:pPr>
            <a:r>
              <a:rPr lang="en-US" sz="3200" spc="24" dirty="0">
                <a:solidFill>
                  <a:srgbClr val="FFFEE6"/>
                </a:solidFill>
                <a:latin typeface="Cooper Hewitt"/>
              </a:rPr>
              <a:t>A</a:t>
            </a:r>
            <a:r>
              <a:rPr lang="en-US" sz="3200" spc="25" dirty="0">
                <a:solidFill>
                  <a:srgbClr val="FFFEE6"/>
                </a:solidFill>
                <a:latin typeface="Cooper Hewitt"/>
              </a:rPr>
              <a:t>mpliação e modernização das ciclovias e ciclofaixas. Melhoria das vias de rolamento.</a:t>
            </a:r>
          </a:p>
          <a:p>
            <a:pPr marL="539749" lvl="1" indent="-269875">
              <a:lnSpc>
                <a:spcPts val="3249"/>
              </a:lnSpc>
              <a:buFont typeface="Arial"/>
              <a:buChar char="•"/>
            </a:pPr>
            <a:endParaRPr lang="en-US" sz="3200" spc="25" dirty="0">
              <a:solidFill>
                <a:srgbClr val="FFFEE6"/>
              </a:solidFill>
              <a:latin typeface="Cooper Hewitt"/>
            </a:endParaRPr>
          </a:p>
        </p:txBody>
      </p:sp>
      <p:sp>
        <p:nvSpPr>
          <p:cNvPr id="16" name="Retângulo 15">
            <a:extLst>
              <a:ext uri="{FF2B5EF4-FFF2-40B4-BE49-F238E27FC236}">
                <a16:creationId xmlns:a16="http://schemas.microsoft.com/office/drawing/2014/main" id="{5F5C7D5F-129D-FD44-A6CE-B243BBD18FA0}"/>
              </a:ext>
            </a:extLst>
          </p:cNvPr>
          <p:cNvSpPr/>
          <p:nvPr/>
        </p:nvSpPr>
        <p:spPr>
          <a:xfrm>
            <a:off x="6125976" y="6548954"/>
            <a:ext cx="11857224" cy="924099"/>
          </a:xfrm>
          <a:prstGeom prst="rect">
            <a:avLst/>
          </a:prstGeom>
        </p:spPr>
        <p:txBody>
          <a:bodyPr wrap="square">
            <a:spAutoFit/>
          </a:bodyPr>
          <a:lstStyle/>
          <a:p>
            <a:pPr marL="539749" lvl="1" indent="-269875">
              <a:lnSpc>
                <a:spcPts val="3249"/>
              </a:lnSpc>
              <a:buFont typeface="Arial"/>
              <a:buChar char="•"/>
            </a:pPr>
            <a:r>
              <a:rPr lang="en-US" sz="3200" spc="24" dirty="0">
                <a:solidFill>
                  <a:srgbClr val="FFFEE6"/>
                </a:solidFill>
                <a:latin typeface="Cooper Hewitt"/>
              </a:rPr>
              <a:t>M</a:t>
            </a:r>
            <a:r>
              <a:rPr lang="en-US" sz="3200" spc="25" dirty="0">
                <a:solidFill>
                  <a:srgbClr val="FFFEE6"/>
                </a:solidFill>
                <a:latin typeface="Cooper Hewitt"/>
              </a:rPr>
              <a:t>elhoria nas sinalizações horizontais e verticais, aumentando a segurança para a circulação de veículos e pedestres.</a:t>
            </a:r>
          </a:p>
        </p:txBody>
      </p:sp>
      <p:sp>
        <p:nvSpPr>
          <p:cNvPr id="17" name="Retângulo 16">
            <a:extLst>
              <a:ext uri="{FF2B5EF4-FFF2-40B4-BE49-F238E27FC236}">
                <a16:creationId xmlns:a16="http://schemas.microsoft.com/office/drawing/2014/main" id="{38FB6AEA-12A4-0C4A-AEFC-84EE0414D91F}"/>
              </a:ext>
            </a:extLst>
          </p:cNvPr>
          <p:cNvSpPr/>
          <p:nvPr/>
        </p:nvSpPr>
        <p:spPr>
          <a:xfrm>
            <a:off x="6125976" y="7487177"/>
            <a:ext cx="11131752" cy="1355692"/>
          </a:xfrm>
          <a:prstGeom prst="rect">
            <a:avLst/>
          </a:prstGeom>
        </p:spPr>
        <p:txBody>
          <a:bodyPr wrap="square">
            <a:spAutoFit/>
          </a:bodyPr>
          <a:lstStyle/>
          <a:p>
            <a:pPr>
              <a:lnSpc>
                <a:spcPts val="3249"/>
              </a:lnSpc>
            </a:pPr>
            <a:endParaRPr lang="en-US" sz="3200" spc="25" dirty="0">
              <a:solidFill>
                <a:srgbClr val="FFFEE6"/>
              </a:solidFill>
              <a:latin typeface="Cooper Hewitt"/>
            </a:endParaRPr>
          </a:p>
          <a:p>
            <a:pPr marL="539750" lvl="1" indent="-269875">
              <a:lnSpc>
                <a:spcPts val="3250"/>
              </a:lnSpc>
              <a:buFont typeface="Arial"/>
              <a:buChar char="•"/>
            </a:pPr>
            <a:r>
              <a:rPr lang="en-US" sz="3200" spc="24" dirty="0">
                <a:solidFill>
                  <a:srgbClr val="FFFEE6"/>
                </a:solidFill>
                <a:latin typeface="Cooper Hewitt"/>
              </a:rPr>
              <a:t>Imp</a:t>
            </a:r>
            <a:r>
              <a:rPr lang="en-US" sz="3200" spc="25" dirty="0">
                <a:solidFill>
                  <a:srgbClr val="FFFEE6"/>
                </a:solidFill>
                <a:latin typeface="Cooper Hewitt"/>
              </a:rPr>
              <a:t>lantar bolsões de estacionamentos de carros fora do centro expandido, próximo de estações de metrôs e trens.</a:t>
            </a:r>
            <a:endParaRPr lang="pt-BR" sz="3200" dirty="0"/>
          </a:p>
        </p:txBody>
      </p:sp>
      <p:pic>
        <p:nvPicPr>
          <p:cNvPr id="29" name="Picture 2">
            <a:extLst>
              <a:ext uri="{FF2B5EF4-FFF2-40B4-BE49-F238E27FC236}">
                <a16:creationId xmlns:a16="http://schemas.microsoft.com/office/drawing/2014/main" id="{75CA0C8C-0C11-5B41-BE14-E1E8D92FFA04}"/>
              </a:ext>
            </a:extLst>
          </p:cNvPr>
          <p:cNvPicPr>
            <a:picLocks noChangeAspect="1"/>
          </p:cNvPicPr>
          <p:nvPr/>
        </p:nvPicPr>
        <p:blipFill>
          <a:blip r:embed="rId3">
            <a:alphaModFix amt="19999"/>
          </a:blip>
          <a:srcRect l="39730" r="29165"/>
          <a:stretch>
            <a:fillRect/>
          </a:stretch>
        </p:blipFill>
        <p:spPr>
          <a:xfrm>
            <a:off x="-209881" y="-453158"/>
            <a:ext cx="5966443" cy="10591800"/>
          </a:xfrm>
          <a:prstGeom prst="rect">
            <a:avLst/>
          </a:prstGeom>
        </p:spPr>
      </p:pic>
      <p:sp>
        <p:nvSpPr>
          <p:cNvPr id="30" name="AutoShape 2">
            <a:extLst>
              <a:ext uri="{FF2B5EF4-FFF2-40B4-BE49-F238E27FC236}">
                <a16:creationId xmlns:a16="http://schemas.microsoft.com/office/drawing/2014/main" id="{D2268744-C90A-F144-B045-7FB231D695A7}"/>
              </a:ext>
            </a:extLst>
          </p:cNvPr>
          <p:cNvSpPr/>
          <p:nvPr/>
        </p:nvSpPr>
        <p:spPr>
          <a:xfrm>
            <a:off x="7560" y="3948392"/>
            <a:ext cx="5749002" cy="1788700"/>
          </a:xfrm>
          <a:prstGeom prst="rect">
            <a:avLst/>
          </a:prstGeom>
          <a:solidFill>
            <a:srgbClr val="F8CF2C"/>
          </a:solidFill>
        </p:spPr>
      </p:sp>
      <p:sp>
        <p:nvSpPr>
          <p:cNvPr id="31" name="TextBox 6">
            <a:extLst>
              <a:ext uri="{FF2B5EF4-FFF2-40B4-BE49-F238E27FC236}">
                <a16:creationId xmlns:a16="http://schemas.microsoft.com/office/drawing/2014/main" id="{98D8B5BA-CC99-AB4D-8892-D4467967004C}"/>
              </a:ext>
            </a:extLst>
          </p:cNvPr>
          <p:cNvSpPr txBox="1"/>
          <p:nvPr/>
        </p:nvSpPr>
        <p:spPr>
          <a:xfrm>
            <a:off x="937576" y="4028295"/>
            <a:ext cx="4252466" cy="1366108"/>
          </a:xfrm>
          <a:prstGeom prst="rect">
            <a:avLst/>
          </a:prstGeom>
        </p:spPr>
        <p:txBody>
          <a:bodyPr lIns="0" tIns="0" rIns="0" bIns="0" rtlCol="0" anchor="t">
            <a:spAutoFit/>
          </a:bodyPr>
          <a:lstStyle/>
          <a:p>
            <a:pPr>
              <a:lnSpc>
                <a:spcPts val="5855"/>
              </a:lnSpc>
            </a:pPr>
            <a:r>
              <a:rPr lang="en-US" sz="4879" spc="195" dirty="0">
                <a:latin typeface="Cooper Hewitt Heavy"/>
              </a:rPr>
              <a:t>MOBILIDADE URBANA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47D12529-7068-FB4C-A28E-411B51669ED3}"/>
              </a:ext>
            </a:extLst>
          </p:cNvPr>
          <p:cNvSpPr/>
          <p:nvPr/>
        </p:nvSpPr>
        <p:spPr>
          <a:xfrm>
            <a:off x="7137400" y="1645223"/>
            <a:ext cx="10512769" cy="2161810"/>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pt-BR" sz="3200" dirty="0">
                <a:solidFill>
                  <a:schemeClr val="bg2"/>
                </a:solidFill>
                <a:latin typeface="Arial" panose="020B0604020202020204" pitchFamily="34" charset="0"/>
                <a:ea typeface="Calibri" panose="020F0502020204030204" pitchFamily="34" charset="0"/>
                <a:cs typeface="Arial" panose="020B0604020202020204" pitchFamily="34" charset="0"/>
              </a:rPr>
              <a:t>Retomada e valorização da indústria e da engenharia na cidade de São Paulo, fortemente abalada nos últimos anos com a ausência de políticas e a Lava Jato.</a:t>
            </a:r>
            <a:endParaRPr lang="pt-BR" sz="3200" dirty="0">
              <a:solidFill>
                <a:schemeClr val="bg2"/>
              </a:solidFill>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8BC6CA3E-3A6F-8047-BB99-59332E70940D}"/>
              </a:ext>
            </a:extLst>
          </p:cNvPr>
          <p:cNvSpPr/>
          <p:nvPr/>
        </p:nvSpPr>
        <p:spPr>
          <a:xfrm>
            <a:off x="7162800" y="3590376"/>
            <a:ext cx="10748378" cy="1107932"/>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pt-BR" sz="3200" dirty="0">
                <a:solidFill>
                  <a:schemeClr val="bg2"/>
                </a:solidFill>
                <a:latin typeface="Arial" panose="020B0604020202020204" pitchFamily="34" charset="0"/>
                <a:ea typeface="Calibri" panose="020F0502020204030204" pitchFamily="34" charset="0"/>
                <a:cs typeface="Arial" panose="020B0604020202020204" pitchFamily="34" charset="0"/>
              </a:rPr>
              <a:t>A urgente retomada de importantes projetos de infraestrutura em São São Paulo e dos empregos.</a:t>
            </a:r>
          </a:p>
        </p:txBody>
      </p:sp>
      <p:sp>
        <p:nvSpPr>
          <p:cNvPr id="13" name="CaixaDeTexto 12">
            <a:extLst>
              <a:ext uri="{FF2B5EF4-FFF2-40B4-BE49-F238E27FC236}">
                <a16:creationId xmlns:a16="http://schemas.microsoft.com/office/drawing/2014/main" id="{923403E7-412D-5E40-9019-D77E6DC4A659}"/>
              </a:ext>
            </a:extLst>
          </p:cNvPr>
          <p:cNvSpPr txBox="1"/>
          <p:nvPr/>
        </p:nvSpPr>
        <p:spPr>
          <a:xfrm>
            <a:off x="7105756" y="5047371"/>
            <a:ext cx="10805422" cy="3539430"/>
          </a:xfrm>
          <a:prstGeom prst="rect">
            <a:avLst/>
          </a:prstGeom>
          <a:noFill/>
        </p:spPr>
        <p:txBody>
          <a:bodyPr wrap="square" rtlCol="0">
            <a:spAutoFit/>
          </a:bodyPr>
          <a:lstStyle/>
          <a:p>
            <a:r>
              <a:rPr lang="pt-BR" sz="3200" b="1" dirty="0">
                <a:solidFill>
                  <a:srgbClr val="F8CF2C"/>
                </a:solidFill>
                <a:latin typeface="Arial" panose="020B0604020202020204" pitchFamily="34" charset="0"/>
                <a:cs typeface="Arial" panose="020B0604020202020204" pitchFamily="34" charset="0"/>
              </a:rPr>
              <a:t>Como a Prefeitura pode cumprir um papel na retomada? </a:t>
            </a:r>
          </a:p>
          <a:p>
            <a:endParaRPr lang="pt-BR" sz="3200" b="1" dirty="0">
              <a:solidFill>
                <a:schemeClr val="bg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pt-BR" sz="3200" dirty="0">
                <a:solidFill>
                  <a:schemeClr val="bg2"/>
                </a:solidFill>
                <a:latin typeface="Arial" panose="020B0604020202020204" pitchFamily="34" charset="0"/>
                <a:cs typeface="Arial" panose="020B0604020202020204" pitchFamily="34" charset="0"/>
              </a:rPr>
              <a:t>No curto prazo, retomada dos investimentos públicos, em especial as pequenas obras nos bairros, a modernização das calçadas no centro expandido.</a:t>
            </a:r>
          </a:p>
          <a:p>
            <a:endParaRPr lang="pt-BR" sz="3200" dirty="0">
              <a:solidFill>
                <a:schemeClr val="bg2"/>
              </a:solidFill>
              <a:latin typeface="Arial" panose="020B0604020202020204" pitchFamily="34" charset="0"/>
              <a:cs typeface="Arial" panose="020B0604020202020204" pitchFamily="34" charset="0"/>
            </a:endParaRPr>
          </a:p>
        </p:txBody>
      </p:sp>
      <p:pic>
        <p:nvPicPr>
          <p:cNvPr id="19" name="Picture 8">
            <a:extLst>
              <a:ext uri="{FF2B5EF4-FFF2-40B4-BE49-F238E27FC236}">
                <a16:creationId xmlns:a16="http://schemas.microsoft.com/office/drawing/2014/main" id="{9E16756B-3AA1-8849-A9AB-46AAB05161F5}"/>
              </a:ext>
            </a:extLst>
          </p:cNvPr>
          <p:cNvPicPr>
            <a:picLocks noChangeAspect="1"/>
          </p:cNvPicPr>
          <p:nvPr/>
        </p:nvPicPr>
        <p:blipFill>
          <a:blip r:embed="rId2"/>
          <a:srcRect l="21801" t="34196" r="23407" b="36717"/>
          <a:stretch>
            <a:fillRect/>
          </a:stretch>
        </p:blipFill>
        <p:spPr>
          <a:xfrm>
            <a:off x="15011400" y="8801100"/>
            <a:ext cx="2337184" cy="697881"/>
          </a:xfrm>
          <a:prstGeom prst="rect">
            <a:avLst/>
          </a:prstGeom>
        </p:spPr>
      </p:pic>
      <p:pic>
        <p:nvPicPr>
          <p:cNvPr id="20" name="Picture 2">
            <a:extLst>
              <a:ext uri="{FF2B5EF4-FFF2-40B4-BE49-F238E27FC236}">
                <a16:creationId xmlns:a16="http://schemas.microsoft.com/office/drawing/2014/main" id="{688A5A4A-56FC-3241-825F-CA80F115FF6F}"/>
              </a:ext>
            </a:extLst>
          </p:cNvPr>
          <p:cNvPicPr>
            <a:picLocks noChangeAspect="1"/>
          </p:cNvPicPr>
          <p:nvPr/>
        </p:nvPicPr>
        <p:blipFill>
          <a:blip r:embed="rId3">
            <a:alphaModFix amt="19999"/>
          </a:blip>
          <a:srcRect l="39730" r="29165"/>
          <a:stretch>
            <a:fillRect/>
          </a:stretch>
        </p:blipFill>
        <p:spPr>
          <a:xfrm>
            <a:off x="-178237" y="-342900"/>
            <a:ext cx="7054628" cy="10591800"/>
          </a:xfrm>
          <a:prstGeom prst="rect">
            <a:avLst/>
          </a:prstGeom>
        </p:spPr>
      </p:pic>
      <p:sp>
        <p:nvSpPr>
          <p:cNvPr id="21" name="AutoShape 2">
            <a:extLst>
              <a:ext uri="{FF2B5EF4-FFF2-40B4-BE49-F238E27FC236}">
                <a16:creationId xmlns:a16="http://schemas.microsoft.com/office/drawing/2014/main" id="{F970AAA8-7870-E54A-A641-476AED696AB7}"/>
              </a:ext>
            </a:extLst>
          </p:cNvPr>
          <p:cNvSpPr/>
          <p:nvPr/>
        </p:nvSpPr>
        <p:spPr>
          <a:xfrm>
            <a:off x="7560" y="3807033"/>
            <a:ext cx="6469440" cy="1930059"/>
          </a:xfrm>
          <a:prstGeom prst="rect">
            <a:avLst/>
          </a:prstGeom>
          <a:solidFill>
            <a:srgbClr val="F8CF2C"/>
          </a:solidFill>
        </p:spPr>
      </p:sp>
      <p:sp>
        <p:nvSpPr>
          <p:cNvPr id="22" name="TextBox 6">
            <a:extLst>
              <a:ext uri="{FF2B5EF4-FFF2-40B4-BE49-F238E27FC236}">
                <a16:creationId xmlns:a16="http://schemas.microsoft.com/office/drawing/2014/main" id="{61FFD1FA-81C6-B64A-BF03-DEE4E9DC55DD}"/>
              </a:ext>
            </a:extLst>
          </p:cNvPr>
          <p:cNvSpPr txBox="1"/>
          <p:nvPr/>
        </p:nvSpPr>
        <p:spPr>
          <a:xfrm>
            <a:off x="472568" y="4016525"/>
            <a:ext cx="6004432" cy="1497333"/>
          </a:xfrm>
          <a:prstGeom prst="rect">
            <a:avLst/>
          </a:prstGeom>
        </p:spPr>
        <p:txBody>
          <a:bodyPr wrap="square" lIns="0" tIns="0" rIns="0" bIns="0" rtlCol="0" anchor="t">
            <a:spAutoFit/>
          </a:bodyPr>
          <a:lstStyle/>
          <a:p>
            <a:pPr>
              <a:lnSpc>
                <a:spcPts val="5855"/>
              </a:lnSpc>
            </a:pPr>
            <a:r>
              <a:rPr lang="en-US" sz="4879" spc="195" dirty="0">
                <a:latin typeface="Cooper Hewitt Heavy"/>
              </a:rPr>
              <a:t>INFRAESTRUTURA E URBANIZAÇÃO</a:t>
            </a:r>
          </a:p>
        </p:txBody>
      </p:sp>
    </p:spTree>
    <p:extLst>
      <p:ext uri="{BB962C8B-B14F-4D97-AF65-F5344CB8AC3E}">
        <p14:creationId xmlns:p14="http://schemas.microsoft.com/office/powerpoint/2010/main" val="191154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7952F34F-0E05-1A42-97E4-FBE1AD90DDEA}"/>
              </a:ext>
            </a:extLst>
          </p:cNvPr>
          <p:cNvPicPr>
            <a:picLocks noChangeAspect="1"/>
          </p:cNvPicPr>
          <p:nvPr/>
        </p:nvPicPr>
        <p:blipFill>
          <a:blip r:embed="rId2">
            <a:alphaModFix amt="19999"/>
          </a:blip>
          <a:srcRect l="13802" r="37933"/>
          <a:stretch>
            <a:fillRect/>
          </a:stretch>
        </p:blipFill>
        <p:spPr>
          <a:xfrm>
            <a:off x="7560" y="-271182"/>
            <a:ext cx="6469440" cy="10591800"/>
          </a:xfrm>
          <a:prstGeom prst="rect">
            <a:avLst/>
          </a:prstGeom>
        </p:spPr>
      </p:pic>
      <p:sp>
        <p:nvSpPr>
          <p:cNvPr id="7" name="Retângulo 6">
            <a:extLst>
              <a:ext uri="{FF2B5EF4-FFF2-40B4-BE49-F238E27FC236}">
                <a16:creationId xmlns:a16="http://schemas.microsoft.com/office/drawing/2014/main" id="{5AFDDC73-CD6F-D74A-A757-2881C1F3C8AA}"/>
              </a:ext>
            </a:extLst>
          </p:cNvPr>
          <p:cNvSpPr/>
          <p:nvPr/>
        </p:nvSpPr>
        <p:spPr>
          <a:xfrm>
            <a:off x="7213600" y="1207493"/>
            <a:ext cx="10512768" cy="2554545"/>
          </a:xfrm>
          <a:prstGeom prst="rect">
            <a:avLst/>
          </a:prstGeom>
        </p:spPr>
        <p:txBody>
          <a:bodyPr wrap="square">
            <a:spAutoFit/>
          </a:bodyPr>
          <a:lstStyle/>
          <a:p>
            <a:pPr marL="285750" indent="-285750">
              <a:buFont typeface="Arial" panose="020B0604020202020204" pitchFamily="34" charset="0"/>
              <a:buChar char="•"/>
            </a:pPr>
            <a:r>
              <a:rPr lang="pt-BR" sz="3200" dirty="0">
                <a:solidFill>
                  <a:schemeClr val="bg2"/>
                </a:solidFill>
                <a:latin typeface="Arial" panose="020B0604020202020204" pitchFamily="34" charset="0"/>
                <a:cs typeface="Arial" panose="020B0604020202020204" pitchFamily="34" charset="0"/>
              </a:rPr>
              <a:t>Arborização e a reforma e modernização dos equipamentos existentes (escolas, clubes, teatros, UBS, etc). Bem como </a:t>
            </a:r>
            <a:r>
              <a:rPr lang="pt-BR" sz="3200" dirty="0">
                <a:solidFill>
                  <a:schemeClr val="bg2"/>
                </a:solidFill>
                <a:latin typeface="Arial" panose="020B0604020202020204" pitchFamily="34" charset="0"/>
                <a:ea typeface="Calibri" panose="020F0502020204030204" pitchFamily="34" charset="0"/>
                <a:cs typeface="Arial" panose="020B0604020202020204" pitchFamily="34" charset="0"/>
              </a:rPr>
              <a:t>a manutenção constante dos mesmos e a sua modernização gradual.</a:t>
            </a:r>
          </a:p>
          <a:p>
            <a:pPr marL="285750" indent="-285750">
              <a:buFont typeface="Arial" panose="020B0604020202020204" pitchFamily="34" charset="0"/>
              <a:buChar char="•"/>
            </a:pPr>
            <a:endParaRPr lang="pt-BR" sz="3200" dirty="0"/>
          </a:p>
        </p:txBody>
      </p:sp>
      <p:sp>
        <p:nvSpPr>
          <p:cNvPr id="8" name="Retângulo 7">
            <a:extLst>
              <a:ext uri="{FF2B5EF4-FFF2-40B4-BE49-F238E27FC236}">
                <a16:creationId xmlns:a16="http://schemas.microsoft.com/office/drawing/2014/main" id="{52D9F6EF-5183-B547-A2F0-1244A61CD0D6}"/>
              </a:ext>
            </a:extLst>
          </p:cNvPr>
          <p:cNvSpPr/>
          <p:nvPr/>
        </p:nvSpPr>
        <p:spPr>
          <a:xfrm>
            <a:off x="7213600" y="3723938"/>
            <a:ext cx="10512768" cy="2062103"/>
          </a:xfrm>
          <a:prstGeom prst="rect">
            <a:avLst/>
          </a:prstGeom>
        </p:spPr>
        <p:txBody>
          <a:bodyPr wrap="square">
            <a:spAutoFit/>
          </a:bodyPr>
          <a:lstStyle/>
          <a:p>
            <a:pPr marL="457200" indent="-457200">
              <a:buFont typeface="Arial" panose="020B0604020202020204" pitchFamily="34" charset="0"/>
              <a:buChar char="•"/>
            </a:pPr>
            <a:r>
              <a:rPr lang="pt-BR" sz="3200" dirty="0">
                <a:solidFill>
                  <a:schemeClr val="bg2"/>
                </a:solidFill>
                <a:latin typeface="Arial" panose="020B0604020202020204" pitchFamily="34" charset="0"/>
                <a:ea typeface="Calibri" panose="020F0502020204030204" pitchFamily="34" charset="0"/>
                <a:cs typeface="Arial" panose="020B0604020202020204" pitchFamily="34" charset="0"/>
              </a:rPr>
              <a:t>O desenvolvimento de projetos executivos detalhados vai permitir uma melhor qualidade na fase de execução de obras, garantindo que o investimento público seja de excelência.</a:t>
            </a:r>
            <a:r>
              <a:rPr lang="pt-BR" sz="3200" dirty="0">
                <a:solidFill>
                  <a:schemeClr val="bg2"/>
                </a:solidFill>
                <a:latin typeface="Arial" panose="020B0604020202020204" pitchFamily="34" charset="0"/>
                <a:cs typeface="Arial" panose="020B0604020202020204" pitchFamily="34" charset="0"/>
              </a:rPr>
              <a:t> </a:t>
            </a:r>
          </a:p>
        </p:txBody>
      </p:sp>
      <p:sp>
        <p:nvSpPr>
          <p:cNvPr id="9" name="Retângulo 8">
            <a:extLst>
              <a:ext uri="{FF2B5EF4-FFF2-40B4-BE49-F238E27FC236}">
                <a16:creationId xmlns:a16="http://schemas.microsoft.com/office/drawing/2014/main" id="{D58E301B-6E75-AD4C-9CB6-A8F4A3C448E8}"/>
              </a:ext>
            </a:extLst>
          </p:cNvPr>
          <p:cNvSpPr/>
          <p:nvPr/>
        </p:nvSpPr>
        <p:spPr>
          <a:xfrm>
            <a:off x="7105755" y="6121554"/>
            <a:ext cx="10512769" cy="2161810"/>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pt-BR" sz="3200" dirty="0">
                <a:solidFill>
                  <a:schemeClr val="bg2"/>
                </a:solidFill>
                <a:latin typeface="Arial" panose="020B0604020202020204" pitchFamily="34" charset="0"/>
                <a:ea typeface="Calibri" panose="020F0502020204030204" pitchFamily="34" charset="0"/>
                <a:cs typeface="Arial" panose="020B0604020202020204" pitchFamily="34" charset="0"/>
              </a:rPr>
              <a:t>Recomposição do quadro de engenheiros, ampliando as c</a:t>
            </a:r>
            <a:r>
              <a:rPr lang="pt-BR" sz="3200" dirty="0">
                <a:solidFill>
                  <a:schemeClr val="bg2"/>
                </a:solidFill>
                <a:latin typeface="Arial" panose="020B0604020202020204" pitchFamily="34" charset="0"/>
                <a:cs typeface="Arial" panose="020B0604020202020204" pitchFamily="34" charset="0"/>
              </a:rPr>
              <a:t>ontratações de a permitir que São Paulo volte a ser um grande polo de Projetos de Engenharia e de Engenharia Consultiva.</a:t>
            </a:r>
          </a:p>
        </p:txBody>
      </p:sp>
      <p:pic>
        <p:nvPicPr>
          <p:cNvPr id="10" name="Picture 8">
            <a:extLst>
              <a:ext uri="{FF2B5EF4-FFF2-40B4-BE49-F238E27FC236}">
                <a16:creationId xmlns:a16="http://schemas.microsoft.com/office/drawing/2014/main" id="{FEAED025-4002-F545-8F9C-66C8CACBE712}"/>
              </a:ext>
            </a:extLst>
          </p:cNvPr>
          <p:cNvPicPr>
            <a:picLocks noChangeAspect="1"/>
          </p:cNvPicPr>
          <p:nvPr/>
        </p:nvPicPr>
        <p:blipFill>
          <a:blip r:embed="rId3"/>
          <a:srcRect l="21801" t="34196" r="23407" b="36717"/>
          <a:stretch>
            <a:fillRect/>
          </a:stretch>
        </p:blipFill>
        <p:spPr>
          <a:xfrm>
            <a:off x="15306740" y="8511355"/>
            <a:ext cx="2337184" cy="697881"/>
          </a:xfrm>
          <a:prstGeom prst="rect">
            <a:avLst/>
          </a:prstGeom>
        </p:spPr>
      </p:pic>
      <p:sp>
        <p:nvSpPr>
          <p:cNvPr id="12" name="AutoShape 2">
            <a:extLst>
              <a:ext uri="{FF2B5EF4-FFF2-40B4-BE49-F238E27FC236}">
                <a16:creationId xmlns:a16="http://schemas.microsoft.com/office/drawing/2014/main" id="{9717231D-B56D-7F4A-8A1E-0D9DA51B8077}"/>
              </a:ext>
            </a:extLst>
          </p:cNvPr>
          <p:cNvSpPr/>
          <p:nvPr/>
        </p:nvSpPr>
        <p:spPr>
          <a:xfrm>
            <a:off x="7560" y="3807033"/>
            <a:ext cx="6469440" cy="1930059"/>
          </a:xfrm>
          <a:prstGeom prst="rect">
            <a:avLst/>
          </a:prstGeom>
          <a:solidFill>
            <a:srgbClr val="F8CF2C"/>
          </a:solidFill>
        </p:spPr>
      </p:sp>
      <p:sp>
        <p:nvSpPr>
          <p:cNvPr id="13" name="TextBox 6">
            <a:extLst>
              <a:ext uri="{FF2B5EF4-FFF2-40B4-BE49-F238E27FC236}">
                <a16:creationId xmlns:a16="http://schemas.microsoft.com/office/drawing/2014/main" id="{34D72A31-B208-8D47-ABDC-4B828B681150}"/>
              </a:ext>
            </a:extLst>
          </p:cNvPr>
          <p:cNvSpPr txBox="1"/>
          <p:nvPr/>
        </p:nvSpPr>
        <p:spPr>
          <a:xfrm>
            <a:off x="472568" y="4016525"/>
            <a:ext cx="6004432" cy="1497333"/>
          </a:xfrm>
          <a:prstGeom prst="rect">
            <a:avLst/>
          </a:prstGeom>
        </p:spPr>
        <p:txBody>
          <a:bodyPr wrap="square" lIns="0" tIns="0" rIns="0" bIns="0" rtlCol="0" anchor="t">
            <a:spAutoFit/>
          </a:bodyPr>
          <a:lstStyle/>
          <a:p>
            <a:pPr>
              <a:lnSpc>
                <a:spcPts val="5855"/>
              </a:lnSpc>
            </a:pPr>
            <a:r>
              <a:rPr lang="en-US" sz="4879" spc="195" dirty="0">
                <a:latin typeface="Cooper Hewitt Heavy"/>
              </a:rPr>
              <a:t>INFRAESTRUTURA E URBANIZAÇÃO</a:t>
            </a:r>
          </a:p>
        </p:txBody>
      </p:sp>
    </p:spTree>
    <p:extLst>
      <p:ext uri="{BB962C8B-B14F-4D97-AF65-F5344CB8AC3E}">
        <p14:creationId xmlns:p14="http://schemas.microsoft.com/office/powerpoint/2010/main" val="193295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57F913F7-E467-E442-ACD2-F24EB4A52AC0}"/>
              </a:ext>
            </a:extLst>
          </p:cNvPr>
          <p:cNvSpPr/>
          <p:nvPr/>
        </p:nvSpPr>
        <p:spPr>
          <a:xfrm>
            <a:off x="7010401" y="723900"/>
            <a:ext cx="10903676" cy="1107996"/>
          </a:xfrm>
          <a:prstGeom prst="rect">
            <a:avLst/>
          </a:prstGeom>
        </p:spPr>
        <p:txBody>
          <a:bodyPr wrap="square">
            <a:spAutoFit/>
          </a:bodyPr>
          <a:lstStyle/>
          <a:p>
            <a:r>
              <a:rPr lang="pt-BR" sz="3200" b="1" dirty="0">
                <a:solidFill>
                  <a:srgbClr val="F8CF2C"/>
                </a:solidFill>
                <a:latin typeface="Arial" panose="020B0604020202020204" pitchFamily="34" charset="0"/>
                <a:cs typeface="Arial" panose="020B0604020202020204" pitchFamily="34" charset="0"/>
              </a:rPr>
              <a:t>NO MÉDIO PRAZO TEMOS TRÊS EIXOS DE ATUAÇÃO:</a:t>
            </a:r>
          </a:p>
          <a:p>
            <a:endParaRPr lang="pt-BR" sz="3200" dirty="0">
              <a:solidFill>
                <a:srgbClr val="FFFF00"/>
              </a:solidFill>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68264C2E-FC34-C647-8EF9-033344B498EB}"/>
              </a:ext>
            </a:extLst>
          </p:cNvPr>
          <p:cNvSpPr/>
          <p:nvPr/>
        </p:nvSpPr>
        <p:spPr>
          <a:xfrm>
            <a:off x="6680017" y="1562100"/>
            <a:ext cx="11234060" cy="2795124"/>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pt-BR" sz="3200" dirty="0">
                <a:solidFill>
                  <a:schemeClr val="bg2"/>
                </a:solidFill>
                <a:latin typeface="Arial" panose="020B0604020202020204" pitchFamily="34" charset="0"/>
                <a:cs typeface="Arial" panose="020B0604020202020204" pitchFamily="34" charset="0"/>
              </a:rPr>
              <a:t>O </a:t>
            </a:r>
            <a:r>
              <a:rPr lang="pt-BR" sz="3200" b="1" dirty="0">
                <a:solidFill>
                  <a:schemeClr val="bg2"/>
                </a:solidFill>
                <a:latin typeface="Arial" panose="020B0604020202020204" pitchFamily="34" charset="0"/>
                <a:cs typeface="Arial" panose="020B0604020202020204" pitchFamily="34" charset="0"/>
              </a:rPr>
              <a:t>primeiro eixo </a:t>
            </a:r>
            <a:r>
              <a:rPr lang="pt-BR" sz="3200" dirty="0">
                <a:solidFill>
                  <a:schemeClr val="bg2"/>
                </a:solidFill>
                <a:latin typeface="Arial" panose="020B0604020202020204" pitchFamily="34" charset="0"/>
                <a:cs typeface="Arial" panose="020B0604020202020204" pitchFamily="34" charset="0"/>
              </a:rPr>
              <a:t>é o fortalecimento da capacidade de gestão da Prefeitura e a valorização das carreiras relacionadas, como engenharia, arquitetura e urbanismo e o reforço para novas contratações</a:t>
            </a:r>
            <a:endParaRPr lang="pt-BR" sz="3200"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endParaRPr lang="pt-BR" sz="3200" dirty="0">
              <a:solidFill>
                <a:schemeClr val="bg2"/>
              </a:solidFill>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197D6C20-56D4-1D45-9435-AAC0E075EE5D}"/>
              </a:ext>
            </a:extLst>
          </p:cNvPr>
          <p:cNvSpPr/>
          <p:nvPr/>
        </p:nvSpPr>
        <p:spPr>
          <a:xfrm>
            <a:off x="6680017" y="4000500"/>
            <a:ext cx="11226984" cy="2795124"/>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pt-BR" sz="3200" dirty="0">
                <a:solidFill>
                  <a:schemeClr val="bg2"/>
                </a:solidFill>
                <a:latin typeface="Arial" panose="020B0604020202020204" pitchFamily="34" charset="0"/>
                <a:cs typeface="Arial" panose="020B0604020202020204" pitchFamily="34" charset="0"/>
              </a:rPr>
              <a:t>O </a:t>
            </a:r>
            <a:r>
              <a:rPr lang="pt-BR" sz="3200" b="1" dirty="0">
                <a:solidFill>
                  <a:schemeClr val="bg2"/>
                </a:solidFill>
                <a:latin typeface="Arial" panose="020B0604020202020204" pitchFamily="34" charset="0"/>
                <a:cs typeface="Arial" panose="020B0604020202020204" pitchFamily="34" charset="0"/>
              </a:rPr>
              <a:t>segundo eixo </a:t>
            </a:r>
            <a:r>
              <a:rPr lang="pt-BR" sz="3200" dirty="0">
                <a:solidFill>
                  <a:schemeClr val="bg2"/>
                </a:solidFill>
                <a:latin typeface="Arial" panose="020B0604020202020204" pitchFamily="34" charset="0"/>
                <a:cs typeface="Arial" panose="020B0604020202020204" pitchFamily="34" charset="0"/>
              </a:rPr>
              <a:t>é a consolidação do fortalecimento da capacidade de gestão da Prefeitura em especial quanto à manutenção, ao planejamento, à execução de projetos e a fiscalização de obras.</a:t>
            </a:r>
            <a:endParaRPr lang="pt-BR" sz="3200" dirty="0">
              <a:solidFill>
                <a:schemeClr val="bg2"/>
              </a:solidFill>
              <a:latin typeface="Arial" panose="020B0604020202020204" pitchFamily="34" charset="0"/>
              <a:ea typeface="Calibri" panose="020F0502020204030204" pitchFamily="34" charset="0"/>
              <a:cs typeface="Arial" panose="020B0604020202020204" pitchFamily="34" charset="0"/>
            </a:endParaRPr>
          </a:p>
          <a:p>
            <a:endParaRPr lang="pt-BR" sz="3200" dirty="0">
              <a:solidFill>
                <a:schemeClr val="bg2"/>
              </a:solidFill>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003FE1A9-66CC-3A40-87BB-2CC6933BA1BA}"/>
              </a:ext>
            </a:extLst>
          </p:cNvPr>
          <p:cNvSpPr/>
          <p:nvPr/>
        </p:nvSpPr>
        <p:spPr>
          <a:xfrm>
            <a:off x="6680016" y="6438900"/>
            <a:ext cx="11071752" cy="2688749"/>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pt-BR" sz="3200" dirty="0">
                <a:solidFill>
                  <a:schemeClr val="bg2"/>
                </a:solidFill>
                <a:latin typeface="Arial" panose="020B0604020202020204" pitchFamily="34" charset="0"/>
                <a:ea typeface="Calibri" panose="020F0502020204030204" pitchFamily="34" charset="0"/>
                <a:cs typeface="Arial" panose="020B0604020202020204" pitchFamily="34" charset="0"/>
              </a:rPr>
              <a:t>O </a:t>
            </a:r>
            <a:r>
              <a:rPr lang="pt-BR" sz="3200" b="1" dirty="0">
                <a:solidFill>
                  <a:schemeClr val="bg2"/>
                </a:solidFill>
                <a:latin typeface="Arial" panose="020B0604020202020204" pitchFamily="34" charset="0"/>
                <a:ea typeface="Calibri" panose="020F0502020204030204" pitchFamily="34" charset="0"/>
                <a:cs typeface="Arial" panose="020B0604020202020204" pitchFamily="34" charset="0"/>
              </a:rPr>
              <a:t>terceiro eixo </a:t>
            </a:r>
            <a:r>
              <a:rPr lang="pt-BR" sz="3200" dirty="0">
                <a:solidFill>
                  <a:schemeClr val="bg2"/>
                </a:solidFill>
                <a:latin typeface="Arial" panose="020B0604020202020204" pitchFamily="34" charset="0"/>
                <a:ea typeface="Calibri" panose="020F0502020204030204" pitchFamily="34" charset="0"/>
                <a:cs typeface="Arial" panose="020B0604020202020204" pitchFamily="34" charset="0"/>
              </a:rPr>
              <a:t>é o da inovação. A Prefeitura deve criar mecanismos que permitam à Engenharia Nacional desenvolver produtos e soluções que atendam às necessidades mais prementes da população: da habitação popular à cidade inteligente.</a:t>
            </a:r>
          </a:p>
        </p:txBody>
      </p:sp>
      <p:pic>
        <p:nvPicPr>
          <p:cNvPr id="14" name="Picture 8">
            <a:extLst>
              <a:ext uri="{FF2B5EF4-FFF2-40B4-BE49-F238E27FC236}">
                <a16:creationId xmlns:a16="http://schemas.microsoft.com/office/drawing/2014/main" id="{B9EF1F4D-78DF-8646-9AF3-60917A975839}"/>
              </a:ext>
            </a:extLst>
          </p:cNvPr>
          <p:cNvPicPr>
            <a:picLocks noChangeAspect="1"/>
          </p:cNvPicPr>
          <p:nvPr/>
        </p:nvPicPr>
        <p:blipFill>
          <a:blip r:embed="rId2"/>
          <a:srcRect l="21801" t="34196" r="23407" b="36717"/>
          <a:stretch>
            <a:fillRect/>
          </a:stretch>
        </p:blipFill>
        <p:spPr>
          <a:xfrm>
            <a:off x="15317246" y="8909360"/>
            <a:ext cx="2337184" cy="697881"/>
          </a:xfrm>
          <a:prstGeom prst="rect">
            <a:avLst/>
          </a:prstGeom>
        </p:spPr>
      </p:pic>
      <p:sp>
        <p:nvSpPr>
          <p:cNvPr id="16" name="AutoShape 2">
            <a:extLst>
              <a:ext uri="{FF2B5EF4-FFF2-40B4-BE49-F238E27FC236}">
                <a16:creationId xmlns:a16="http://schemas.microsoft.com/office/drawing/2014/main" id="{0FE99223-DE3D-7545-8CC9-15FFB6F97709}"/>
              </a:ext>
            </a:extLst>
          </p:cNvPr>
          <p:cNvSpPr/>
          <p:nvPr/>
        </p:nvSpPr>
        <p:spPr>
          <a:xfrm>
            <a:off x="7560" y="3807033"/>
            <a:ext cx="6469440" cy="1930059"/>
          </a:xfrm>
          <a:prstGeom prst="rect">
            <a:avLst/>
          </a:prstGeom>
          <a:solidFill>
            <a:srgbClr val="F8CF2C"/>
          </a:solidFill>
        </p:spPr>
      </p:sp>
      <p:sp>
        <p:nvSpPr>
          <p:cNvPr id="17" name="TextBox 6">
            <a:extLst>
              <a:ext uri="{FF2B5EF4-FFF2-40B4-BE49-F238E27FC236}">
                <a16:creationId xmlns:a16="http://schemas.microsoft.com/office/drawing/2014/main" id="{D995BE9F-A39A-DF49-8EB6-B498239E9023}"/>
              </a:ext>
            </a:extLst>
          </p:cNvPr>
          <p:cNvSpPr txBox="1"/>
          <p:nvPr/>
        </p:nvSpPr>
        <p:spPr>
          <a:xfrm>
            <a:off x="472568" y="4016525"/>
            <a:ext cx="6004432" cy="1497333"/>
          </a:xfrm>
          <a:prstGeom prst="rect">
            <a:avLst/>
          </a:prstGeom>
        </p:spPr>
        <p:txBody>
          <a:bodyPr wrap="square" lIns="0" tIns="0" rIns="0" bIns="0" rtlCol="0" anchor="t">
            <a:spAutoFit/>
          </a:bodyPr>
          <a:lstStyle/>
          <a:p>
            <a:pPr>
              <a:lnSpc>
                <a:spcPts val="5855"/>
              </a:lnSpc>
            </a:pPr>
            <a:r>
              <a:rPr lang="en-US" sz="4879" spc="195" dirty="0">
                <a:latin typeface="Cooper Hewitt Heavy"/>
              </a:rPr>
              <a:t>INFRAESTRUTURA E URBANIZAÇÃO</a:t>
            </a:r>
          </a:p>
        </p:txBody>
      </p:sp>
      <p:pic>
        <p:nvPicPr>
          <p:cNvPr id="18" name="Picture 2">
            <a:extLst>
              <a:ext uri="{FF2B5EF4-FFF2-40B4-BE49-F238E27FC236}">
                <a16:creationId xmlns:a16="http://schemas.microsoft.com/office/drawing/2014/main" id="{782A0206-A043-074B-A361-3FA3270BB627}"/>
              </a:ext>
            </a:extLst>
          </p:cNvPr>
          <p:cNvPicPr>
            <a:picLocks noChangeAspect="1"/>
          </p:cNvPicPr>
          <p:nvPr/>
        </p:nvPicPr>
        <p:blipFill>
          <a:blip r:embed="rId3">
            <a:alphaModFix amt="19999"/>
          </a:blip>
          <a:srcRect l="13802" r="37933"/>
          <a:stretch>
            <a:fillRect/>
          </a:stretch>
        </p:blipFill>
        <p:spPr>
          <a:xfrm>
            <a:off x="7560" y="-271182"/>
            <a:ext cx="6469440" cy="10591800"/>
          </a:xfrm>
          <a:prstGeom prst="rect">
            <a:avLst/>
          </a:prstGeom>
        </p:spPr>
      </p:pic>
    </p:spTree>
    <p:extLst>
      <p:ext uri="{BB962C8B-B14F-4D97-AF65-F5344CB8AC3E}">
        <p14:creationId xmlns:p14="http://schemas.microsoft.com/office/powerpoint/2010/main" val="248617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B298A834-BFE5-FD40-9A09-A3853F325C25}"/>
              </a:ext>
            </a:extLst>
          </p:cNvPr>
          <p:cNvPicPr>
            <a:picLocks noChangeAspect="1"/>
          </p:cNvPicPr>
          <p:nvPr/>
        </p:nvPicPr>
        <p:blipFill>
          <a:blip r:embed="rId2">
            <a:alphaModFix amt="19999"/>
          </a:blip>
          <a:srcRect l="13802" r="37933"/>
          <a:stretch>
            <a:fillRect/>
          </a:stretch>
        </p:blipFill>
        <p:spPr>
          <a:xfrm>
            <a:off x="7560" y="-271182"/>
            <a:ext cx="6469440" cy="10591800"/>
          </a:xfrm>
          <a:prstGeom prst="rect">
            <a:avLst/>
          </a:prstGeom>
        </p:spPr>
      </p:pic>
      <p:sp>
        <p:nvSpPr>
          <p:cNvPr id="2" name="Retângulo 1">
            <a:extLst>
              <a:ext uri="{FF2B5EF4-FFF2-40B4-BE49-F238E27FC236}">
                <a16:creationId xmlns:a16="http://schemas.microsoft.com/office/drawing/2014/main" id="{270DD47D-2AAC-0B49-960B-131C26F8DC1A}"/>
              </a:ext>
            </a:extLst>
          </p:cNvPr>
          <p:cNvSpPr/>
          <p:nvPr/>
        </p:nvSpPr>
        <p:spPr>
          <a:xfrm>
            <a:off x="7538218" y="2552700"/>
            <a:ext cx="9530582" cy="3742628"/>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pt-BR" sz="3200" dirty="0">
                <a:solidFill>
                  <a:schemeClr val="bg2"/>
                </a:solidFill>
                <a:latin typeface="Arial" panose="020B0604020202020204" pitchFamily="34" charset="0"/>
                <a:ea typeface="Calibri" panose="020F0502020204030204" pitchFamily="34" charset="0"/>
                <a:cs typeface="Arial" panose="020B0604020202020204" pitchFamily="34" charset="0"/>
              </a:rPr>
              <a:t>Foco na execução do planejamento mais estruturado, da visão da cidade do futuro. Mais sustentável, com menor tempo de deslocamento, com melhor condição de moradia, sem tragédias decorrentes de enchentes ou deslizamentos, com empregos de qualidade e uma indústria moderna.</a:t>
            </a:r>
          </a:p>
        </p:txBody>
      </p:sp>
      <p:sp>
        <p:nvSpPr>
          <p:cNvPr id="3" name="Retângulo 2">
            <a:extLst>
              <a:ext uri="{FF2B5EF4-FFF2-40B4-BE49-F238E27FC236}">
                <a16:creationId xmlns:a16="http://schemas.microsoft.com/office/drawing/2014/main" id="{A2129870-E95B-694E-B7C4-C953A9F34729}"/>
              </a:ext>
            </a:extLst>
          </p:cNvPr>
          <p:cNvSpPr/>
          <p:nvPr/>
        </p:nvSpPr>
        <p:spPr>
          <a:xfrm>
            <a:off x="7848600" y="1562100"/>
            <a:ext cx="4429418" cy="707886"/>
          </a:xfrm>
          <a:prstGeom prst="rect">
            <a:avLst/>
          </a:prstGeom>
        </p:spPr>
        <p:txBody>
          <a:bodyPr wrap="none">
            <a:spAutoFit/>
          </a:bodyPr>
          <a:lstStyle/>
          <a:p>
            <a:r>
              <a:rPr lang="pt-BR" sz="4000" b="1" dirty="0">
                <a:solidFill>
                  <a:srgbClr val="F8CF2C"/>
                </a:solidFill>
                <a:latin typeface="Arial" panose="020B0604020202020204" pitchFamily="34" charset="0"/>
                <a:cs typeface="Arial" panose="020B0604020202020204" pitchFamily="34" charset="0"/>
              </a:rPr>
              <a:t>LONGO PRAZO...</a:t>
            </a:r>
          </a:p>
        </p:txBody>
      </p:sp>
      <p:pic>
        <p:nvPicPr>
          <p:cNvPr id="9" name="Picture 8">
            <a:extLst>
              <a:ext uri="{FF2B5EF4-FFF2-40B4-BE49-F238E27FC236}">
                <a16:creationId xmlns:a16="http://schemas.microsoft.com/office/drawing/2014/main" id="{7D1A809E-DCC5-4F45-B709-84235004E2CC}"/>
              </a:ext>
            </a:extLst>
          </p:cNvPr>
          <p:cNvPicPr>
            <a:picLocks noChangeAspect="1"/>
          </p:cNvPicPr>
          <p:nvPr/>
        </p:nvPicPr>
        <p:blipFill>
          <a:blip r:embed="rId3"/>
          <a:srcRect l="21801" t="34196" r="23407" b="36717"/>
          <a:stretch>
            <a:fillRect/>
          </a:stretch>
        </p:blipFill>
        <p:spPr>
          <a:xfrm>
            <a:off x="15317246" y="8909360"/>
            <a:ext cx="2337184" cy="697881"/>
          </a:xfrm>
          <a:prstGeom prst="rect">
            <a:avLst/>
          </a:prstGeom>
        </p:spPr>
      </p:pic>
      <p:sp>
        <p:nvSpPr>
          <p:cNvPr id="11" name="AutoShape 2">
            <a:extLst>
              <a:ext uri="{FF2B5EF4-FFF2-40B4-BE49-F238E27FC236}">
                <a16:creationId xmlns:a16="http://schemas.microsoft.com/office/drawing/2014/main" id="{79C90856-E68F-154B-9B0F-7C6D9DCE53C7}"/>
              </a:ext>
            </a:extLst>
          </p:cNvPr>
          <p:cNvSpPr/>
          <p:nvPr/>
        </p:nvSpPr>
        <p:spPr>
          <a:xfrm>
            <a:off x="0" y="3860821"/>
            <a:ext cx="6469440" cy="1930059"/>
          </a:xfrm>
          <a:prstGeom prst="rect">
            <a:avLst/>
          </a:prstGeom>
          <a:solidFill>
            <a:srgbClr val="F8CF2C"/>
          </a:solidFill>
        </p:spPr>
      </p:sp>
      <p:sp>
        <p:nvSpPr>
          <p:cNvPr id="12" name="TextBox 6">
            <a:extLst>
              <a:ext uri="{FF2B5EF4-FFF2-40B4-BE49-F238E27FC236}">
                <a16:creationId xmlns:a16="http://schemas.microsoft.com/office/drawing/2014/main" id="{9BF20D15-F6B3-E941-B5F6-40EF9826336B}"/>
              </a:ext>
            </a:extLst>
          </p:cNvPr>
          <p:cNvSpPr txBox="1"/>
          <p:nvPr/>
        </p:nvSpPr>
        <p:spPr>
          <a:xfrm>
            <a:off x="465008" y="4070313"/>
            <a:ext cx="6004432" cy="1497333"/>
          </a:xfrm>
          <a:prstGeom prst="rect">
            <a:avLst/>
          </a:prstGeom>
        </p:spPr>
        <p:txBody>
          <a:bodyPr wrap="square" lIns="0" tIns="0" rIns="0" bIns="0" rtlCol="0" anchor="t">
            <a:spAutoFit/>
          </a:bodyPr>
          <a:lstStyle/>
          <a:p>
            <a:pPr>
              <a:lnSpc>
                <a:spcPts val="5855"/>
              </a:lnSpc>
            </a:pPr>
            <a:r>
              <a:rPr lang="en-US" sz="4879" spc="195" dirty="0">
                <a:latin typeface="Cooper Hewitt Heavy"/>
              </a:rPr>
              <a:t>INFRAESTRUTURA E URBANIZAÇÃO</a:t>
            </a:r>
          </a:p>
        </p:txBody>
      </p:sp>
    </p:spTree>
    <p:extLst>
      <p:ext uri="{BB962C8B-B14F-4D97-AF65-F5344CB8AC3E}">
        <p14:creationId xmlns:p14="http://schemas.microsoft.com/office/powerpoint/2010/main" val="385674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3"/>
          <p:cNvGrpSpPr/>
          <p:nvPr/>
        </p:nvGrpSpPr>
        <p:grpSpPr>
          <a:xfrm>
            <a:off x="647700" y="-4373478"/>
            <a:ext cx="10963275" cy="7764378"/>
            <a:chOff x="0" y="-94129"/>
            <a:chExt cx="14617700" cy="10352505"/>
          </a:xfrm>
        </p:grpSpPr>
        <p:sp>
          <p:nvSpPr>
            <p:cNvPr id="4" name="TextBox 4"/>
            <p:cNvSpPr txBox="1"/>
            <p:nvPr/>
          </p:nvSpPr>
          <p:spPr>
            <a:xfrm>
              <a:off x="88900" y="8508153"/>
              <a:ext cx="14528800" cy="1750223"/>
            </a:xfrm>
            <a:prstGeom prst="rect">
              <a:avLst/>
            </a:prstGeom>
          </p:spPr>
          <p:txBody>
            <a:bodyPr wrap="square" lIns="0" tIns="0" rIns="0" bIns="0" rtlCol="0" anchor="t">
              <a:spAutoFit/>
            </a:bodyPr>
            <a:lstStyle/>
            <a:p>
              <a:pPr marL="561340" lvl="1" indent="-280670">
                <a:lnSpc>
                  <a:spcPts val="3380"/>
                </a:lnSpc>
                <a:buFont typeface="Arial"/>
                <a:buChar char="•"/>
              </a:pPr>
              <a:r>
                <a:rPr lang="en-US" sz="3200" spc="26" dirty="0">
                  <a:solidFill>
                    <a:srgbClr val="FFFEE6"/>
                  </a:solidFill>
                  <a:latin typeface="Cooper Hewitt"/>
                </a:rPr>
                <a:t>Não existirá uma cidade verdadeiramente democrática sem que ela assuma como tarefa da administração pública combater o racismo estrutural.</a:t>
              </a:r>
            </a:p>
          </p:txBody>
        </p:sp>
        <p:sp>
          <p:nvSpPr>
            <p:cNvPr id="5" name="TextBox 5"/>
            <p:cNvSpPr txBox="1"/>
            <p:nvPr/>
          </p:nvSpPr>
          <p:spPr>
            <a:xfrm>
              <a:off x="3009" y="-94129"/>
              <a:ext cx="14122468" cy="728663"/>
            </a:xfrm>
            <a:prstGeom prst="rect">
              <a:avLst/>
            </a:prstGeom>
          </p:spPr>
          <p:txBody>
            <a:bodyPr lIns="0" tIns="0" rIns="0" bIns="0" rtlCol="0" anchor="t">
              <a:spAutoFit/>
            </a:bodyPr>
            <a:lstStyle/>
            <a:p>
              <a:pPr>
                <a:lnSpc>
                  <a:spcPts val="3839"/>
                </a:lnSpc>
              </a:pPr>
              <a:endParaRPr dirty="0"/>
            </a:p>
          </p:txBody>
        </p:sp>
        <p:sp>
          <p:nvSpPr>
            <p:cNvPr id="6" name="TextBox 6"/>
            <p:cNvSpPr txBox="1"/>
            <p:nvPr/>
          </p:nvSpPr>
          <p:spPr>
            <a:xfrm>
              <a:off x="0" y="919227"/>
              <a:ext cx="14114959" cy="589955"/>
            </a:xfrm>
            <a:prstGeom prst="rect">
              <a:avLst/>
            </a:prstGeom>
          </p:spPr>
          <p:txBody>
            <a:bodyPr lIns="0" tIns="0" rIns="0" bIns="0" rtlCol="0" anchor="t">
              <a:spAutoFit/>
            </a:bodyPr>
            <a:lstStyle/>
            <a:p>
              <a:pPr marL="0" lvl="0" indent="0">
                <a:lnSpc>
                  <a:spcPts val="3392"/>
                </a:lnSpc>
              </a:pPr>
              <a:endParaRPr dirty="0"/>
            </a:p>
          </p:txBody>
        </p:sp>
      </p:grpSp>
      <p:sp>
        <p:nvSpPr>
          <p:cNvPr id="10" name="TextBox 10"/>
          <p:cNvSpPr txBox="1"/>
          <p:nvPr/>
        </p:nvSpPr>
        <p:spPr>
          <a:xfrm>
            <a:off x="12455977" y="3779044"/>
            <a:ext cx="4920347" cy="1692771"/>
          </a:xfrm>
          <a:prstGeom prst="rect">
            <a:avLst/>
          </a:prstGeom>
        </p:spPr>
        <p:txBody>
          <a:bodyPr lIns="0" tIns="0" rIns="0" bIns="0" rtlCol="0" anchor="t">
            <a:spAutoFit/>
          </a:bodyPr>
          <a:lstStyle/>
          <a:p>
            <a:pPr>
              <a:lnSpc>
                <a:spcPts val="6600"/>
              </a:lnSpc>
            </a:pPr>
            <a:r>
              <a:rPr lang="en-US" sz="5500" dirty="0">
                <a:solidFill>
                  <a:srgbClr val="252827"/>
                </a:solidFill>
                <a:latin typeface="Cooper Hewitt Heavy"/>
              </a:rPr>
              <a:t>CIDADE ANTIRACISTA</a:t>
            </a:r>
          </a:p>
        </p:txBody>
      </p:sp>
      <p:pic>
        <p:nvPicPr>
          <p:cNvPr id="11" name="Picture 11"/>
          <p:cNvPicPr>
            <a:picLocks noChangeAspect="1"/>
          </p:cNvPicPr>
          <p:nvPr/>
        </p:nvPicPr>
        <p:blipFill>
          <a:blip r:embed="rId2"/>
          <a:srcRect l="21801" t="34196" r="23407" b="36717"/>
          <a:stretch>
            <a:fillRect/>
          </a:stretch>
        </p:blipFill>
        <p:spPr>
          <a:xfrm>
            <a:off x="15186658" y="8909360"/>
            <a:ext cx="2337184" cy="697881"/>
          </a:xfrm>
          <a:prstGeom prst="rect">
            <a:avLst/>
          </a:prstGeom>
        </p:spPr>
      </p:pic>
      <p:sp>
        <p:nvSpPr>
          <p:cNvPr id="12" name="Retângulo 11">
            <a:extLst>
              <a:ext uri="{FF2B5EF4-FFF2-40B4-BE49-F238E27FC236}">
                <a16:creationId xmlns:a16="http://schemas.microsoft.com/office/drawing/2014/main" id="{C1320039-5AC0-6848-A482-23D2291FF4DB}"/>
              </a:ext>
            </a:extLst>
          </p:cNvPr>
          <p:cNvSpPr/>
          <p:nvPr/>
        </p:nvSpPr>
        <p:spPr>
          <a:xfrm>
            <a:off x="647700" y="4099631"/>
            <a:ext cx="10325100" cy="1383712"/>
          </a:xfrm>
          <a:prstGeom prst="rect">
            <a:avLst/>
          </a:prstGeom>
        </p:spPr>
        <p:txBody>
          <a:bodyPr wrap="square">
            <a:spAutoFit/>
          </a:bodyPr>
          <a:lstStyle/>
          <a:p>
            <a:pPr marL="561340" lvl="1" indent="-280670">
              <a:lnSpc>
                <a:spcPts val="3380"/>
              </a:lnSpc>
              <a:buFont typeface="Arial"/>
              <a:buChar char="•"/>
            </a:pPr>
            <a:r>
              <a:rPr lang="en-US" sz="3200" spc="26" dirty="0">
                <a:solidFill>
                  <a:srgbClr val="FFFEE6"/>
                </a:solidFill>
                <a:latin typeface="Cooper Hewitt"/>
              </a:rPr>
              <a:t>O combate ao racismo será uma prioridade da Prefeitura presente em todas as políticas públicas. </a:t>
            </a:r>
          </a:p>
          <a:p>
            <a:pPr>
              <a:lnSpc>
                <a:spcPts val="3380"/>
              </a:lnSpc>
            </a:pPr>
            <a:endParaRPr lang="en-US" sz="2600" spc="26" dirty="0">
              <a:solidFill>
                <a:srgbClr val="FFFEE6"/>
              </a:solidFill>
              <a:latin typeface="Cooper Hewitt"/>
            </a:endParaRPr>
          </a:p>
        </p:txBody>
      </p:sp>
      <p:sp>
        <p:nvSpPr>
          <p:cNvPr id="13" name="Retângulo 12">
            <a:extLst>
              <a:ext uri="{FF2B5EF4-FFF2-40B4-BE49-F238E27FC236}">
                <a16:creationId xmlns:a16="http://schemas.microsoft.com/office/drawing/2014/main" id="{1755529C-07BB-CC47-B793-D77DC23DF10E}"/>
              </a:ext>
            </a:extLst>
          </p:cNvPr>
          <p:cNvSpPr/>
          <p:nvPr/>
        </p:nvSpPr>
        <p:spPr>
          <a:xfrm>
            <a:off x="647700" y="5829300"/>
            <a:ext cx="10118274" cy="2277034"/>
          </a:xfrm>
          <a:prstGeom prst="rect">
            <a:avLst/>
          </a:prstGeom>
        </p:spPr>
        <p:txBody>
          <a:bodyPr wrap="square">
            <a:spAutoFit/>
          </a:bodyPr>
          <a:lstStyle/>
          <a:p>
            <a:pPr marL="561340" lvl="1" indent="-280670">
              <a:lnSpc>
                <a:spcPts val="3380"/>
              </a:lnSpc>
              <a:buFont typeface="Arial"/>
              <a:buChar char="•"/>
            </a:pPr>
            <a:r>
              <a:rPr lang="en-US" sz="3200" spc="26" dirty="0">
                <a:solidFill>
                  <a:srgbClr val="FFFEE6"/>
                </a:solidFill>
                <a:latin typeface="Cooper Hewitt"/>
              </a:rPr>
              <a:t>A cidade antirracista homenageará o princípio constitucional da dignidade humana e trabalhará pela incorporação da diversidade e promoção da justiça social.</a:t>
            </a:r>
          </a:p>
          <a:p>
            <a:pPr>
              <a:lnSpc>
                <a:spcPts val="3380"/>
              </a:lnSpc>
            </a:pPr>
            <a:endParaRPr lang="en-US" sz="3200" spc="26" dirty="0">
              <a:solidFill>
                <a:srgbClr val="FFFEE6"/>
              </a:solidFill>
              <a:latin typeface="Cooper Hewitt"/>
            </a:endParaRPr>
          </a:p>
        </p:txBody>
      </p:sp>
      <p:sp>
        <p:nvSpPr>
          <p:cNvPr id="18" name="AutoShape 2">
            <a:extLst>
              <a:ext uri="{FF2B5EF4-FFF2-40B4-BE49-F238E27FC236}">
                <a16:creationId xmlns:a16="http://schemas.microsoft.com/office/drawing/2014/main" id="{150A708A-4585-EA43-A2DB-9F6FE672D2A1}"/>
              </a:ext>
            </a:extLst>
          </p:cNvPr>
          <p:cNvSpPr/>
          <p:nvPr/>
        </p:nvSpPr>
        <p:spPr>
          <a:xfrm>
            <a:off x="11677650" y="3171198"/>
            <a:ext cx="6781800" cy="2916359"/>
          </a:xfrm>
          <a:prstGeom prst="rect">
            <a:avLst/>
          </a:prstGeom>
          <a:solidFill>
            <a:srgbClr val="F8CF2C"/>
          </a:solidFill>
        </p:spPr>
      </p:sp>
      <p:grpSp>
        <p:nvGrpSpPr>
          <p:cNvPr id="22" name="Group 7">
            <a:extLst>
              <a:ext uri="{FF2B5EF4-FFF2-40B4-BE49-F238E27FC236}">
                <a16:creationId xmlns:a16="http://schemas.microsoft.com/office/drawing/2014/main" id="{43D1F222-D562-634D-BE2C-C2700E535F8E}"/>
              </a:ext>
            </a:extLst>
          </p:cNvPr>
          <p:cNvGrpSpPr/>
          <p:nvPr/>
        </p:nvGrpSpPr>
        <p:grpSpPr>
          <a:xfrm>
            <a:off x="11677650" y="3158498"/>
            <a:ext cx="7394502" cy="2916359"/>
            <a:chOff x="0" y="0"/>
            <a:chExt cx="8991600" cy="5259471"/>
          </a:xfrm>
        </p:grpSpPr>
        <p:grpSp>
          <p:nvGrpSpPr>
            <p:cNvPr id="23" name="Group 8">
              <a:extLst>
                <a:ext uri="{FF2B5EF4-FFF2-40B4-BE49-F238E27FC236}">
                  <a16:creationId xmlns:a16="http://schemas.microsoft.com/office/drawing/2014/main" id="{F0638006-7479-2A43-95AF-39F4770D4705}"/>
                </a:ext>
              </a:extLst>
            </p:cNvPr>
            <p:cNvGrpSpPr/>
            <p:nvPr/>
          </p:nvGrpSpPr>
          <p:grpSpPr>
            <a:xfrm>
              <a:off x="0" y="0"/>
              <a:ext cx="8991600" cy="5259471"/>
              <a:chOff x="0" y="0"/>
              <a:chExt cx="5730372" cy="3351876"/>
            </a:xfrm>
          </p:grpSpPr>
          <p:sp>
            <p:nvSpPr>
              <p:cNvPr id="25" name="Freeform 9">
                <a:extLst>
                  <a:ext uri="{FF2B5EF4-FFF2-40B4-BE49-F238E27FC236}">
                    <a16:creationId xmlns:a16="http://schemas.microsoft.com/office/drawing/2014/main" id="{B7AB7599-7291-BB4A-98C3-81792C82D7F3}"/>
                  </a:ext>
                </a:extLst>
              </p:cNvPr>
              <p:cNvSpPr/>
              <p:nvPr/>
            </p:nvSpPr>
            <p:spPr>
              <a:xfrm>
                <a:off x="0" y="0"/>
                <a:ext cx="5730372" cy="3351876"/>
              </a:xfrm>
              <a:custGeom>
                <a:avLst/>
                <a:gdLst/>
                <a:ahLst/>
                <a:cxnLst/>
                <a:rect l="l" t="t" r="r" b="b"/>
                <a:pathLst>
                  <a:path w="5730372" h="3351876">
                    <a:moveTo>
                      <a:pt x="0" y="0"/>
                    </a:moveTo>
                    <a:lnTo>
                      <a:pt x="0" y="3351876"/>
                    </a:lnTo>
                    <a:lnTo>
                      <a:pt x="5730372" y="3351876"/>
                    </a:lnTo>
                    <a:lnTo>
                      <a:pt x="5730372" y="0"/>
                    </a:lnTo>
                    <a:lnTo>
                      <a:pt x="0" y="0"/>
                    </a:lnTo>
                    <a:close/>
                    <a:moveTo>
                      <a:pt x="5669412" y="3290916"/>
                    </a:moveTo>
                    <a:lnTo>
                      <a:pt x="59690" y="3290916"/>
                    </a:lnTo>
                    <a:lnTo>
                      <a:pt x="59690" y="59690"/>
                    </a:lnTo>
                    <a:lnTo>
                      <a:pt x="5669412" y="59690"/>
                    </a:lnTo>
                    <a:lnTo>
                      <a:pt x="5669412" y="3290916"/>
                    </a:lnTo>
                    <a:close/>
                  </a:path>
                </a:pathLst>
              </a:custGeom>
              <a:solidFill>
                <a:srgbClr val="FFFEE6"/>
              </a:solidFill>
            </p:spPr>
          </p:sp>
        </p:grpSp>
        <p:sp>
          <p:nvSpPr>
            <p:cNvPr id="24" name="TextBox 10">
              <a:extLst>
                <a:ext uri="{FF2B5EF4-FFF2-40B4-BE49-F238E27FC236}">
                  <a16:creationId xmlns:a16="http://schemas.microsoft.com/office/drawing/2014/main" id="{7E5AE84A-5A1C-5442-8506-D3AC6DA033ED}"/>
                </a:ext>
              </a:extLst>
            </p:cNvPr>
            <p:cNvSpPr txBox="1"/>
            <p:nvPr/>
          </p:nvSpPr>
          <p:spPr>
            <a:xfrm>
              <a:off x="1215569" y="810461"/>
              <a:ext cx="6560463" cy="2257028"/>
            </a:xfrm>
            <a:prstGeom prst="rect">
              <a:avLst/>
            </a:prstGeom>
          </p:spPr>
          <p:txBody>
            <a:bodyPr lIns="0" tIns="0" rIns="0" bIns="0" rtlCol="0" anchor="t">
              <a:spAutoFit/>
            </a:bodyPr>
            <a:lstStyle/>
            <a:p>
              <a:pPr>
                <a:lnSpc>
                  <a:spcPts val="6600"/>
                </a:lnSpc>
              </a:pPr>
              <a:r>
                <a:rPr lang="en-US" sz="5500" dirty="0">
                  <a:solidFill>
                    <a:srgbClr val="252827"/>
                  </a:solidFill>
                  <a:latin typeface="Cooper Hewitt Heavy"/>
                </a:rPr>
                <a:t>CIDADE ANTIRRACISTA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3E8AB3EB-C029-ED46-AAC9-CA02CDFAE91C}"/>
              </a:ext>
            </a:extLst>
          </p:cNvPr>
          <p:cNvSpPr/>
          <p:nvPr/>
        </p:nvSpPr>
        <p:spPr>
          <a:xfrm>
            <a:off x="11677650" y="3171198"/>
            <a:ext cx="6781800" cy="2916359"/>
          </a:xfrm>
          <a:prstGeom prst="rect">
            <a:avLst/>
          </a:prstGeom>
          <a:solidFill>
            <a:srgbClr val="F8CF2C"/>
          </a:solidFill>
        </p:spPr>
      </p:sp>
      <p:grpSp>
        <p:nvGrpSpPr>
          <p:cNvPr id="4" name="Group 7">
            <a:extLst>
              <a:ext uri="{FF2B5EF4-FFF2-40B4-BE49-F238E27FC236}">
                <a16:creationId xmlns:a16="http://schemas.microsoft.com/office/drawing/2014/main" id="{09E01DC6-7C78-EB48-8848-5A63E892FD1D}"/>
              </a:ext>
            </a:extLst>
          </p:cNvPr>
          <p:cNvGrpSpPr/>
          <p:nvPr/>
        </p:nvGrpSpPr>
        <p:grpSpPr>
          <a:xfrm>
            <a:off x="11677650" y="3123920"/>
            <a:ext cx="7394502" cy="2916359"/>
            <a:chOff x="0" y="0"/>
            <a:chExt cx="8991600" cy="5259471"/>
          </a:xfrm>
        </p:grpSpPr>
        <p:grpSp>
          <p:nvGrpSpPr>
            <p:cNvPr id="5" name="Group 8">
              <a:extLst>
                <a:ext uri="{FF2B5EF4-FFF2-40B4-BE49-F238E27FC236}">
                  <a16:creationId xmlns:a16="http://schemas.microsoft.com/office/drawing/2014/main" id="{DBC2DCE7-C430-544C-B5C0-BAADCA420F1F}"/>
                </a:ext>
              </a:extLst>
            </p:cNvPr>
            <p:cNvGrpSpPr/>
            <p:nvPr/>
          </p:nvGrpSpPr>
          <p:grpSpPr>
            <a:xfrm>
              <a:off x="0" y="0"/>
              <a:ext cx="8991600" cy="5259471"/>
              <a:chOff x="0" y="0"/>
              <a:chExt cx="5730372" cy="3351876"/>
            </a:xfrm>
          </p:grpSpPr>
          <p:sp>
            <p:nvSpPr>
              <p:cNvPr id="7" name="Freeform 9">
                <a:extLst>
                  <a:ext uri="{FF2B5EF4-FFF2-40B4-BE49-F238E27FC236}">
                    <a16:creationId xmlns:a16="http://schemas.microsoft.com/office/drawing/2014/main" id="{D9424ABE-46E3-0540-B244-AAF02D4312D4}"/>
                  </a:ext>
                </a:extLst>
              </p:cNvPr>
              <p:cNvSpPr/>
              <p:nvPr/>
            </p:nvSpPr>
            <p:spPr>
              <a:xfrm>
                <a:off x="0" y="0"/>
                <a:ext cx="5730372" cy="3351876"/>
              </a:xfrm>
              <a:custGeom>
                <a:avLst/>
                <a:gdLst/>
                <a:ahLst/>
                <a:cxnLst/>
                <a:rect l="l" t="t" r="r" b="b"/>
                <a:pathLst>
                  <a:path w="5730372" h="3351876">
                    <a:moveTo>
                      <a:pt x="0" y="0"/>
                    </a:moveTo>
                    <a:lnTo>
                      <a:pt x="0" y="3351876"/>
                    </a:lnTo>
                    <a:lnTo>
                      <a:pt x="5730372" y="3351876"/>
                    </a:lnTo>
                    <a:lnTo>
                      <a:pt x="5730372" y="0"/>
                    </a:lnTo>
                    <a:lnTo>
                      <a:pt x="0" y="0"/>
                    </a:lnTo>
                    <a:close/>
                    <a:moveTo>
                      <a:pt x="5669412" y="3290916"/>
                    </a:moveTo>
                    <a:lnTo>
                      <a:pt x="59690" y="3290916"/>
                    </a:lnTo>
                    <a:lnTo>
                      <a:pt x="59690" y="59690"/>
                    </a:lnTo>
                    <a:lnTo>
                      <a:pt x="5669412" y="59690"/>
                    </a:lnTo>
                    <a:lnTo>
                      <a:pt x="5669412" y="3290916"/>
                    </a:lnTo>
                    <a:close/>
                  </a:path>
                </a:pathLst>
              </a:custGeom>
              <a:solidFill>
                <a:srgbClr val="FFFEE6"/>
              </a:solidFill>
            </p:spPr>
          </p:sp>
        </p:grpSp>
        <p:sp>
          <p:nvSpPr>
            <p:cNvPr id="6" name="TextBox 10">
              <a:extLst>
                <a:ext uri="{FF2B5EF4-FFF2-40B4-BE49-F238E27FC236}">
                  <a16:creationId xmlns:a16="http://schemas.microsoft.com/office/drawing/2014/main" id="{0778067D-D003-2843-AFED-DF998FE7F6D8}"/>
                </a:ext>
              </a:extLst>
            </p:cNvPr>
            <p:cNvSpPr txBox="1"/>
            <p:nvPr/>
          </p:nvSpPr>
          <p:spPr>
            <a:xfrm>
              <a:off x="1215569" y="810461"/>
              <a:ext cx="6560463" cy="2257028"/>
            </a:xfrm>
            <a:prstGeom prst="rect">
              <a:avLst/>
            </a:prstGeom>
          </p:spPr>
          <p:txBody>
            <a:bodyPr lIns="0" tIns="0" rIns="0" bIns="0" rtlCol="0" anchor="t">
              <a:spAutoFit/>
            </a:bodyPr>
            <a:lstStyle/>
            <a:p>
              <a:pPr>
                <a:lnSpc>
                  <a:spcPts val="6600"/>
                </a:lnSpc>
              </a:pPr>
              <a:r>
                <a:rPr lang="en-US" sz="5500" dirty="0">
                  <a:solidFill>
                    <a:srgbClr val="252827"/>
                  </a:solidFill>
                  <a:latin typeface="Cooper Hewitt Heavy"/>
                </a:rPr>
                <a:t>CIDADE ANTIRRACISTA</a:t>
              </a:r>
            </a:p>
          </p:txBody>
        </p:sp>
      </p:grpSp>
      <p:pic>
        <p:nvPicPr>
          <p:cNvPr id="8" name="Picture 11">
            <a:extLst>
              <a:ext uri="{FF2B5EF4-FFF2-40B4-BE49-F238E27FC236}">
                <a16:creationId xmlns:a16="http://schemas.microsoft.com/office/drawing/2014/main" id="{087AA07F-2777-A447-A106-3E2D5B1F6FA3}"/>
              </a:ext>
            </a:extLst>
          </p:cNvPr>
          <p:cNvPicPr>
            <a:picLocks noChangeAspect="1"/>
          </p:cNvPicPr>
          <p:nvPr/>
        </p:nvPicPr>
        <p:blipFill>
          <a:blip r:embed="rId2"/>
          <a:srcRect l="21801" t="34196" r="23407" b="36717"/>
          <a:stretch>
            <a:fillRect/>
          </a:stretch>
        </p:blipFill>
        <p:spPr>
          <a:xfrm>
            <a:off x="15186658" y="8909360"/>
            <a:ext cx="2337184" cy="697881"/>
          </a:xfrm>
          <a:prstGeom prst="rect">
            <a:avLst/>
          </a:prstGeom>
        </p:spPr>
      </p:pic>
      <p:sp>
        <p:nvSpPr>
          <p:cNvPr id="9" name="Retângulo 8">
            <a:extLst>
              <a:ext uri="{FF2B5EF4-FFF2-40B4-BE49-F238E27FC236}">
                <a16:creationId xmlns:a16="http://schemas.microsoft.com/office/drawing/2014/main" id="{4627FA81-801B-C14A-8837-04B77C43B31A}"/>
              </a:ext>
            </a:extLst>
          </p:cNvPr>
          <p:cNvSpPr/>
          <p:nvPr/>
        </p:nvSpPr>
        <p:spPr>
          <a:xfrm>
            <a:off x="492198" y="2043185"/>
            <a:ext cx="10401300" cy="1841017"/>
          </a:xfrm>
          <a:prstGeom prst="rect">
            <a:avLst/>
          </a:prstGeom>
        </p:spPr>
        <p:txBody>
          <a:bodyPr wrap="square">
            <a:spAutoFit/>
          </a:bodyPr>
          <a:lstStyle/>
          <a:p>
            <a:pPr marL="561340" lvl="1" indent="-280670">
              <a:lnSpc>
                <a:spcPts val="3380"/>
              </a:lnSpc>
              <a:buFont typeface="Arial"/>
              <a:buChar char="•"/>
            </a:pPr>
            <a:r>
              <a:rPr lang="en-US" sz="3200" spc="26" dirty="0">
                <a:solidFill>
                  <a:srgbClr val="FFFEE6"/>
                </a:solidFill>
                <a:latin typeface="Cooper Hewitt"/>
              </a:rPr>
              <a:t>Será tarefa dessa equipe, em articulação com a sociedade civil e com o Legislativo Municipal, criar o Plano Municipal de Promoção da Igualdade Racial.</a:t>
            </a:r>
          </a:p>
          <a:p>
            <a:pPr>
              <a:lnSpc>
                <a:spcPts val="3380"/>
              </a:lnSpc>
            </a:pPr>
            <a:endParaRPr lang="en-US" sz="3200" spc="26" dirty="0">
              <a:solidFill>
                <a:srgbClr val="FFFEE6"/>
              </a:solidFill>
              <a:latin typeface="Cooper Hewitt"/>
            </a:endParaRPr>
          </a:p>
        </p:txBody>
      </p:sp>
      <p:sp>
        <p:nvSpPr>
          <p:cNvPr id="10" name="Retângulo 9">
            <a:extLst>
              <a:ext uri="{FF2B5EF4-FFF2-40B4-BE49-F238E27FC236}">
                <a16:creationId xmlns:a16="http://schemas.microsoft.com/office/drawing/2014/main" id="{73BE55F8-0698-9D47-A31E-0B85186418CB}"/>
              </a:ext>
            </a:extLst>
          </p:cNvPr>
          <p:cNvSpPr/>
          <p:nvPr/>
        </p:nvSpPr>
        <p:spPr>
          <a:xfrm>
            <a:off x="492199" y="4246540"/>
            <a:ext cx="10273775" cy="1841017"/>
          </a:xfrm>
          <a:prstGeom prst="rect">
            <a:avLst/>
          </a:prstGeom>
        </p:spPr>
        <p:txBody>
          <a:bodyPr wrap="square">
            <a:spAutoFit/>
          </a:bodyPr>
          <a:lstStyle/>
          <a:p>
            <a:pPr marL="561340" lvl="1" indent="-280670">
              <a:lnSpc>
                <a:spcPts val="3380"/>
              </a:lnSpc>
              <a:buFont typeface="Arial"/>
              <a:buChar char="•"/>
            </a:pPr>
            <a:r>
              <a:rPr lang="en-US" sz="3200" spc="26" dirty="0">
                <a:solidFill>
                  <a:srgbClr val="FFFEE6"/>
                </a:solidFill>
                <a:latin typeface="Cooper Hewitt"/>
              </a:rPr>
              <a:t>As políticas públicas levarão sempre em conta essa dimensão igualitária, promovendo ações afirmativas onde for possível.</a:t>
            </a:r>
          </a:p>
          <a:p>
            <a:pPr>
              <a:lnSpc>
                <a:spcPts val="3380"/>
              </a:lnSpc>
            </a:pPr>
            <a:endParaRPr lang="en-US" sz="3200" spc="26" dirty="0">
              <a:solidFill>
                <a:srgbClr val="FFFEE6"/>
              </a:solidFill>
              <a:latin typeface="Cooper Hewitt"/>
            </a:endParaRPr>
          </a:p>
        </p:txBody>
      </p:sp>
      <p:sp>
        <p:nvSpPr>
          <p:cNvPr id="11" name="Retângulo 10">
            <a:extLst>
              <a:ext uri="{FF2B5EF4-FFF2-40B4-BE49-F238E27FC236}">
                <a16:creationId xmlns:a16="http://schemas.microsoft.com/office/drawing/2014/main" id="{0017AE4B-5DA8-ED4F-817A-AAC8E1908A06}"/>
              </a:ext>
            </a:extLst>
          </p:cNvPr>
          <p:cNvSpPr/>
          <p:nvPr/>
        </p:nvSpPr>
        <p:spPr>
          <a:xfrm>
            <a:off x="654665" y="6449895"/>
            <a:ext cx="10500472" cy="947695"/>
          </a:xfrm>
          <a:prstGeom prst="rect">
            <a:avLst/>
          </a:prstGeom>
        </p:spPr>
        <p:txBody>
          <a:bodyPr wrap="square">
            <a:spAutoFit/>
          </a:bodyPr>
          <a:lstStyle/>
          <a:p>
            <a:pPr marL="561340" lvl="1" indent="-280670">
              <a:lnSpc>
                <a:spcPts val="3380"/>
              </a:lnSpc>
              <a:buFont typeface="Arial"/>
              <a:buChar char="•"/>
            </a:pPr>
            <a:r>
              <a:rPr lang="en-US" sz="3200" spc="26" dirty="0">
                <a:solidFill>
                  <a:srgbClr val="FFFEE6"/>
                </a:solidFill>
                <a:latin typeface="Cooper Hewitt"/>
              </a:rPr>
              <a:t>Criação da Defensoria da Cidadania.</a:t>
            </a:r>
          </a:p>
          <a:p>
            <a:pPr>
              <a:lnSpc>
                <a:spcPts val="3380"/>
              </a:lnSpc>
            </a:pPr>
            <a:endParaRPr lang="en-US" sz="2600" spc="26" dirty="0">
              <a:solidFill>
                <a:srgbClr val="FFFEE6"/>
              </a:solidFill>
              <a:latin typeface="Cooper Hewitt"/>
            </a:endParaRPr>
          </a:p>
        </p:txBody>
      </p:sp>
      <p:sp>
        <p:nvSpPr>
          <p:cNvPr id="12" name="Retângulo 11">
            <a:extLst>
              <a:ext uri="{FF2B5EF4-FFF2-40B4-BE49-F238E27FC236}">
                <a16:creationId xmlns:a16="http://schemas.microsoft.com/office/drawing/2014/main" id="{6D3F9C2F-784A-6F48-9597-813527FC995E}"/>
              </a:ext>
            </a:extLst>
          </p:cNvPr>
          <p:cNvSpPr/>
          <p:nvPr/>
        </p:nvSpPr>
        <p:spPr>
          <a:xfrm>
            <a:off x="654664" y="7623315"/>
            <a:ext cx="9784735" cy="968983"/>
          </a:xfrm>
          <a:prstGeom prst="rect">
            <a:avLst/>
          </a:prstGeom>
        </p:spPr>
        <p:txBody>
          <a:bodyPr wrap="square">
            <a:spAutoFit/>
          </a:bodyPr>
          <a:lstStyle/>
          <a:p>
            <a:pPr marL="561340" lvl="1" indent="-280670">
              <a:lnSpc>
                <a:spcPts val="3380"/>
              </a:lnSpc>
              <a:buFont typeface="Arial"/>
              <a:buChar char="•"/>
            </a:pPr>
            <a:r>
              <a:rPr lang="en-US" sz="3200" spc="26" dirty="0">
                <a:solidFill>
                  <a:srgbClr val="FFFEE6"/>
                </a:solidFill>
                <a:latin typeface="Cooper Hewitt"/>
              </a:rPr>
              <a:t>Punição para empresas racistas. Incentivo às que adotem boas práticas.</a:t>
            </a:r>
          </a:p>
        </p:txBody>
      </p:sp>
    </p:spTree>
    <p:extLst>
      <p:ext uri="{BB962C8B-B14F-4D97-AF65-F5344CB8AC3E}">
        <p14:creationId xmlns:p14="http://schemas.microsoft.com/office/powerpoint/2010/main" val="313041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AutoShape 2"/>
          <p:cNvSpPr/>
          <p:nvPr/>
        </p:nvSpPr>
        <p:spPr>
          <a:xfrm>
            <a:off x="4657725" y="3705225"/>
            <a:ext cx="8972550" cy="4133850"/>
          </a:xfrm>
          <a:prstGeom prst="rect">
            <a:avLst/>
          </a:prstGeom>
          <a:solidFill>
            <a:srgbClr val="F8CF2C"/>
          </a:solidFill>
        </p:spPr>
      </p:sp>
      <p:grpSp>
        <p:nvGrpSpPr>
          <p:cNvPr id="3" name="Group 3"/>
          <p:cNvGrpSpPr/>
          <p:nvPr/>
        </p:nvGrpSpPr>
        <p:grpSpPr>
          <a:xfrm>
            <a:off x="5422702" y="4873809"/>
            <a:ext cx="6566296" cy="2202982"/>
            <a:chOff x="0" y="0"/>
            <a:chExt cx="8755061" cy="2937309"/>
          </a:xfrm>
        </p:grpSpPr>
        <p:grpSp>
          <p:nvGrpSpPr>
            <p:cNvPr id="4" name="Group 4"/>
            <p:cNvGrpSpPr/>
            <p:nvPr/>
          </p:nvGrpSpPr>
          <p:grpSpPr>
            <a:xfrm>
              <a:off x="0" y="0"/>
              <a:ext cx="8755061" cy="2937309"/>
              <a:chOff x="0" y="0"/>
              <a:chExt cx="5579625" cy="1871955"/>
            </a:xfrm>
          </p:grpSpPr>
          <p:sp>
            <p:nvSpPr>
              <p:cNvPr id="5" name="Freeform 5"/>
              <p:cNvSpPr/>
              <p:nvPr/>
            </p:nvSpPr>
            <p:spPr>
              <a:xfrm>
                <a:off x="0" y="0"/>
                <a:ext cx="5579625" cy="1871956"/>
              </a:xfrm>
              <a:custGeom>
                <a:avLst/>
                <a:gdLst/>
                <a:ahLst/>
                <a:cxnLst/>
                <a:rect l="l" t="t" r="r" b="b"/>
                <a:pathLst>
                  <a:path w="5579625" h="1871956">
                    <a:moveTo>
                      <a:pt x="0" y="0"/>
                    </a:moveTo>
                    <a:lnTo>
                      <a:pt x="0" y="1871956"/>
                    </a:lnTo>
                    <a:lnTo>
                      <a:pt x="5579625" y="1871956"/>
                    </a:lnTo>
                    <a:lnTo>
                      <a:pt x="5579625" y="0"/>
                    </a:lnTo>
                    <a:lnTo>
                      <a:pt x="0" y="0"/>
                    </a:lnTo>
                    <a:close/>
                    <a:moveTo>
                      <a:pt x="5518665" y="1810995"/>
                    </a:moveTo>
                    <a:lnTo>
                      <a:pt x="59690" y="1810995"/>
                    </a:lnTo>
                    <a:lnTo>
                      <a:pt x="59690" y="59690"/>
                    </a:lnTo>
                    <a:lnTo>
                      <a:pt x="5518665" y="59690"/>
                    </a:lnTo>
                    <a:lnTo>
                      <a:pt x="5518665" y="1810995"/>
                    </a:lnTo>
                    <a:close/>
                  </a:path>
                </a:pathLst>
              </a:custGeom>
              <a:solidFill>
                <a:srgbClr val="F8CF2C"/>
              </a:solidFill>
            </p:spPr>
          </p:sp>
        </p:grpSp>
        <p:sp>
          <p:nvSpPr>
            <p:cNvPr id="6" name="TextBox 6"/>
            <p:cNvSpPr txBox="1"/>
            <p:nvPr/>
          </p:nvSpPr>
          <p:spPr>
            <a:xfrm>
              <a:off x="1498179" y="845339"/>
              <a:ext cx="6240000" cy="987621"/>
            </a:xfrm>
            <a:prstGeom prst="rect">
              <a:avLst/>
            </a:prstGeom>
          </p:spPr>
          <p:txBody>
            <a:bodyPr lIns="0" tIns="0" rIns="0" bIns="0" rtlCol="0" anchor="t">
              <a:spAutoFit/>
            </a:bodyPr>
            <a:lstStyle/>
            <a:p>
              <a:pPr algn="ctr">
                <a:lnSpc>
                  <a:spcPts val="5855"/>
                </a:lnSpc>
              </a:pPr>
              <a:r>
                <a:rPr lang="en-US" sz="4879" spc="195" dirty="0">
                  <a:solidFill>
                    <a:srgbClr val="000000"/>
                  </a:solidFill>
                  <a:latin typeface="Cooper Hewitt Heavy"/>
                </a:rPr>
                <a:t>OBRIGADO!</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04EBCD5A-7831-5446-B9B5-6086A3539CE7}"/>
              </a:ext>
            </a:extLst>
          </p:cNvPr>
          <p:cNvPicPr>
            <a:picLocks noChangeAspect="1"/>
          </p:cNvPicPr>
          <p:nvPr/>
        </p:nvPicPr>
        <p:blipFill>
          <a:blip r:embed="rId3">
            <a:alphaModFix amt="19999"/>
          </a:blip>
          <a:srcRect l="23490" r="23490"/>
          <a:stretch>
            <a:fillRect/>
          </a:stretch>
        </p:blipFill>
        <p:spPr>
          <a:xfrm>
            <a:off x="-842552" y="-167194"/>
            <a:ext cx="8557802" cy="10322112"/>
          </a:xfrm>
          <a:prstGeom prst="rect">
            <a:avLst/>
          </a:prstGeom>
        </p:spPr>
      </p:pic>
      <p:sp>
        <p:nvSpPr>
          <p:cNvPr id="12" name="AutoShape 2">
            <a:extLst>
              <a:ext uri="{FF2B5EF4-FFF2-40B4-BE49-F238E27FC236}">
                <a16:creationId xmlns:a16="http://schemas.microsoft.com/office/drawing/2014/main" id="{71B6FEB1-22D1-8F4D-998D-656B78566714}"/>
              </a:ext>
            </a:extLst>
          </p:cNvPr>
          <p:cNvSpPr/>
          <p:nvPr/>
        </p:nvSpPr>
        <p:spPr>
          <a:xfrm>
            <a:off x="0" y="2770444"/>
            <a:ext cx="7340974" cy="3675860"/>
          </a:xfrm>
          <a:prstGeom prst="rect">
            <a:avLst/>
          </a:prstGeom>
          <a:solidFill>
            <a:srgbClr val="F8CF2C"/>
          </a:solidFill>
        </p:spPr>
      </p:sp>
      <p:sp>
        <p:nvSpPr>
          <p:cNvPr id="3" name="TextBox 3"/>
          <p:cNvSpPr txBox="1"/>
          <p:nvPr/>
        </p:nvSpPr>
        <p:spPr>
          <a:xfrm>
            <a:off x="8183526" y="647700"/>
            <a:ext cx="9611389" cy="488724"/>
          </a:xfrm>
          <a:prstGeom prst="rect">
            <a:avLst/>
          </a:prstGeom>
        </p:spPr>
        <p:txBody>
          <a:bodyPr wrap="square" lIns="0" tIns="0" rIns="0" bIns="0" rtlCol="0" anchor="t">
            <a:spAutoFit/>
          </a:bodyPr>
          <a:lstStyle/>
          <a:p>
            <a:pPr marL="457200" indent="-457200">
              <a:lnSpc>
                <a:spcPts val="3900"/>
              </a:lnSpc>
              <a:buFont typeface="Arial" panose="020B0604020202020204" pitchFamily="34" charset="0"/>
              <a:buChar char="•"/>
            </a:pPr>
            <a:r>
              <a:rPr lang="en-US" sz="3200" spc="26" dirty="0">
                <a:solidFill>
                  <a:srgbClr val="FFFEE6"/>
                </a:solidFill>
                <a:latin typeface="Cooper Hewitt"/>
              </a:rPr>
              <a:t>Partido mais antigo do país em funcionamento.</a:t>
            </a:r>
          </a:p>
        </p:txBody>
      </p:sp>
      <p:grpSp>
        <p:nvGrpSpPr>
          <p:cNvPr id="4" name="Group 4"/>
          <p:cNvGrpSpPr/>
          <p:nvPr/>
        </p:nvGrpSpPr>
        <p:grpSpPr>
          <a:xfrm>
            <a:off x="0" y="2187906"/>
            <a:ext cx="7715250" cy="4815091"/>
            <a:chOff x="0" y="0"/>
            <a:chExt cx="11968290" cy="6833011"/>
          </a:xfrm>
        </p:grpSpPr>
        <p:grpSp>
          <p:nvGrpSpPr>
            <p:cNvPr id="5" name="Group 5"/>
            <p:cNvGrpSpPr/>
            <p:nvPr/>
          </p:nvGrpSpPr>
          <p:grpSpPr>
            <a:xfrm>
              <a:off x="0" y="0"/>
              <a:ext cx="11968290" cy="6833011"/>
              <a:chOff x="0" y="0"/>
              <a:chExt cx="7627425" cy="4354697"/>
            </a:xfrm>
          </p:grpSpPr>
          <p:sp>
            <p:nvSpPr>
              <p:cNvPr id="6" name="Freeform 6"/>
              <p:cNvSpPr/>
              <p:nvPr/>
            </p:nvSpPr>
            <p:spPr>
              <a:xfrm>
                <a:off x="0" y="0"/>
                <a:ext cx="7627425" cy="4354697"/>
              </a:xfrm>
              <a:custGeom>
                <a:avLst/>
                <a:gdLst/>
                <a:ahLst/>
                <a:cxnLst/>
                <a:rect l="l" t="t" r="r" b="b"/>
                <a:pathLst>
                  <a:path w="7627425" h="4354697">
                    <a:moveTo>
                      <a:pt x="0" y="0"/>
                    </a:moveTo>
                    <a:lnTo>
                      <a:pt x="0" y="4354697"/>
                    </a:lnTo>
                    <a:lnTo>
                      <a:pt x="7627425" y="4354697"/>
                    </a:lnTo>
                    <a:lnTo>
                      <a:pt x="7627425" y="0"/>
                    </a:lnTo>
                    <a:lnTo>
                      <a:pt x="0" y="0"/>
                    </a:lnTo>
                    <a:close/>
                    <a:moveTo>
                      <a:pt x="7566465" y="4293737"/>
                    </a:moveTo>
                    <a:lnTo>
                      <a:pt x="59690" y="4293737"/>
                    </a:lnTo>
                    <a:lnTo>
                      <a:pt x="59690" y="59690"/>
                    </a:lnTo>
                    <a:lnTo>
                      <a:pt x="7566465" y="59690"/>
                    </a:lnTo>
                    <a:lnTo>
                      <a:pt x="7566465" y="4293737"/>
                    </a:lnTo>
                    <a:close/>
                  </a:path>
                </a:pathLst>
              </a:custGeom>
              <a:solidFill>
                <a:srgbClr val="F8CF2C"/>
              </a:solidFill>
            </p:spPr>
          </p:sp>
        </p:grpSp>
        <p:sp>
          <p:nvSpPr>
            <p:cNvPr id="7" name="TextBox 7"/>
            <p:cNvSpPr txBox="1"/>
            <p:nvPr/>
          </p:nvSpPr>
          <p:spPr>
            <a:xfrm>
              <a:off x="1689239" y="797130"/>
              <a:ext cx="8639144" cy="5165510"/>
            </a:xfrm>
            <a:prstGeom prst="rect">
              <a:avLst/>
            </a:prstGeom>
          </p:spPr>
          <p:txBody>
            <a:bodyPr lIns="0" tIns="0" rIns="0" bIns="0" rtlCol="0" anchor="t">
              <a:spAutoFit/>
            </a:bodyPr>
            <a:lstStyle/>
            <a:p>
              <a:pPr>
                <a:lnSpc>
                  <a:spcPts val="7200"/>
                </a:lnSpc>
              </a:pPr>
              <a:r>
                <a:rPr lang="en-US" sz="5000" spc="240" dirty="0">
                  <a:latin typeface="Cooper Hewitt Heavy"/>
                </a:rPr>
                <a:t>DIRETRIZES DO PLANO DE GOVERNO PARA SÃO PAULO</a:t>
              </a:r>
            </a:p>
          </p:txBody>
        </p:sp>
      </p:grpSp>
      <p:pic>
        <p:nvPicPr>
          <p:cNvPr id="8" name="Picture 8"/>
          <p:cNvPicPr>
            <a:picLocks noChangeAspect="1"/>
          </p:cNvPicPr>
          <p:nvPr/>
        </p:nvPicPr>
        <p:blipFill>
          <a:blip r:embed="rId4"/>
          <a:srcRect l="21801" t="34196" r="23407" b="36717"/>
          <a:stretch>
            <a:fillRect/>
          </a:stretch>
        </p:blipFill>
        <p:spPr>
          <a:xfrm>
            <a:off x="15436466" y="9258300"/>
            <a:ext cx="2337184" cy="697881"/>
          </a:xfrm>
          <a:prstGeom prst="rect">
            <a:avLst/>
          </a:prstGeom>
        </p:spPr>
      </p:pic>
      <p:sp>
        <p:nvSpPr>
          <p:cNvPr id="9" name="Retângulo 8">
            <a:extLst>
              <a:ext uri="{FF2B5EF4-FFF2-40B4-BE49-F238E27FC236}">
                <a16:creationId xmlns:a16="http://schemas.microsoft.com/office/drawing/2014/main" id="{1F988E7C-0607-C743-87ED-F4F3EF1EEBE7}"/>
              </a:ext>
            </a:extLst>
          </p:cNvPr>
          <p:cNvSpPr/>
          <p:nvPr/>
        </p:nvSpPr>
        <p:spPr>
          <a:xfrm>
            <a:off x="8028884" y="3675874"/>
            <a:ext cx="9992389" cy="5582426"/>
          </a:xfrm>
          <a:prstGeom prst="rect">
            <a:avLst/>
          </a:prstGeom>
        </p:spPr>
        <p:txBody>
          <a:bodyPr wrap="square">
            <a:spAutoFit/>
          </a:bodyPr>
          <a:lstStyle/>
          <a:p>
            <a:pPr marL="457200" indent="-457200">
              <a:lnSpc>
                <a:spcPts val="3900"/>
              </a:lnSpc>
              <a:buFont typeface="Arial" panose="020B0604020202020204" pitchFamily="34" charset="0"/>
              <a:buChar char="•"/>
            </a:pPr>
            <a:r>
              <a:rPr lang="en-US" sz="3200" spc="26" dirty="0">
                <a:solidFill>
                  <a:srgbClr val="FFFEE6"/>
                </a:solidFill>
                <a:latin typeface="Cooper Hewitt"/>
              </a:rPr>
              <a:t>Longa experiência nos parlamentos: Liberdade de culto na Constituinte de 1946 (Dep. Federal Jorge Amado); Criação da Fundação de Amparo à Pesquisa de São Paulo (Dep. Estadual Caio Prado Jr); Lei de Meia-Entrada, defesa das empresas e das universidades públicas (Alesp); Câmara Municipal: Passe para Desempregado, CPI da Dívida Pública, Bilhete Único, Lei dos Cobradores, Lei do Motor Traseiro nos ônibus, Lei de Incentivo da Zona Leste, Lei de 50% de representação de mulheres nos Conselhos Municipais.</a:t>
            </a:r>
          </a:p>
        </p:txBody>
      </p:sp>
      <p:sp>
        <p:nvSpPr>
          <p:cNvPr id="10" name="Retângulo 9">
            <a:extLst>
              <a:ext uri="{FF2B5EF4-FFF2-40B4-BE49-F238E27FC236}">
                <a16:creationId xmlns:a16="http://schemas.microsoft.com/office/drawing/2014/main" id="{7B6733EC-E755-8A4D-B876-0E9EFD513F13}"/>
              </a:ext>
            </a:extLst>
          </p:cNvPr>
          <p:cNvSpPr/>
          <p:nvPr/>
        </p:nvSpPr>
        <p:spPr>
          <a:xfrm>
            <a:off x="7993025" y="1461833"/>
            <a:ext cx="9992389" cy="2081467"/>
          </a:xfrm>
          <a:prstGeom prst="rect">
            <a:avLst/>
          </a:prstGeom>
        </p:spPr>
        <p:txBody>
          <a:bodyPr wrap="square">
            <a:spAutoFit/>
          </a:bodyPr>
          <a:lstStyle/>
          <a:p>
            <a:pPr marL="457200" indent="-457200">
              <a:lnSpc>
                <a:spcPts val="3900"/>
              </a:lnSpc>
              <a:buFont typeface="Arial" panose="020B0604020202020204" pitchFamily="34" charset="0"/>
              <a:buChar char="•"/>
            </a:pPr>
            <a:r>
              <a:rPr lang="en-US" sz="3200" spc="26" dirty="0">
                <a:solidFill>
                  <a:srgbClr val="FFFEE6"/>
                </a:solidFill>
                <a:latin typeface="Cooper Hewitt"/>
              </a:rPr>
              <a:t>Legado nas lutas em defesa da democracia, dos trabalhadores e seus direitos, desenvolvimento e soberania nacional, igualdade de oportunidades e combate às opressões.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3"/>
          <p:cNvSpPr txBox="1"/>
          <p:nvPr/>
        </p:nvSpPr>
        <p:spPr>
          <a:xfrm>
            <a:off x="9144000" y="1729690"/>
            <a:ext cx="8763000" cy="2657843"/>
          </a:xfrm>
          <a:prstGeom prst="rect">
            <a:avLst/>
          </a:prstGeom>
        </p:spPr>
        <p:txBody>
          <a:bodyPr lIns="0" tIns="0" rIns="0" bIns="0" rtlCol="0" anchor="t">
            <a:spAutoFit/>
          </a:bodyPr>
          <a:lstStyle/>
          <a:p>
            <a:pPr marL="457200" indent="-457200">
              <a:lnSpc>
                <a:spcPts val="4199"/>
              </a:lnSpc>
              <a:buFont typeface="Arial" panose="020B0604020202020204" pitchFamily="34" charset="0"/>
              <a:buChar char="•"/>
            </a:pPr>
            <a:r>
              <a:rPr lang="en-US" sz="3200" spc="28" dirty="0">
                <a:solidFill>
                  <a:srgbClr val="FFFEE6"/>
                </a:solidFill>
                <a:latin typeface="Cooper Hewitt"/>
              </a:rPr>
              <a:t> Experiência no Executivo a partir dos anos 2000: Governo do Maranhão com Flávio Dino é atualmente a maior vitrine. Em nível federal, experiência no Ministério do Esporte e de C&amp;T; agências ANP e Ancine. </a:t>
            </a:r>
          </a:p>
        </p:txBody>
      </p:sp>
      <p:pic>
        <p:nvPicPr>
          <p:cNvPr id="8" name="Picture 8"/>
          <p:cNvPicPr>
            <a:picLocks noChangeAspect="1"/>
          </p:cNvPicPr>
          <p:nvPr/>
        </p:nvPicPr>
        <p:blipFill>
          <a:blip r:embed="rId2"/>
          <a:srcRect l="21801" t="34196" r="23407" b="36717"/>
          <a:stretch>
            <a:fillRect/>
          </a:stretch>
        </p:blipFill>
        <p:spPr>
          <a:xfrm>
            <a:off x="15317246" y="8909360"/>
            <a:ext cx="2337184" cy="697881"/>
          </a:xfrm>
          <a:prstGeom prst="rect">
            <a:avLst/>
          </a:prstGeom>
        </p:spPr>
      </p:pic>
      <p:sp>
        <p:nvSpPr>
          <p:cNvPr id="9" name="Retângulo 8">
            <a:extLst>
              <a:ext uri="{FF2B5EF4-FFF2-40B4-BE49-F238E27FC236}">
                <a16:creationId xmlns:a16="http://schemas.microsoft.com/office/drawing/2014/main" id="{86CD4C64-F5F9-2749-87DA-952CB702F1FD}"/>
              </a:ext>
            </a:extLst>
          </p:cNvPr>
          <p:cNvSpPr/>
          <p:nvPr/>
        </p:nvSpPr>
        <p:spPr>
          <a:xfrm>
            <a:off x="9144000" y="4719588"/>
            <a:ext cx="8763000" cy="4918782"/>
          </a:xfrm>
          <a:prstGeom prst="rect">
            <a:avLst/>
          </a:prstGeom>
        </p:spPr>
        <p:txBody>
          <a:bodyPr wrap="square">
            <a:spAutoFit/>
          </a:bodyPr>
          <a:lstStyle/>
          <a:p>
            <a:pPr marL="457200" indent="-457200">
              <a:lnSpc>
                <a:spcPts val="4200"/>
              </a:lnSpc>
              <a:buFont typeface="Arial" panose="020B0604020202020204" pitchFamily="34" charset="0"/>
              <a:buChar char="•"/>
            </a:pPr>
            <a:r>
              <a:rPr lang="en-US" sz="3200" spc="28" dirty="0">
                <a:solidFill>
                  <a:srgbClr val="FFFEE6"/>
                </a:solidFill>
                <a:latin typeface="Cooper Hewitt"/>
              </a:rPr>
              <a:t>Na capital, Secretaria de Esportes que recuperou todos os clubes da cidade e CDMs; Secretaria da Igualdade Racial que criou a lei de história da África nas escolas municipais; Secretaria de Educação e a vice-prefeitura com gestão de políticas intersecretariais e dos grandes eventos na cidade (Copa do Mundo e Fórmula 1).32</a:t>
            </a:r>
          </a:p>
          <a:p>
            <a:pPr marL="457200" indent="-457200">
              <a:lnSpc>
                <a:spcPts val="4200"/>
              </a:lnSpc>
              <a:buFont typeface="Arial" panose="020B0604020202020204" pitchFamily="34" charset="0"/>
              <a:buChar char="•"/>
            </a:pPr>
            <a:endParaRPr lang="en-US" sz="3200" spc="28" dirty="0">
              <a:solidFill>
                <a:srgbClr val="FFFEE6"/>
              </a:solidFill>
              <a:latin typeface="Cooper Hewitt"/>
            </a:endParaRPr>
          </a:p>
        </p:txBody>
      </p:sp>
      <p:pic>
        <p:nvPicPr>
          <p:cNvPr id="11" name="Picture 2">
            <a:extLst>
              <a:ext uri="{FF2B5EF4-FFF2-40B4-BE49-F238E27FC236}">
                <a16:creationId xmlns:a16="http://schemas.microsoft.com/office/drawing/2014/main" id="{69B90684-E7F2-C047-A0DA-9EB8A7417BF0}"/>
              </a:ext>
            </a:extLst>
          </p:cNvPr>
          <p:cNvPicPr>
            <a:picLocks noChangeAspect="1"/>
          </p:cNvPicPr>
          <p:nvPr/>
        </p:nvPicPr>
        <p:blipFill>
          <a:blip r:embed="rId3">
            <a:alphaModFix amt="19999"/>
          </a:blip>
          <a:srcRect l="23490" r="23490"/>
          <a:stretch>
            <a:fillRect/>
          </a:stretch>
        </p:blipFill>
        <p:spPr>
          <a:xfrm>
            <a:off x="724506" y="0"/>
            <a:ext cx="7840020" cy="10322112"/>
          </a:xfrm>
          <a:prstGeom prst="rect">
            <a:avLst/>
          </a:prstGeom>
        </p:spPr>
      </p:pic>
      <p:sp>
        <p:nvSpPr>
          <p:cNvPr id="12" name="AutoShape 2">
            <a:extLst>
              <a:ext uri="{FF2B5EF4-FFF2-40B4-BE49-F238E27FC236}">
                <a16:creationId xmlns:a16="http://schemas.microsoft.com/office/drawing/2014/main" id="{621CAE41-6369-4F4C-86F2-E98F1AF8EF83}"/>
              </a:ext>
            </a:extLst>
          </p:cNvPr>
          <p:cNvSpPr/>
          <p:nvPr/>
        </p:nvSpPr>
        <p:spPr>
          <a:xfrm>
            <a:off x="-109866" y="2778662"/>
            <a:ext cx="7032834" cy="3675860"/>
          </a:xfrm>
          <a:prstGeom prst="rect">
            <a:avLst/>
          </a:prstGeom>
          <a:solidFill>
            <a:srgbClr val="F8CF2C"/>
          </a:solidFill>
        </p:spPr>
      </p:sp>
      <p:grpSp>
        <p:nvGrpSpPr>
          <p:cNvPr id="13" name="Group 4">
            <a:extLst>
              <a:ext uri="{FF2B5EF4-FFF2-40B4-BE49-F238E27FC236}">
                <a16:creationId xmlns:a16="http://schemas.microsoft.com/office/drawing/2014/main" id="{938E2A39-0BAD-2F4E-A8E0-03F4DF639DF9}"/>
              </a:ext>
            </a:extLst>
          </p:cNvPr>
          <p:cNvGrpSpPr/>
          <p:nvPr/>
        </p:nvGrpSpPr>
        <p:grpSpPr>
          <a:xfrm>
            <a:off x="381000" y="2165427"/>
            <a:ext cx="7391400" cy="4815091"/>
            <a:chOff x="0" y="0"/>
            <a:chExt cx="11968290" cy="6833011"/>
          </a:xfrm>
        </p:grpSpPr>
        <p:grpSp>
          <p:nvGrpSpPr>
            <p:cNvPr id="14" name="Group 5">
              <a:extLst>
                <a:ext uri="{FF2B5EF4-FFF2-40B4-BE49-F238E27FC236}">
                  <a16:creationId xmlns:a16="http://schemas.microsoft.com/office/drawing/2014/main" id="{2F6FABE6-9A96-124C-A599-73AEADBEF26B}"/>
                </a:ext>
              </a:extLst>
            </p:cNvPr>
            <p:cNvGrpSpPr/>
            <p:nvPr/>
          </p:nvGrpSpPr>
          <p:grpSpPr>
            <a:xfrm>
              <a:off x="0" y="0"/>
              <a:ext cx="11968290" cy="6833011"/>
              <a:chOff x="0" y="0"/>
              <a:chExt cx="7627425" cy="4354697"/>
            </a:xfrm>
          </p:grpSpPr>
          <p:sp>
            <p:nvSpPr>
              <p:cNvPr id="16" name="Freeform 6">
                <a:extLst>
                  <a:ext uri="{FF2B5EF4-FFF2-40B4-BE49-F238E27FC236}">
                    <a16:creationId xmlns:a16="http://schemas.microsoft.com/office/drawing/2014/main" id="{153B6A07-8690-CE41-8B80-49B910EE9BB2}"/>
                  </a:ext>
                </a:extLst>
              </p:cNvPr>
              <p:cNvSpPr/>
              <p:nvPr/>
            </p:nvSpPr>
            <p:spPr>
              <a:xfrm>
                <a:off x="0" y="0"/>
                <a:ext cx="7627425" cy="4354697"/>
              </a:xfrm>
              <a:custGeom>
                <a:avLst/>
                <a:gdLst/>
                <a:ahLst/>
                <a:cxnLst/>
                <a:rect l="l" t="t" r="r" b="b"/>
                <a:pathLst>
                  <a:path w="7627425" h="4354697">
                    <a:moveTo>
                      <a:pt x="0" y="0"/>
                    </a:moveTo>
                    <a:lnTo>
                      <a:pt x="0" y="4354697"/>
                    </a:lnTo>
                    <a:lnTo>
                      <a:pt x="7627425" y="4354697"/>
                    </a:lnTo>
                    <a:lnTo>
                      <a:pt x="7627425" y="0"/>
                    </a:lnTo>
                    <a:lnTo>
                      <a:pt x="0" y="0"/>
                    </a:lnTo>
                    <a:close/>
                    <a:moveTo>
                      <a:pt x="7566465" y="4293737"/>
                    </a:moveTo>
                    <a:lnTo>
                      <a:pt x="59690" y="4293737"/>
                    </a:lnTo>
                    <a:lnTo>
                      <a:pt x="59690" y="59690"/>
                    </a:lnTo>
                    <a:lnTo>
                      <a:pt x="7566465" y="59690"/>
                    </a:lnTo>
                    <a:lnTo>
                      <a:pt x="7566465" y="4293737"/>
                    </a:lnTo>
                    <a:close/>
                  </a:path>
                </a:pathLst>
              </a:custGeom>
              <a:solidFill>
                <a:srgbClr val="F8CF2C"/>
              </a:solidFill>
            </p:spPr>
          </p:sp>
        </p:grpSp>
        <p:sp>
          <p:nvSpPr>
            <p:cNvPr id="15" name="TextBox 7">
              <a:extLst>
                <a:ext uri="{FF2B5EF4-FFF2-40B4-BE49-F238E27FC236}">
                  <a16:creationId xmlns:a16="http://schemas.microsoft.com/office/drawing/2014/main" id="{CF1B9ABE-2C01-BD45-B553-C322C42FB7DD}"/>
                </a:ext>
              </a:extLst>
            </p:cNvPr>
            <p:cNvSpPr txBox="1"/>
            <p:nvPr/>
          </p:nvSpPr>
          <p:spPr>
            <a:xfrm>
              <a:off x="1689239" y="797130"/>
              <a:ext cx="8639144" cy="5165510"/>
            </a:xfrm>
            <a:prstGeom prst="rect">
              <a:avLst/>
            </a:prstGeom>
          </p:spPr>
          <p:txBody>
            <a:bodyPr lIns="0" tIns="0" rIns="0" bIns="0" rtlCol="0" anchor="t">
              <a:spAutoFit/>
            </a:bodyPr>
            <a:lstStyle/>
            <a:p>
              <a:pPr>
                <a:lnSpc>
                  <a:spcPts val="7200"/>
                </a:lnSpc>
              </a:pPr>
              <a:r>
                <a:rPr lang="en-US" sz="5000" spc="240" dirty="0">
                  <a:latin typeface="Cooper Hewitt Heavy"/>
                </a:rPr>
                <a:t>DIRETRIZES DO PLANO DE GOVERNO PARA SÃO PAULO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7"/>
          <p:cNvGrpSpPr/>
          <p:nvPr/>
        </p:nvGrpSpPr>
        <p:grpSpPr>
          <a:xfrm>
            <a:off x="8808427" y="428590"/>
            <a:ext cx="8715415" cy="4059524"/>
            <a:chOff x="0" y="-88947"/>
            <a:chExt cx="11620553" cy="5412699"/>
          </a:xfrm>
        </p:grpSpPr>
        <p:sp>
          <p:nvSpPr>
            <p:cNvPr id="8" name="TextBox 8"/>
            <p:cNvSpPr txBox="1"/>
            <p:nvPr/>
          </p:nvSpPr>
          <p:spPr>
            <a:xfrm>
              <a:off x="0" y="-88947"/>
              <a:ext cx="11619934" cy="773906"/>
            </a:xfrm>
            <a:prstGeom prst="rect">
              <a:avLst/>
            </a:prstGeom>
          </p:spPr>
          <p:txBody>
            <a:bodyPr lIns="0" tIns="0" rIns="0" bIns="0" rtlCol="0" anchor="t">
              <a:spAutoFit/>
            </a:bodyPr>
            <a:lstStyle/>
            <a:p>
              <a:pPr>
                <a:lnSpc>
                  <a:spcPts val="4079"/>
                </a:lnSpc>
              </a:pPr>
              <a:endParaRPr dirty="0"/>
            </a:p>
          </p:txBody>
        </p:sp>
        <p:sp>
          <p:nvSpPr>
            <p:cNvPr id="9" name="TextBox 9"/>
            <p:cNvSpPr txBox="1"/>
            <p:nvPr/>
          </p:nvSpPr>
          <p:spPr>
            <a:xfrm>
              <a:off x="0" y="1337874"/>
              <a:ext cx="11620553" cy="3985878"/>
            </a:xfrm>
            <a:prstGeom prst="rect">
              <a:avLst/>
            </a:prstGeom>
          </p:spPr>
          <p:txBody>
            <a:bodyPr lIns="0" tIns="0" rIns="0" bIns="0" rtlCol="0" anchor="t">
              <a:spAutoFit/>
            </a:bodyPr>
            <a:lstStyle/>
            <a:p>
              <a:pPr>
                <a:lnSpc>
                  <a:spcPts val="3900"/>
                </a:lnSpc>
              </a:pPr>
              <a:r>
                <a:rPr lang="en-US" sz="3200" spc="26" dirty="0">
                  <a:solidFill>
                    <a:srgbClr val="FFFEE6"/>
                  </a:solidFill>
                  <a:latin typeface="Cooper Hewitt"/>
                </a:rPr>
                <a:t>Cidade Democrática é uma concepção política na qual a gestão das cidades está voltada à garantia desses direitos estabelecidos na Constituição, sejam eles políticos, sejam eles sociais. É construir uma cidade em que todos possam usufruir desses direitos. </a:t>
              </a:r>
            </a:p>
          </p:txBody>
        </p:sp>
      </p:grpSp>
      <p:grpSp>
        <p:nvGrpSpPr>
          <p:cNvPr id="10" name="Group 10"/>
          <p:cNvGrpSpPr/>
          <p:nvPr/>
        </p:nvGrpSpPr>
        <p:grpSpPr>
          <a:xfrm>
            <a:off x="4407877" y="4076700"/>
            <a:ext cx="13115965" cy="4559660"/>
            <a:chOff x="0" y="-88947"/>
            <a:chExt cx="17487953" cy="6079547"/>
          </a:xfrm>
        </p:grpSpPr>
        <p:sp>
          <p:nvSpPr>
            <p:cNvPr id="11" name="TextBox 11"/>
            <p:cNvSpPr txBox="1"/>
            <p:nvPr/>
          </p:nvSpPr>
          <p:spPr>
            <a:xfrm>
              <a:off x="0" y="-88947"/>
              <a:ext cx="17487021" cy="773906"/>
            </a:xfrm>
            <a:prstGeom prst="rect">
              <a:avLst/>
            </a:prstGeom>
          </p:spPr>
          <p:txBody>
            <a:bodyPr lIns="0" tIns="0" rIns="0" bIns="0" rtlCol="0" anchor="t">
              <a:spAutoFit/>
            </a:bodyPr>
            <a:lstStyle/>
            <a:p>
              <a:pPr>
                <a:lnSpc>
                  <a:spcPts val="4079"/>
                </a:lnSpc>
              </a:pPr>
              <a:endParaRPr dirty="0"/>
            </a:p>
          </p:txBody>
        </p:sp>
        <p:sp>
          <p:nvSpPr>
            <p:cNvPr id="12" name="TextBox 12"/>
            <p:cNvSpPr txBox="1"/>
            <p:nvPr/>
          </p:nvSpPr>
          <p:spPr>
            <a:xfrm>
              <a:off x="0" y="1337873"/>
              <a:ext cx="17487953" cy="4652727"/>
            </a:xfrm>
            <a:prstGeom prst="rect">
              <a:avLst/>
            </a:prstGeom>
          </p:spPr>
          <p:txBody>
            <a:bodyPr lIns="0" tIns="0" rIns="0" bIns="0" rtlCol="0" anchor="t">
              <a:spAutoFit/>
            </a:bodyPr>
            <a:lstStyle/>
            <a:p>
              <a:pPr>
                <a:lnSpc>
                  <a:spcPts val="3900"/>
                </a:lnSpc>
              </a:pPr>
              <a:r>
                <a:rPr lang="en-US" sz="3200" spc="26" dirty="0">
                  <a:solidFill>
                    <a:srgbClr val="FFFEE6"/>
                  </a:solidFill>
                  <a:latin typeface="Cooper Hewitt"/>
                </a:rPr>
                <a:t>É uma cidade em que a administração pública não é capturada por interesses privados e que consegue executar de forma eficiente as suas principais atribuições. É uma cidade em que o orçamento está voltado ao atendimento das necessidades daqueles que mais precisam. Uma gestão voltada ao combate às desigualdades, ao enfrentamento da pobreza e à construção de um desenvolvimento que permita o acesso de todos e todas aos direitos sociais</a:t>
              </a:r>
            </a:p>
          </p:txBody>
        </p:sp>
      </p:grpSp>
      <p:pic>
        <p:nvPicPr>
          <p:cNvPr id="13" name="Picture 13"/>
          <p:cNvPicPr>
            <a:picLocks noChangeAspect="1"/>
          </p:cNvPicPr>
          <p:nvPr/>
        </p:nvPicPr>
        <p:blipFill>
          <a:blip r:embed="rId2"/>
          <a:srcRect l="21801" t="34196" r="23407" b="36717"/>
          <a:stretch>
            <a:fillRect/>
          </a:stretch>
        </p:blipFill>
        <p:spPr>
          <a:xfrm>
            <a:off x="15186658" y="8909360"/>
            <a:ext cx="2337184" cy="697881"/>
          </a:xfrm>
          <a:prstGeom prst="rect">
            <a:avLst/>
          </a:prstGeom>
        </p:spPr>
      </p:pic>
      <p:pic>
        <p:nvPicPr>
          <p:cNvPr id="14" name="Picture 2">
            <a:extLst>
              <a:ext uri="{FF2B5EF4-FFF2-40B4-BE49-F238E27FC236}">
                <a16:creationId xmlns:a16="http://schemas.microsoft.com/office/drawing/2014/main" id="{718C4D15-3FE1-594D-A290-4272A2FFDBD5}"/>
              </a:ext>
            </a:extLst>
          </p:cNvPr>
          <p:cNvPicPr>
            <a:picLocks noChangeAspect="1"/>
          </p:cNvPicPr>
          <p:nvPr/>
        </p:nvPicPr>
        <p:blipFill>
          <a:blip r:embed="rId3">
            <a:alphaModFix amt="19999"/>
          </a:blip>
          <a:srcRect r="43470" b="54"/>
          <a:stretch>
            <a:fillRect/>
          </a:stretch>
        </p:blipFill>
        <p:spPr>
          <a:xfrm>
            <a:off x="-950253" y="-152400"/>
            <a:ext cx="4997933" cy="10591800"/>
          </a:xfrm>
          <a:prstGeom prst="rect">
            <a:avLst/>
          </a:prstGeom>
        </p:spPr>
      </p:pic>
      <p:sp>
        <p:nvSpPr>
          <p:cNvPr id="15" name="AutoShape 2">
            <a:extLst>
              <a:ext uri="{FF2B5EF4-FFF2-40B4-BE49-F238E27FC236}">
                <a16:creationId xmlns:a16="http://schemas.microsoft.com/office/drawing/2014/main" id="{A1418560-DA99-C24D-8843-D221679437F5}"/>
              </a:ext>
            </a:extLst>
          </p:cNvPr>
          <p:cNvSpPr/>
          <p:nvPr/>
        </p:nvSpPr>
        <p:spPr>
          <a:xfrm>
            <a:off x="-267882" y="2019300"/>
            <a:ext cx="8040282" cy="2371479"/>
          </a:xfrm>
          <a:prstGeom prst="rect">
            <a:avLst/>
          </a:prstGeom>
          <a:solidFill>
            <a:srgbClr val="F8CF2C"/>
          </a:solidFill>
        </p:spPr>
      </p:sp>
      <p:grpSp>
        <p:nvGrpSpPr>
          <p:cNvPr id="3" name="Group 3"/>
          <p:cNvGrpSpPr/>
          <p:nvPr/>
        </p:nvGrpSpPr>
        <p:grpSpPr>
          <a:xfrm>
            <a:off x="-267183" y="1773092"/>
            <a:ext cx="8344384" cy="2884037"/>
            <a:chOff x="0" y="-595867"/>
            <a:chExt cx="10662138" cy="4901840"/>
          </a:xfrm>
        </p:grpSpPr>
        <p:grpSp>
          <p:nvGrpSpPr>
            <p:cNvPr id="4" name="Group 4"/>
            <p:cNvGrpSpPr/>
            <p:nvPr/>
          </p:nvGrpSpPr>
          <p:grpSpPr>
            <a:xfrm>
              <a:off x="0" y="-595867"/>
              <a:ext cx="10662138" cy="4901840"/>
              <a:chOff x="0" y="-379749"/>
              <a:chExt cx="6795011" cy="3123957"/>
            </a:xfrm>
          </p:grpSpPr>
          <p:sp>
            <p:nvSpPr>
              <p:cNvPr id="5" name="Freeform 5"/>
              <p:cNvSpPr/>
              <p:nvPr/>
            </p:nvSpPr>
            <p:spPr>
              <a:xfrm>
                <a:off x="0" y="-379749"/>
                <a:ext cx="6795011" cy="3123957"/>
              </a:xfrm>
              <a:custGeom>
                <a:avLst/>
                <a:gdLst/>
                <a:ahLst/>
                <a:cxnLst/>
                <a:rect l="l" t="t" r="r" b="b"/>
                <a:pathLst>
                  <a:path w="6795011" h="3123957">
                    <a:moveTo>
                      <a:pt x="0" y="0"/>
                    </a:moveTo>
                    <a:lnTo>
                      <a:pt x="0" y="3123957"/>
                    </a:lnTo>
                    <a:lnTo>
                      <a:pt x="6795011" y="3123957"/>
                    </a:lnTo>
                    <a:lnTo>
                      <a:pt x="6795011" y="0"/>
                    </a:lnTo>
                    <a:lnTo>
                      <a:pt x="0" y="0"/>
                    </a:lnTo>
                    <a:close/>
                    <a:moveTo>
                      <a:pt x="6734051" y="3062997"/>
                    </a:moveTo>
                    <a:lnTo>
                      <a:pt x="59690" y="3062997"/>
                    </a:lnTo>
                    <a:lnTo>
                      <a:pt x="59690" y="59690"/>
                    </a:lnTo>
                    <a:lnTo>
                      <a:pt x="6734051" y="59690"/>
                    </a:lnTo>
                    <a:lnTo>
                      <a:pt x="6734051" y="3062997"/>
                    </a:lnTo>
                    <a:close/>
                  </a:path>
                </a:pathLst>
              </a:custGeom>
              <a:solidFill>
                <a:srgbClr val="F8CF2C"/>
              </a:solidFill>
            </p:spPr>
          </p:sp>
        </p:grpSp>
        <p:sp>
          <p:nvSpPr>
            <p:cNvPr id="6" name="TextBox 6"/>
            <p:cNvSpPr txBox="1"/>
            <p:nvPr/>
          </p:nvSpPr>
          <p:spPr>
            <a:xfrm>
              <a:off x="1824521" y="249473"/>
              <a:ext cx="7599232" cy="1996444"/>
            </a:xfrm>
            <a:prstGeom prst="rect">
              <a:avLst/>
            </a:prstGeom>
          </p:spPr>
          <p:txBody>
            <a:bodyPr lIns="0" tIns="0" rIns="0" bIns="0" rtlCol="0" anchor="t">
              <a:spAutoFit/>
            </a:bodyPr>
            <a:lstStyle/>
            <a:p>
              <a:pPr>
                <a:lnSpc>
                  <a:spcPts val="5855"/>
                </a:lnSpc>
              </a:pPr>
              <a:r>
                <a:rPr lang="en-US" sz="4879" spc="195" dirty="0">
                  <a:latin typeface="Cooper Hewitt Heavy"/>
                </a:rPr>
                <a:t>CIDADE DEMOCRÁTICA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AutoShape 2"/>
          <p:cNvSpPr/>
          <p:nvPr/>
        </p:nvSpPr>
        <p:spPr>
          <a:xfrm>
            <a:off x="11353800" y="3076575"/>
            <a:ext cx="8181501" cy="3675860"/>
          </a:xfrm>
          <a:prstGeom prst="rect">
            <a:avLst/>
          </a:prstGeom>
          <a:solidFill>
            <a:srgbClr val="F8CF2C"/>
          </a:solidFill>
        </p:spPr>
      </p:sp>
      <p:grpSp>
        <p:nvGrpSpPr>
          <p:cNvPr id="3" name="Group 3"/>
          <p:cNvGrpSpPr/>
          <p:nvPr/>
        </p:nvGrpSpPr>
        <p:grpSpPr>
          <a:xfrm>
            <a:off x="11734800" y="3304459"/>
            <a:ext cx="6726010" cy="3058242"/>
            <a:chOff x="0" y="0"/>
            <a:chExt cx="10255861" cy="4904113"/>
          </a:xfrm>
        </p:grpSpPr>
        <p:grpSp>
          <p:nvGrpSpPr>
            <p:cNvPr id="4" name="Group 4"/>
            <p:cNvGrpSpPr/>
            <p:nvPr/>
          </p:nvGrpSpPr>
          <p:grpSpPr>
            <a:xfrm>
              <a:off x="0" y="0"/>
              <a:ext cx="10255861" cy="4904113"/>
              <a:chOff x="0" y="0"/>
              <a:chExt cx="7675988" cy="3670478"/>
            </a:xfrm>
          </p:grpSpPr>
          <p:sp>
            <p:nvSpPr>
              <p:cNvPr id="5" name="Freeform 5"/>
              <p:cNvSpPr/>
              <p:nvPr/>
            </p:nvSpPr>
            <p:spPr>
              <a:xfrm>
                <a:off x="0" y="0"/>
                <a:ext cx="7675988" cy="3670478"/>
              </a:xfrm>
              <a:custGeom>
                <a:avLst/>
                <a:gdLst/>
                <a:ahLst/>
                <a:cxnLst/>
                <a:rect l="l" t="t" r="r" b="b"/>
                <a:pathLst>
                  <a:path w="7675988" h="3670478">
                    <a:moveTo>
                      <a:pt x="0" y="0"/>
                    </a:moveTo>
                    <a:lnTo>
                      <a:pt x="0" y="3670478"/>
                    </a:lnTo>
                    <a:lnTo>
                      <a:pt x="7675988" y="3670478"/>
                    </a:lnTo>
                    <a:lnTo>
                      <a:pt x="7675988" y="0"/>
                    </a:lnTo>
                    <a:lnTo>
                      <a:pt x="0" y="0"/>
                    </a:lnTo>
                    <a:close/>
                    <a:moveTo>
                      <a:pt x="7615028" y="3609518"/>
                    </a:moveTo>
                    <a:lnTo>
                      <a:pt x="59690" y="3609518"/>
                    </a:lnTo>
                    <a:lnTo>
                      <a:pt x="59690" y="59690"/>
                    </a:lnTo>
                    <a:lnTo>
                      <a:pt x="7615028" y="59690"/>
                    </a:lnTo>
                    <a:lnTo>
                      <a:pt x="7615028" y="3609518"/>
                    </a:lnTo>
                    <a:close/>
                  </a:path>
                </a:pathLst>
              </a:custGeom>
              <a:solidFill>
                <a:srgbClr val="252827"/>
              </a:solidFill>
            </p:spPr>
          </p:sp>
        </p:grpSp>
        <p:sp>
          <p:nvSpPr>
            <p:cNvPr id="6" name="TextBox 6"/>
            <p:cNvSpPr txBox="1"/>
            <p:nvPr/>
          </p:nvSpPr>
          <p:spPr>
            <a:xfrm>
              <a:off x="920313" y="1334881"/>
              <a:ext cx="8080887" cy="2546369"/>
            </a:xfrm>
            <a:prstGeom prst="rect">
              <a:avLst/>
            </a:prstGeom>
          </p:spPr>
          <p:txBody>
            <a:bodyPr lIns="0" tIns="0" rIns="0" bIns="0" rtlCol="0" anchor="t">
              <a:spAutoFit/>
            </a:bodyPr>
            <a:lstStyle/>
            <a:p>
              <a:pPr algn="r">
                <a:lnSpc>
                  <a:spcPts val="4087"/>
                </a:lnSpc>
              </a:pPr>
              <a:r>
                <a:rPr lang="en-US" sz="4000" dirty="0">
                  <a:solidFill>
                    <a:srgbClr val="252827"/>
                  </a:solidFill>
                  <a:latin typeface="Cooper Hewitt Heavy"/>
                </a:rPr>
                <a:t>CIDADE QUE CUIDA PRIMEIRO DE QUEM MAIS PRECISA</a:t>
              </a:r>
            </a:p>
          </p:txBody>
        </p:sp>
      </p:grpSp>
      <p:grpSp>
        <p:nvGrpSpPr>
          <p:cNvPr id="7" name="Group 7"/>
          <p:cNvGrpSpPr/>
          <p:nvPr/>
        </p:nvGrpSpPr>
        <p:grpSpPr>
          <a:xfrm>
            <a:off x="590550" y="-2909144"/>
            <a:ext cx="10229850" cy="6205691"/>
            <a:chOff x="0" y="-94129"/>
            <a:chExt cx="13639800" cy="8274254"/>
          </a:xfrm>
        </p:grpSpPr>
        <p:sp>
          <p:nvSpPr>
            <p:cNvPr id="8" name="TextBox 8"/>
            <p:cNvSpPr txBox="1"/>
            <p:nvPr/>
          </p:nvSpPr>
          <p:spPr>
            <a:xfrm>
              <a:off x="0" y="6406562"/>
              <a:ext cx="13639800" cy="1773563"/>
            </a:xfrm>
            <a:prstGeom prst="rect">
              <a:avLst/>
            </a:prstGeom>
          </p:spPr>
          <p:txBody>
            <a:bodyPr wrap="square" lIns="0" tIns="0" rIns="0" bIns="0" rtlCol="0" anchor="t">
              <a:spAutoFit/>
            </a:bodyPr>
            <a:lstStyle/>
            <a:p>
              <a:pPr marL="582930" lvl="1" indent="-291465">
                <a:lnSpc>
                  <a:spcPts val="3510"/>
                </a:lnSpc>
                <a:buFont typeface="Arial"/>
                <a:buChar char="•"/>
              </a:pPr>
              <a:r>
                <a:rPr lang="en-US" sz="3200" spc="27" dirty="0">
                  <a:solidFill>
                    <a:srgbClr val="FFFEE6"/>
                  </a:solidFill>
                  <a:latin typeface="Cooper Hewitt"/>
                </a:rPr>
                <a:t>Prioridade política e administrativa definitiva: cuidar primeiro de quem mais precisa.</a:t>
              </a:r>
            </a:p>
            <a:p>
              <a:pPr>
                <a:lnSpc>
                  <a:spcPts val="3510"/>
                </a:lnSpc>
              </a:pPr>
              <a:endParaRPr lang="en-US" sz="2700" spc="27" dirty="0">
                <a:solidFill>
                  <a:srgbClr val="FFFEE6"/>
                </a:solidFill>
                <a:latin typeface="Cooper Hewitt"/>
              </a:endParaRPr>
            </a:p>
          </p:txBody>
        </p:sp>
        <p:sp>
          <p:nvSpPr>
            <p:cNvPr id="9" name="TextBox 9"/>
            <p:cNvSpPr txBox="1"/>
            <p:nvPr/>
          </p:nvSpPr>
          <p:spPr>
            <a:xfrm>
              <a:off x="2603" y="-94129"/>
              <a:ext cx="12217874" cy="728663"/>
            </a:xfrm>
            <a:prstGeom prst="rect">
              <a:avLst/>
            </a:prstGeom>
          </p:spPr>
          <p:txBody>
            <a:bodyPr lIns="0" tIns="0" rIns="0" bIns="0" rtlCol="0" anchor="t">
              <a:spAutoFit/>
            </a:bodyPr>
            <a:lstStyle/>
            <a:p>
              <a:pPr>
                <a:lnSpc>
                  <a:spcPts val="3839"/>
                </a:lnSpc>
              </a:pPr>
              <a:endParaRPr dirty="0"/>
            </a:p>
          </p:txBody>
        </p:sp>
        <p:sp>
          <p:nvSpPr>
            <p:cNvPr id="10" name="TextBox 10"/>
            <p:cNvSpPr txBox="1"/>
            <p:nvPr/>
          </p:nvSpPr>
          <p:spPr>
            <a:xfrm>
              <a:off x="0" y="919227"/>
              <a:ext cx="12211378" cy="589955"/>
            </a:xfrm>
            <a:prstGeom prst="rect">
              <a:avLst/>
            </a:prstGeom>
          </p:spPr>
          <p:txBody>
            <a:bodyPr lIns="0" tIns="0" rIns="0" bIns="0" rtlCol="0" anchor="t">
              <a:spAutoFit/>
            </a:bodyPr>
            <a:lstStyle/>
            <a:p>
              <a:pPr marL="0" lvl="0" indent="0">
                <a:lnSpc>
                  <a:spcPts val="3392"/>
                </a:lnSpc>
              </a:pPr>
              <a:endParaRPr dirty="0"/>
            </a:p>
          </p:txBody>
        </p:sp>
      </p:grpSp>
      <p:pic>
        <p:nvPicPr>
          <p:cNvPr id="11" name="Picture 11"/>
          <p:cNvPicPr>
            <a:picLocks noChangeAspect="1"/>
          </p:cNvPicPr>
          <p:nvPr/>
        </p:nvPicPr>
        <p:blipFill>
          <a:blip r:embed="rId2"/>
          <a:srcRect l="21801" t="34196" r="23407" b="36717"/>
          <a:stretch>
            <a:fillRect/>
          </a:stretch>
        </p:blipFill>
        <p:spPr>
          <a:xfrm>
            <a:off x="15186658" y="8909360"/>
            <a:ext cx="2337184" cy="697881"/>
          </a:xfrm>
          <a:prstGeom prst="rect">
            <a:avLst/>
          </a:prstGeom>
        </p:spPr>
      </p:pic>
      <p:sp>
        <p:nvSpPr>
          <p:cNvPr id="12" name="Retângulo 11">
            <a:extLst>
              <a:ext uri="{FF2B5EF4-FFF2-40B4-BE49-F238E27FC236}">
                <a16:creationId xmlns:a16="http://schemas.microsoft.com/office/drawing/2014/main" id="{6DD619FB-91A4-4044-AAF4-23F9638DCFEF}"/>
              </a:ext>
            </a:extLst>
          </p:cNvPr>
          <p:cNvSpPr/>
          <p:nvPr/>
        </p:nvSpPr>
        <p:spPr>
          <a:xfrm>
            <a:off x="344259" y="3534565"/>
            <a:ext cx="10186707" cy="3217869"/>
          </a:xfrm>
          <a:prstGeom prst="rect">
            <a:avLst/>
          </a:prstGeom>
        </p:spPr>
        <p:txBody>
          <a:bodyPr wrap="square">
            <a:spAutoFit/>
          </a:bodyPr>
          <a:lstStyle/>
          <a:p>
            <a:pPr marL="582930" lvl="1" indent="-291465">
              <a:lnSpc>
                <a:spcPts val="3510"/>
              </a:lnSpc>
              <a:buFont typeface="Arial"/>
              <a:buChar char="•"/>
            </a:pPr>
            <a:r>
              <a:rPr lang="en-US" sz="3200" spc="27" dirty="0">
                <a:solidFill>
                  <a:srgbClr val="FFFEE6"/>
                </a:solidFill>
                <a:latin typeface="Cooper Hewitt"/>
              </a:rPr>
              <a:t>Enfrentar o conflito distributivo. Se os recursos são finitos e as necessidades infinitas, estabelecer a diretriz: começar as políticas públicas a partir da periferia para o centro, beneficiando quem historicamente foi prejudicado no processo de urbanização da cidade.</a:t>
            </a:r>
          </a:p>
          <a:p>
            <a:pPr>
              <a:lnSpc>
                <a:spcPts val="3510"/>
              </a:lnSpc>
            </a:pPr>
            <a:endParaRPr lang="en-US" sz="2700" spc="27" dirty="0">
              <a:solidFill>
                <a:srgbClr val="FFFEE6"/>
              </a:solidFill>
              <a:latin typeface="Cooper Hewitt"/>
            </a:endParaRPr>
          </a:p>
        </p:txBody>
      </p:sp>
      <p:sp>
        <p:nvSpPr>
          <p:cNvPr id="13" name="Retângulo 12">
            <a:extLst>
              <a:ext uri="{FF2B5EF4-FFF2-40B4-BE49-F238E27FC236}">
                <a16:creationId xmlns:a16="http://schemas.microsoft.com/office/drawing/2014/main" id="{A1DB9387-1E82-5D42-BD0A-C1D0D9E384F8}"/>
              </a:ext>
            </a:extLst>
          </p:cNvPr>
          <p:cNvSpPr/>
          <p:nvPr/>
        </p:nvSpPr>
        <p:spPr>
          <a:xfrm>
            <a:off x="344260" y="7210425"/>
            <a:ext cx="9790340" cy="1440266"/>
          </a:xfrm>
          <a:prstGeom prst="rect">
            <a:avLst/>
          </a:prstGeom>
        </p:spPr>
        <p:txBody>
          <a:bodyPr wrap="square">
            <a:spAutoFit/>
          </a:bodyPr>
          <a:lstStyle/>
          <a:p>
            <a:pPr marL="582930" lvl="1" indent="-291465">
              <a:lnSpc>
                <a:spcPts val="3510"/>
              </a:lnSpc>
              <a:buFont typeface="Arial"/>
              <a:buChar char="•"/>
            </a:pPr>
            <a:r>
              <a:rPr lang="en-US" sz="3200" spc="27" dirty="0">
                <a:solidFill>
                  <a:srgbClr val="FFFEE6"/>
                </a:solidFill>
                <a:latin typeface="Cooper Hewitt"/>
              </a:rPr>
              <a:t>Dobrar o orçamento das subprefeituras com maiores populações e piores índices de Desenvolvimento Humano.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7"/>
          <p:cNvGrpSpPr/>
          <p:nvPr/>
        </p:nvGrpSpPr>
        <p:grpSpPr>
          <a:xfrm>
            <a:off x="609600" y="-3557577"/>
            <a:ext cx="10363200" cy="6900134"/>
            <a:chOff x="0" y="-94129"/>
            <a:chExt cx="13817600" cy="9200177"/>
          </a:xfrm>
        </p:grpSpPr>
        <p:sp>
          <p:nvSpPr>
            <p:cNvPr id="8" name="TextBox 8"/>
            <p:cNvSpPr txBox="1"/>
            <p:nvPr/>
          </p:nvSpPr>
          <p:spPr>
            <a:xfrm>
              <a:off x="0" y="5537122"/>
              <a:ext cx="13817600" cy="3568926"/>
            </a:xfrm>
            <a:prstGeom prst="rect">
              <a:avLst/>
            </a:prstGeom>
          </p:spPr>
          <p:txBody>
            <a:bodyPr wrap="square" lIns="0" tIns="0" rIns="0" bIns="0" rtlCol="0" anchor="t">
              <a:spAutoFit/>
            </a:bodyPr>
            <a:lstStyle/>
            <a:p>
              <a:pPr>
                <a:lnSpc>
                  <a:spcPts val="3510"/>
                </a:lnSpc>
              </a:pPr>
              <a:endParaRPr dirty="0"/>
            </a:p>
            <a:p>
              <a:pPr>
                <a:lnSpc>
                  <a:spcPts val="3510"/>
                </a:lnSpc>
              </a:pPr>
              <a:endParaRPr dirty="0"/>
            </a:p>
            <a:p>
              <a:pPr marL="582930" lvl="1" indent="-291465">
                <a:lnSpc>
                  <a:spcPts val="3510"/>
                </a:lnSpc>
                <a:buFont typeface="Arial"/>
                <a:buChar char="•"/>
              </a:pPr>
              <a:r>
                <a:rPr lang="en-US" sz="3200" spc="27" dirty="0">
                  <a:solidFill>
                    <a:srgbClr val="FFFEE6"/>
                  </a:solidFill>
                  <a:latin typeface="Cooper Hewitt"/>
                </a:rPr>
                <a:t>Os programas e projetos de todas as áreas da Prefeitura serão prioritariamente implantados nos distritos mais necessitados e com piores indicadores sociais.</a:t>
              </a:r>
            </a:p>
          </p:txBody>
        </p:sp>
        <p:sp>
          <p:nvSpPr>
            <p:cNvPr id="9" name="TextBox 9"/>
            <p:cNvSpPr txBox="1"/>
            <p:nvPr/>
          </p:nvSpPr>
          <p:spPr>
            <a:xfrm>
              <a:off x="2603" y="-94129"/>
              <a:ext cx="12217874" cy="728663"/>
            </a:xfrm>
            <a:prstGeom prst="rect">
              <a:avLst/>
            </a:prstGeom>
          </p:spPr>
          <p:txBody>
            <a:bodyPr lIns="0" tIns="0" rIns="0" bIns="0" rtlCol="0" anchor="t">
              <a:spAutoFit/>
            </a:bodyPr>
            <a:lstStyle/>
            <a:p>
              <a:pPr>
                <a:lnSpc>
                  <a:spcPts val="3839"/>
                </a:lnSpc>
              </a:pPr>
              <a:endParaRPr dirty="0"/>
            </a:p>
          </p:txBody>
        </p:sp>
        <p:sp>
          <p:nvSpPr>
            <p:cNvPr id="10" name="TextBox 10"/>
            <p:cNvSpPr txBox="1"/>
            <p:nvPr/>
          </p:nvSpPr>
          <p:spPr>
            <a:xfrm>
              <a:off x="0" y="919227"/>
              <a:ext cx="12211378" cy="589955"/>
            </a:xfrm>
            <a:prstGeom prst="rect">
              <a:avLst/>
            </a:prstGeom>
          </p:spPr>
          <p:txBody>
            <a:bodyPr lIns="0" tIns="0" rIns="0" bIns="0" rtlCol="0" anchor="t">
              <a:spAutoFit/>
            </a:bodyPr>
            <a:lstStyle/>
            <a:p>
              <a:pPr marL="0" lvl="0" indent="0">
                <a:lnSpc>
                  <a:spcPts val="3392"/>
                </a:lnSpc>
              </a:pPr>
              <a:endParaRPr dirty="0"/>
            </a:p>
          </p:txBody>
        </p:sp>
      </p:grpSp>
      <p:pic>
        <p:nvPicPr>
          <p:cNvPr id="11" name="Picture 11"/>
          <p:cNvPicPr>
            <a:picLocks noChangeAspect="1"/>
          </p:cNvPicPr>
          <p:nvPr/>
        </p:nvPicPr>
        <p:blipFill>
          <a:blip r:embed="rId2"/>
          <a:srcRect l="21801" t="34196" r="23407" b="36717"/>
          <a:stretch>
            <a:fillRect/>
          </a:stretch>
        </p:blipFill>
        <p:spPr>
          <a:xfrm>
            <a:off x="15186658" y="8909360"/>
            <a:ext cx="2337184" cy="697881"/>
          </a:xfrm>
          <a:prstGeom prst="rect">
            <a:avLst/>
          </a:prstGeom>
        </p:spPr>
      </p:pic>
      <p:sp>
        <p:nvSpPr>
          <p:cNvPr id="12" name="Retângulo 11">
            <a:extLst>
              <a:ext uri="{FF2B5EF4-FFF2-40B4-BE49-F238E27FC236}">
                <a16:creationId xmlns:a16="http://schemas.microsoft.com/office/drawing/2014/main" id="{E5241CD4-3C89-AF48-AB43-3B2A965269AF}"/>
              </a:ext>
            </a:extLst>
          </p:cNvPr>
          <p:cNvSpPr/>
          <p:nvPr/>
        </p:nvSpPr>
        <p:spPr>
          <a:xfrm>
            <a:off x="464465" y="3698031"/>
            <a:ext cx="9814844" cy="1889107"/>
          </a:xfrm>
          <a:prstGeom prst="rect">
            <a:avLst/>
          </a:prstGeom>
        </p:spPr>
        <p:txBody>
          <a:bodyPr wrap="square">
            <a:spAutoFit/>
          </a:bodyPr>
          <a:lstStyle/>
          <a:p>
            <a:pPr>
              <a:lnSpc>
                <a:spcPts val="3510"/>
              </a:lnSpc>
            </a:pPr>
            <a:endParaRPr lang="en-US" sz="3200" spc="27" dirty="0">
              <a:solidFill>
                <a:srgbClr val="FFFEE6"/>
              </a:solidFill>
              <a:latin typeface="Cooper Hewitt"/>
            </a:endParaRPr>
          </a:p>
          <a:p>
            <a:pPr marL="582930" lvl="1" indent="-291465">
              <a:lnSpc>
                <a:spcPts val="3510"/>
              </a:lnSpc>
              <a:buFont typeface="Arial"/>
              <a:buChar char="•"/>
            </a:pPr>
            <a:r>
              <a:rPr lang="en-US" sz="3200" spc="27" dirty="0">
                <a:solidFill>
                  <a:srgbClr val="FFFEE6"/>
                </a:solidFill>
                <a:latin typeface="Cooper Hewitt"/>
              </a:rPr>
              <a:t>Bibliotecas, quadras poliesportivas e laboratórios nas escolas municipais de regiões mais carentes.</a:t>
            </a:r>
          </a:p>
          <a:p>
            <a:pPr>
              <a:lnSpc>
                <a:spcPts val="3510"/>
              </a:lnSpc>
            </a:pPr>
            <a:endParaRPr lang="en-US" sz="3200" spc="27" dirty="0">
              <a:solidFill>
                <a:srgbClr val="FFFEE6"/>
              </a:solidFill>
              <a:latin typeface="Cooper Hewitt"/>
            </a:endParaRPr>
          </a:p>
        </p:txBody>
      </p:sp>
      <p:sp>
        <p:nvSpPr>
          <p:cNvPr id="13" name="Retângulo 12">
            <a:extLst>
              <a:ext uri="{FF2B5EF4-FFF2-40B4-BE49-F238E27FC236}">
                <a16:creationId xmlns:a16="http://schemas.microsoft.com/office/drawing/2014/main" id="{1167298C-1E16-144E-968C-3EDB9715AC97}"/>
              </a:ext>
            </a:extLst>
          </p:cNvPr>
          <p:cNvSpPr/>
          <p:nvPr/>
        </p:nvSpPr>
        <p:spPr>
          <a:xfrm>
            <a:off x="439656" y="5743764"/>
            <a:ext cx="9144000" cy="991425"/>
          </a:xfrm>
          <a:prstGeom prst="rect">
            <a:avLst/>
          </a:prstGeom>
        </p:spPr>
        <p:txBody>
          <a:bodyPr>
            <a:spAutoFit/>
          </a:bodyPr>
          <a:lstStyle/>
          <a:p>
            <a:pPr marL="582930" lvl="1" indent="-291465">
              <a:lnSpc>
                <a:spcPts val="3510"/>
              </a:lnSpc>
              <a:buFont typeface="Arial"/>
              <a:buChar char="•"/>
            </a:pPr>
            <a:r>
              <a:rPr lang="en-US" sz="3200" spc="27" dirty="0">
                <a:solidFill>
                  <a:srgbClr val="FFFEE6"/>
                </a:solidFill>
                <a:latin typeface="Cooper Hewitt"/>
              </a:rPr>
              <a:t>Passe Livre para os desempregados.</a:t>
            </a:r>
          </a:p>
          <a:p>
            <a:pPr>
              <a:lnSpc>
                <a:spcPts val="3510"/>
              </a:lnSpc>
            </a:pPr>
            <a:endParaRPr lang="en-US" sz="3200" spc="27" dirty="0">
              <a:solidFill>
                <a:srgbClr val="FFFEE6"/>
              </a:solidFill>
              <a:latin typeface="Cooper Hewitt"/>
            </a:endParaRPr>
          </a:p>
        </p:txBody>
      </p:sp>
      <p:sp>
        <p:nvSpPr>
          <p:cNvPr id="14" name="Retângulo 13">
            <a:extLst>
              <a:ext uri="{FF2B5EF4-FFF2-40B4-BE49-F238E27FC236}">
                <a16:creationId xmlns:a16="http://schemas.microsoft.com/office/drawing/2014/main" id="{B86F6F40-DCA4-D644-B979-D08CAD338E13}"/>
              </a:ext>
            </a:extLst>
          </p:cNvPr>
          <p:cNvSpPr/>
          <p:nvPr/>
        </p:nvSpPr>
        <p:spPr>
          <a:xfrm>
            <a:off x="464464" y="6982543"/>
            <a:ext cx="10889336" cy="1889107"/>
          </a:xfrm>
          <a:prstGeom prst="rect">
            <a:avLst/>
          </a:prstGeom>
        </p:spPr>
        <p:txBody>
          <a:bodyPr wrap="square">
            <a:spAutoFit/>
          </a:bodyPr>
          <a:lstStyle/>
          <a:p>
            <a:pPr marL="582930" lvl="1" indent="-291465">
              <a:lnSpc>
                <a:spcPts val="3510"/>
              </a:lnSpc>
              <a:buFont typeface="Arial"/>
              <a:buChar char="•"/>
            </a:pPr>
            <a:r>
              <a:rPr lang="en-US" sz="3200" spc="27" dirty="0">
                <a:solidFill>
                  <a:srgbClr val="FFFEE6"/>
                </a:solidFill>
                <a:latin typeface="Cooper Hewitt"/>
              </a:rPr>
              <a:t>São Paulo deixará de ser a cidade na qual riqueza e pobreza se enfrentam no dia a dia para ser a SÃO PAULO que busca constantemente a igualdade, na qual a riqueza é melhor distribuída e a pobreza extrema deixa de existir.</a:t>
            </a:r>
          </a:p>
        </p:txBody>
      </p:sp>
      <p:sp>
        <p:nvSpPr>
          <p:cNvPr id="15" name="AutoShape 2">
            <a:extLst>
              <a:ext uri="{FF2B5EF4-FFF2-40B4-BE49-F238E27FC236}">
                <a16:creationId xmlns:a16="http://schemas.microsoft.com/office/drawing/2014/main" id="{635DF8CA-535C-1E4F-B6B8-6FF9B54BBC91}"/>
              </a:ext>
            </a:extLst>
          </p:cNvPr>
          <p:cNvSpPr/>
          <p:nvPr/>
        </p:nvSpPr>
        <p:spPr>
          <a:xfrm>
            <a:off x="11353800" y="3076575"/>
            <a:ext cx="8181501" cy="3675860"/>
          </a:xfrm>
          <a:prstGeom prst="rect">
            <a:avLst/>
          </a:prstGeom>
          <a:solidFill>
            <a:srgbClr val="F8CF2C"/>
          </a:solidFill>
        </p:spPr>
      </p:sp>
      <p:grpSp>
        <p:nvGrpSpPr>
          <p:cNvPr id="20" name="Group 3">
            <a:extLst>
              <a:ext uri="{FF2B5EF4-FFF2-40B4-BE49-F238E27FC236}">
                <a16:creationId xmlns:a16="http://schemas.microsoft.com/office/drawing/2014/main" id="{F29A28F3-D426-7540-BEC7-C5141E14A9BB}"/>
              </a:ext>
            </a:extLst>
          </p:cNvPr>
          <p:cNvGrpSpPr/>
          <p:nvPr/>
        </p:nvGrpSpPr>
        <p:grpSpPr>
          <a:xfrm>
            <a:off x="11734800" y="3304459"/>
            <a:ext cx="6726010" cy="3058242"/>
            <a:chOff x="0" y="0"/>
            <a:chExt cx="10255861" cy="4904113"/>
          </a:xfrm>
        </p:grpSpPr>
        <p:grpSp>
          <p:nvGrpSpPr>
            <p:cNvPr id="21" name="Group 4">
              <a:extLst>
                <a:ext uri="{FF2B5EF4-FFF2-40B4-BE49-F238E27FC236}">
                  <a16:creationId xmlns:a16="http://schemas.microsoft.com/office/drawing/2014/main" id="{1E884C20-F51E-B744-9B4E-3955F6FBFC54}"/>
                </a:ext>
              </a:extLst>
            </p:cNvPr>
            <p:cNvGrpSpPr/>
            <p:nvPr/>
          </p:nvGrpSpPr>
          <p:grpSpPr>
            <a:xfrm>
              <a:off x="0" y="0"/>
              <a:ext cx="10255861" cy="4904113"/>
              <a:chOff x="0" y="0"/>
              <a:chExt cx="7675988" cy="3670478"/>
            </a:xfrm>
          </p:grpSpPr>
          <p:sp>
            <p:nvSpPr>
              <p:cNvPr id="23" name="Freeform 5">
                <a:extLst>
                  <a:ext uri="{FF2B5EF4-FFF2-40B4-BE49-F238E27FC236}">
                    <a16:creationId xmlns:a16="http://schemas.microsoft.com/office/drawing/2014/main" id="{9EA6313F-3860-9448-82D2-B23E7157519C}"/>
                  </a:ext>
                </a:extLst>
              </p:cNvPr>
              <p:cNvSpPr/>
              <p:nvPr/>
            </p:nvSpPr>
            <p:spPr>
              <a:xfrm>
                <a:off x="0" y="0"/>
                <a:ext cx="7675988" cy="3670478"/>
              </a:xfrm>
              <a:custGeom>
                <a:avLst/>
                <a:gdLst/>
                <a:ahLst/>
                <a:cxnLst/>
                <a:rect l="l" t="t" r="r" b="b"/>
                <a:pathLst>
                  <a:path w="7675988" h="3670478">
                    <a:moveTo>
                      <a:pt x="0" y="0"/>
                    </a:moveTo>
                    <a:lnTo>
                      <a:pt x="0" y="3670478"/>
                    </a:lnTo>
                    <a:lnTo>
                      <a:pt x="7675988" y="3670478"/>
                    </a:lnTo>
                    <a:lnTo>
                      <a:pt x="7675988" y="0"/>
                    </a:lnTo>
                    <a:lnTo>
                      <a:pt x="0" y="0"/>
                    </a:lnTo>
                    <a:close/>
                    <a:moveTo>
                      <a:pt x="7615028" y="3609518"/>
                    </a:moveTo>
                    <a:lnTo>
                      <a:pt x="59690" y="3609518"/>
                    </a:lnTo>
                    <a:lnTo>
                      <a:pt x="59690" y="59690"/>
                    </a:lnTo>
                    <a:lnTo>
                      <a:pt x="7615028" y="59690"/>
                    </a:lnTo>
                    <a:lnTo>
                      <a:pt x="7615028" y="3609518"/>
                    </a:lnTo>
                    <a:close/>
                  </a:path>
                </a:pathLst>
              </a:custGeom>
              <a:solidFill>
                <a:srgbClr val="252827"/>
              </a:solidFill>
            </p:spPr>
          </p:sp>
        </p:grpSp>
        <p:sp>
          <p:nvSpPr>
            <p:cNvPr id="22" name="TextBox 6">
              <a:extLst>
                <a:ext uri="{FF2B5EF4-FFF2-40B4-BE49-F238E27FC236}">
                  <a16:creationId xmlns:a16="http://schemas.microsoft.com/office/drawing/2014/main" id="{A6C0E8DD-8C7A-D04C-8BD5-8737A7DD9AE0}"/>
                </a:ext>
              </a:extLst>
            </p:cNvPr>
            <p:cNvSpPr txBox="1"/>
            <p:nvPr/>
          </p:nvSpPr>
          <p:spPr>
            <a:xfrm>
              <a:off x="920313" y="1334881"/>
              <a:ext cx="8080887" cy="2546369"/>
            </a:xfrm>
            <a:prstGeom prst="rect">
              <a:avLst/>
            </a:prstGeom>
          </p:spPr>
          <p:txBody>
            <a:bodyPr lIns="0" tIns="0" rIns="0" bIns="0" rtlCol="0" anchor="t">
              <a:spAutoFit/>
            </a:bodyPr>
            <a:lstStyle/>
            <a:p>
              <a:pPr algn="r">
                <a:lnSpc>
                  <a:spcPts val="4087"/>
                </a:lnSpc>
              </a:pPr>
              <a:r>
                <a:rPr lang="en-US" sz="4000" dirty="0">
                  <a:solidFill>
                    <a:srgbClr val="252827"/>
                  </a:solidFill>
                  <a:latin typeface="Cooper Hewitt Heavy"/>
                </a:rPr>
                <a:t>CIDADE QUE CUIDA PRIMEIRO DE QUEM MAIS PRECISA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1371600" y="600478"/>
            <a:ext cx="10022608" cy="2403837"/>
            <a:chOff x="0" y="0"/>
            <a:chExt cx="13363477" cy="3205116"/>
          </a:xfrm>
        </p:grpSpPr>
        <p:sp>
          <p:nvSpPr>
            <p:cNvPr id="3" name="TextBox 3"/>
            <p:cNvSpPr txBox="1"/>
            <p:nvPr/>
          </p:nvSpPr>
          <p:spPr>
            <a:xfrm>
              <a:off x="0" y="-153661"/>
              <a:ext cx="13363477" cy="2619375"/>
            </a:xfrm>
            <a:prstGeom prst="rect">
              <a:avLst/>
            </a:prstGeom>
          </p:spPr>
          <p:txBody>
            <a:bodyPr lIns="0" tIns="0" rIns="0" bIns="0" rtlCol="0" anchor="t">
              <a:spAutoFit/>
            </a:bodyPr>
            <a:lstStyle/>
            <a:p>
              <a:pPr>
                <a:lnSpc>
                  <a:spcPts val="7200"/>
                </a:lnSpc>
              </a:pPr>
              <a:r>
                <a:rPr lang="en-US" sz="6000" spc="600" dirty="0">
                  <a:solidFill>
                    <a:srgbClr val="F8CF2C"/>
                  </a:solidFill>
                  <a:latin typeface="Cooper Hewitt Bold"/>
                </a:rPr>
                <a:t>PLANO EMERGENCIAL DE EMPREGO E RENDA</a:t>
              </a:r>
            </a:p>
          </p:txBody>
        </p:sp>
        <p:sp>
          <p:nvSpPr>
            <p:cNvPr id="4" name="TextBox 4"/>
            <p:cNvSpPr txBox="1"/>
            <p:nvPr/>
          </p:nvSpPr>
          <p:spPr>
            <a:xfrm>
              <a:off x="0" y="2442276"/>
              <a:ext cx="13349307" cy="769144"/>
            </a:xfrm>
            <a:prstGeom prst="rect">
              <a:avLst/>
            </a:prstGeom>
          </p:spPr>
          <p:txBody>
            <a:bodyPr lIns="0" tIns="0" rIns="0" bIns="0" rtlCol="0" anchor="t">
              <a:spAutoFit/>
            </a:bodyPr>
            <a:lstStyle/>
            <a:p>
              <a:pPr marL="0" lvl="0" indent="0" algn="r">
                <a:lnSpc>
                  <a:spcPts val="4500"/>
                </a:lnSpc>
              </a:pPr>
              <a:endParaRPr dirty="0"/>
            </a:p>
          </p:txBody>
        </p:sp>
      </p:grpSp>
      <p:grpSp>
        <p:nvGrpSpPr>
          <p:cNvPr id="5" name="Group 5"/>
          <p:cNvGrpSpPr/>
          <p:nvPr/>
        </p:nvGrpSpPr>
        <p:grpSpPr>
          <a:xfrm>
            <a:off x="15417740" y="-1256324"/>
            <a:ext cx="3975160" cy="3970278"/>
            <a:chOff x="0" y="0"/>
            <a:chExt cx="3888115" cy="3883340"/>
          </a:xfrm>
        </p:grpSpPr>
        <p:sp>
          <p:nvSpPr>
            <p:cNvPr id="6" name="Freeform 6"/>
            <p:cNvSpPr/>
            <p:nvPr/>
          </p:nvSpPr>
          <p:spPr>
            <a:xfrm>
              <a:off x="0" y="0"/>
              <a:ext cx="3888115" cy="3883339"/>
            </a:xfrm>
            <a:custGeom>
              <a:avLst/>
              <a:gdLst/>
              <a:ahLst/>
              <a:cxnLst/>
              <a:rect l="l" t="t" r="r" b="b"/>
              <a:pathLst>
                <a:path w="3888115" h="3883339">
                  <a:moveTo>
                    <a:pt x="0" y="0"/>
                  </a:moveTo>
                  <a:lnTo>
                    <a:pt x="0" y="3883339"/>
                  </a:lnTo>
                  <a:lnTo>
                    <a:pt x="3888115" y="3883339"/>
                  </a:lnTo>
                  <a:lnTo>
                    <a:pt x="3888115" y="0"/>
                  </a:lnTo>
                  <a:lnTo>
                    <a:pt x="0" y="0"/>
                  </a:lnTo>
                  <a:close/>
                  <a:moveTo>
                    <a:pt x="3827155" y="3822379"/>
                  </a:moveTo>
                  <a:lnTo>
                    <a:pt x="59690" y="3822379"/>
                  </a:lnTo>
                  <a:lnTo>
                    <a:pt x="59690" y="59690"/>
                  </a:lnTo>
                  <a:lnTo>
                    <a:pt x="3827155" y="59690"/>
                  </a:lnTo>
                  <a:lnTo>
                    <a:pt x="3827155" y="3822379"/>
                  </a:lnTo>
                  <a:close/>
                </a:path>
              </a:pathLst>
            </a:custGeom>
            <a:solidFill>
              <a:srgbClr val="F8CF2C"/>
            </a:solidFill>
          </p:spPr>
        </p:sp>
      </p:grpSp>
      <p:grpSp>
        <p:nvGrpSpPr>
          <p:cNvPr id="7" name="Group 7"/>
          <p:cNvGrpSpPr/>
          <p:nvPr/>
        </p:nvGrpSpPr>
        <p:grpSpPr>
          <a:xfrm>
            <a:off x="14789093" y="-795892"/>
            <a:ext cx="3975161" cy="4050290"/>
            <a:chOff x="0" y="0"/>
            <a:chExt cx="3888115" cy="3883340"/>
          </a:xfrm>
        </p:grpSpPr>
        <p:sp>
          <p:nvSpPr>
            <p:cNvPr id="8" name="Freeform 8"/>
            <p:cNvSpPr/>
            <p:nvPr/>
          </p:nvSpPr>
          <p:spPr>
            <a:xfrm>
              <a:off x="0" y="0"/>
              <a:ext cx="3888115" cy="3883339"/>
            </a:xfrm>
            <a:custGeom>
              <a:avLst/>
              <a:gdLst/>
              <a:ahLst/>
              <a:cxnLst/>
              <a:rect l="l" t="t" r="r" b="b"/>
              <a:pathLst>
                <a:path w="3888115" h="3883339">
                  <a:moveTo>
                    <a:pt x="0" y="0"/>
                  </a:moveTo>
                  <a:lnTo>
                    <a:pt x="0" y="3883339"/>
                  </a:lnTo>
                  <a:lnTo>
                    <a:pt x="3888115" y="3883339"/>
                  </a:lnTo>
                  <a:lnTo>
                    <a:pt x="3888115" y="0"/>
                  </a:lnTo>
                  <a:lnTo>
                    <a:pt x="0" y="0"/>
                  </a:lnTo>
                  <a:close/>
                  <a:moveTo>
                    <a:pt x="3827155" y="3822379"/>
                  </a:moveTo>
                  <a:lnTo>
                    <a:pt x="59690" y="3822379"/>
                  </a:lnTo>
                  <a:lnTo>
                    <a:pt x="59690" y="59690"/>
                  </a:lnTo>
                  <a:lnTo>
                    <a:pt x="3827155" y="59690"/>
                  </a:lnTo>
                  <a:lnTo>
                    <a:pt x="3827155" y="3822379"/>
                  </a:lnTo>
                  <a:close/>
                </a:path>
              </a:pathLst>
            </a:custGeom>
            <a:solidFill>
              <a:srgbClr val="F8CF2C"/>
            </a:solidFill>
          </p:spPr>
        </p:sp>
      </p:grpSp>
      <p:grpSp>
        <p:nvGrpSpPr>
          <p:cNvPr id="9" name="Group 9"/>
          <p:cNvGrpSpPr/>
          <p:nvPr/>
        </p:nvGrpSpPr>
        <p:grpSpPr>
          <a:xfrm>
            <a:off x="742950" y="-1316344"/>
            <a:ext cx="14973300" cy="6373947"/>
            <a:chOff x="0" y="-94129"/>
            <a:chExt cx="19964400" cy="8498596"/>
          </a:xfrm>
        </p:grpSpPr>
        <p:sp>
          <p:nvSpPr>
            <p:cNvPr id="10" name="TextBox 10"/>
            <p:cNvSpPr txBox="1"/>
            <p:nvPr/>
          </p:nvSpPr>
          <p:spPr>
            <a:xfrm>
              <a:off x="0" y="5572751"/>
              <a:ext cx="18313400" cy="2831716"/>
            </a:xfrm>
            <a:prstGeom prst="rect">
              <a:avLst/>
            </a:prstGeom>
          </p:spPr>
          <p:txBody>
            <a:bodyPr wrap="square" lIns="0" tIns="0" rIns="0" bIns="0" rtlCol="0" anchor="t">
              <a:spAutoFit/>
            </a:bodyPr>
            <a:lstStyle/>
            <a:p>
              <a:pPr marL="539750" lvl="1" indent="-269875">
                <a:lnSpc>
                  <a:spcPts val="3250"/>
                </a:lnSpc>
                <a:buFont typeface="Arial"/>
                <a:buChar char="•"/>
              </a:pPr>
              <a:r>
                <a:rPr lang="en-US" sz="3200" spc="25" dirty="0">
                  <a:solidFill>
                    <a:srgbClr val="FFFEE6"/>
                  </a:solidFill>
                  <a:latin typeface="Cooper Hewitt"/>
                </a:rPr>
                <a:t>O desemprego é um drama nacional que repercute objetivamente nas cidades. São Paulo já tinha, no 1º trimestre de 2020, desemprego de 13,2% da população. Não é exagero pensar que esse número já ultrapasse a casa de 15% após a pandemia.</a:t>
              </a:r>
            </a:p>
            <a:p>
              <a:pPr>
                <a:lnSpc>
                  <a:spcPts val="3250"/>
                </a:lnSpc>
              </a:pPr>
              <a:endParaRPr lang="en-US" sz="3200" spc="25" dirty="0">
                <a:solidFill>
                  <a:srgbClr val="FFFEE6"/>
                </a:solidFill>
                <a:latin typeface="Cooper Hewitt"/>
              </a:endParaRPr>
            </a:p>
          </p:txBody>
        </p:sp>
        <p:sp>
          <p:nvSpPr>
            <p:cNvPr id="11" name="TextBox 11"/>
            <p:cNvSpPr txBox="1"/>
            <p:nvPr/>
          </p:nvSpPr>
          <p:spPr>
            <a:xfrm>
              <a:off x="4253" y="-94129"/>
              <a:ext cx="19960147" cy="728663"/>
            </a:xfrm>
            <a:prstGeom prst="rect">
              <a:avLst/>
            </a:prstGeom>
          </p:spPr>
          <p:txBody>
            <a:bodyPr lIns="0" tIns="0" rIns="0" bIns="0" rtlCol="0" anchor="t">
              <a:spAutoFit/>
            </a:bodyPr>
            <a:lstStyle/>
            <a:p>
              <a:pPr>
                <a:lnSpc>
                  <a:spcPts val="3839"/>
                </a:lnSpc>
              </a:pPr>
              <a:endParaRPr dirty="0"/>
            </a:p>
          </p:txBody>
        </p:sp>
        <p:sp>
          <p:nvSpPr>
            <p:cNvPr id="12" name="TextBox 12"/>
            <p:cNvSpPr txBox="1"/>
            <p:nvPr/>
          </p:nvSpPr>
          <p:spPr>
            <a:xfrm>
              <a:off x="0" y="919227"/>
              <a:ext cx="19949535" cy="589955"/>
            </a:xfrm>
            <a:prstGeom prst="rect">
              <a:avLst/>
            </a:prstGeom>
          </p:spPr>
          <p:txBody>
            <a:bodyPr lIns="0" tIns="0" rIns="0" bIns="0" rtlCol="0" anchor="t">
              <a:spAutoFit/>
            </a:bodyPr>
            <a:lstStyle/>
            <a:p>
              <a:pPr marL="0" lvl="0" indent="0">
                <a:lnSpc>
                  <a:spcPts val="3392"/>
                </a:lnSpc>
              </a:pPr>
              <a:endParaRPr dirty="0"/>
            </a:p>
          </p:txBody>
        </p:sp>
      </p:grpSp>
      <p:pic>
        <p:nvPicPr>
          <p:cNvPr id="13" name="Picture 13"/>
          <p:cNvPicPr>
            <a:picLocks noChangeAspect="1"/>
          </p:cNvPicPr>
          <p:nvPr/>
        </p:nvPicPr>
        <p:blipFill>
          <a:blip r:embed="rId2"/>
          <a:srcRect l="21801" t="34196" r="23407" b="36717"/>
          <a:stretch>
            <a:fillRect/>
          </a:stretch>
        </p:blipFill>
        <p:spPr>
          <a:xfrm>
            <a:off x="15417740" y="9061760"/>
            <a:ext cx="2337184" cy="697881"/>
          </a:xfrm>
          <a:prstGeom prst="rect">
            <a:avLst/>
          </a:prstGeom>
        </p:spPr>
      </p:pic>
      <p:sp>
        <p:nvSpPr>
          <p:cNvPr id="14" name="Retângulo 13">
            <a:extLst>
              <a:ext uri="{FF2B5EF4-FFF2-40B4-BE49-F238E27FC236}">
                <a16:creationId xmlns:a16="http://schemas.microsoft.com/office/drawing/2014/main" id="{AE8594D1-9C1E-014C-8C0D-7DFEEA8CF9C9}"/>
              </a:ext>
            </a:extLst>
          </p:cNvPr>
          <p:cNvSpPr/>
          <p:nvPr/>
        </p:nvSpPr>
        <p:spPr>
          <a:xfrm>
            <a:off x="533400" y="5242097"/>
            <a:ext cx="16459200" cy="1344920"/>
          </a:xfrm>
          <a:prstGeom prst="rect">
            <a:avLst/>
          </a:prstGeom>
        </p:spPr>
        <p:txBody>
          <a:bodyPr wrap="square">
            <a:spAutoFit/>
          </a:bodyPr>
          <a:lstStyle/>
          <a:p>
            <a:pPr marL="539750" lvl="1" indent="-269875">
              <a:lnSpc>
                <a:spcPts val="3250"/>
              </a:lnSpc>
              <a:buFont typeface="Arial"/>
              <a:buChar char="•"/>
            </a:pPr>
            <a:r>
              <a:rPr lang="en-US" sz="3200" spc="25" dirty="0">
                <a:solidFill>
                  <a:srgbClr val="FFFEE6"/>
                </a:solidFill>
                <a:latin typeface="Cooper Hewitt"/>
              </a:rPr>
              <a:t>A Prefeitura da maior cidade do país, com orçamento estimado de 68 bilhões para 2021, temo dever de contribuir para minimizar esse sofrimento.</a:t>
            </a:r>
          </a:p>
          <a:p>
            <a:pPr>
              <a:lnSpc>
                <a:spcPts val="3250"/>
              </a:lnSpc>
            </a:pPr>
            <a:endParaRPr lang="en-US" sz="2500" spc="25" dirty="0">
              <a:solidFill>
                <a:srgbClr val="FFFEE6"/>
              </a:solidFill>
              <a:latin typeface="Cooper Hewitt"/>
            </a:endParaRPr>
          </a:p>
        </p:txBody>
      </p:sp>
      <p:sp>
        <p:nvSpPr>
          <p:cNvPr id="15" name="Retângulo 14">
            <a:extLst>
              <a:ext uri="{FF2B5EF4-FFF2-40B4-BE49-F238E27FC236}">
                <a16:creationId xmlns:a16="http://schemas.microsoft.com/office/drawing/2014/main" id="{E0A4C8A6-21DC-3B42-902C-F3F57DB85E8A}"/>
              </a:ext>
            </a:extLst>
          </p:cNvPr>
          <p:cNvSpPr/>
          <p:nvPr/>
        </p:nvSpPr>
        <p:spPr>
          <a:xfrm>
            <a:off x="563570" y="6532180"/>
            <a:ext cx="16429030" cy="1334468"/>
          </a:xfrm>
          <a:prstGeom prst="rect">
            <a:avLst/>
          </a:prstGeom>
        </p:spPr>
        <p:txBody>
          <a:bodyPr wrap="square">
            <a:spAutoFit/>
          </a:bodyPr>
          <a:lstStyle/>
          <a:p>
            <a:pPr marL="539749" lvl="1" indent="-269875">
              <a:lnSpc>
                <a:spcPts val="3249"/>
              </a:lnSpc>
              <a:buFont typeface="Arial"/>
              <a:buChar char="•"/>
            </a:pPr>
            <a:r>
              <a:rPr lang="en-US" sz="3200" spc="25" dirty="0">
                <a:solidFill>
                  <a:srgbClr val="FFFEE6"/>
                </a:solidFill>
                <a:latin typeface="Cooper Hewitt"/>
              </a:rPr>
              <a:t>Criaremos um PROGRAMA EMERGENCIAL DE EMPREGO E RENDA, alçando a geração de postos de trabalho à condição de prioridade da nova gestão.</a:t>
            </a:r>
          </a:p>
          <a:p>
            <a:pPr>
              <a:lnSpc>
                <a:spcPts val="3249"/>
              </a:lnSpc>
            </a:pPr>
            <a:endParaRPr lang="en-US" sz="3200" spc="25" dirty="0">
              <a:solidFill>
                <a:srgbClr val="FFFEE6"/>
              </a:solidFill>
              <a:latin typeface="Cooper Hewitt"/>
            </a:endParaRPr>
          </a:p>
        </p:txBody>
      </p:sp>
      <p:sp>
        <p:nvSpPr>
          <p:cNvPr id="16" name="Retângulo 15">
            <a:extLst>
              <a:ext uri="{FF2B5EF4-FFF2-40B4-BE49-F238E27FC236}">
                <a16:creationId xmlns:a16="http://schemas.microsoft.com/office/drawing/2014/main" id="{756EB77D-A22E-0142-B3C6-7C56FB1469C6}"/>
              </a:ext>
            </a:extLst>
          </p:cNvPr>
          <p:cNvSpPr/>
          <p:nvPr/>
        </p:nvSpPr>
        <p:spPr>
          <a:xfrm>
            <a:off x="558476" y="9286370"/>
            <a:ext cx="14478324" cy="946541"/>
          </a:xfrm>
          <a:prstGeom prst="rect">
            <a:avLst/>
          </a:prstGeom>
        </p:spPr>
        <p:txBody>
          <a:bodyPr wrap="square">
            <a:spAutoFit/>
          </a:bodyPr>
          <a:lstStyle/>
          <a:p>
            <a:pPr marL="539750" lvl="1" indent="-269875">
              <a:lnSpc>
                <a:spcPts val="3250"/>
              </a:lnSpc>
              <a:buFont typeface="Arial"/>
              <a:buChar char="•"/>
            </a:pPr>
            <a:r>
              <a:rPr lang="en-US" sz="3200" spc="25" dirty="0">
                <a:solidFill>
                  <a:srgbClr val="FFFEE6"/>
                </a:solidFill>
                <a:latin typeface="Cooper Hewitt"/>
              </a:rPr>
              <a:t>Objetivo: reduzir em 30% o número de desempregados na cidade.</a:t>
            </a:r>
          </a:p>
          <a:p>
            <a:pPr>
              <a:lnSpc>
                <a:spcPts val="3250"/>
              </a:lnSpc>
            </a:pPr>
            <a:endParaRPr lang="en-US" sz="3200" spc="25" dirty="0">
              <a:solidFill>
                <a:srgbClr val="FFFEE6"/>
              </a:solidFill>
              <a:latin typeface="Cooper Hewitt"/>
            </a:endParaRPr>
          </a:p>
        </p:txBody>
      </p:sp>
      <p:sp>
        <p:nvSpPr>
          <p:cNvPr id="17" name="Retângulo 16">
            <a:extLst>
              <a:ext uri="{FF2B5EF4-FFF2-40B4-BE49-F238E27FC236}">
                <a16:creationId xmlns:a16="http://schemas.microsoft.com/office/drawing/2014/main" id="{F9B5D2B0-F634-9E4D-B675-8A9F34888E5B}"/>
              </a:ext>
            </a:extLst>
          </p:cNvPr>
          <p:cNvSpPr/>
          <p:nvPr/>
        </p:nvSpPr>
        <p:spPr>
          <a:xfrm>
            <a:off x="482466" y="7902153"/>
            <a:ext cx="15824334" cy="946541"/>
          </a:xfrm>
          <a:prstGeom prst="rect">
            <a:avLst/>
          </a:prstGeom>
        </p:spPr>
        <p:txBody>
          <a:bodyPr wrap="square">
            <a:spAutoFit/>
          </a:bodyPr>
          <a:lstStyle/>
          <a:p>
            <a:pPr marL="539750" lvl="1" indent="-269875">
              <a:lnSpc>
                <a:spcPts val="3250"/>
              </a:lnSpc>
              <a:buFont typeface="Arial"/>
              <a:buChar char="•"/>
            </a:pPr>
            <a:r>
              <a:rPr lang="en-US" sz="3200" spc="25" dirty="0">
                <a:solidFill>
                  <a:srgbClr val="FFFEE6"/>
                </a:solidFill>
                <a:latin typeface="Cooper Hewitt"/>
              </a:rPr>
              <a:t> Meta: atingir 300 mil novos postos de trabalho, através de ações diretas e indiretas, no primeiro ano de governo.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1524000" y="919872"/>
            <a:ext cx="10022608" cy="2403837"/>
            <a:chOff x="0" y="0"/>
            <a:chExt cx="13363477" cy="3205116"/>
          </a:xfrm>
        </p:grpSpPr>
        <p:sp>
          <p:nvSpPr>
            <p:cNvPr id="3" name="TextBox 3"/>
            <p:cNvSpPr txBox="1"/>
            <p:nvPr/>
          </p:nvSpPr>
          <p:spPr>
            <a:xfrm>
              <a:off x="0" y="-153661"/>
              <a:ext cx="13363477" cy="2619375"/>
            </a:xfrm>
            <a:prstGeom prst="rect">
              <a:avLst/>
            </a:prstGeom>
          </p:spPr>
          <p:txBody>
            <a:bodyPr lIns="0" tIns="0" rIns="0" bIns="0" rtlCol="0" anchor="t">
              <a:spAutoFit/>
            </a:bodyPr>
            <a:lstStyle/>
            <a:p>
              <a:pPr>
                <a:lnSpc>
                  <a:spcPts val="7200"/>
                </a:lnSpc>
              </a:pPr>
              <a:r>
                <a:rPr lang="en-US" sz="6000" spc="600" dirty="0">
                  <a:solidFill>
                    <a:srgbClr val="F8CF2C"/>
                  </a:solidFill>
                  <a:latin typeface="Cooper Hewitt Bold"/>
                </a:rPr>
                <a:t>PLANO EMERGENCIAL DE EMPREGO E RENDA</a:t>
              </a:r>
            </a:p>
          </p:txBody>
        </p:sp>
        <p:sp>
          <p:nvSpPr>
            <p:cNvPr id="4" name="TextBox 4"/>
            <p:cNvSpPr txBox="1"/>
            <p:nvPr/>
          </p:nvSpPr>
          <p:spPr>
            <a:xfrm>
              <a:off x="0" y="2442276"/>
              <a:ext cx="13349307" cy="769144"/>
            </a:xfrm>
            <a:prstGeom prst="rect">
              <a:avLst/>
            </a:prstGeom>
          </p:spPr>
          <p:txBody>
            <a:bodyPr lIns="0" tIns="0" rIns="0" bIns="0" rtlCol="0" anchor="t">
              <a:spAutoFit/>
            </a:bodyPr>
            <a:lstStyle/>
            <a:p>
              <a:pPr marL="0" lvl="0" indent="0" algn="r">
                <a:lnSpc>
                  <a:spcPts val="4500"/>
                </a:lnSpc>
              </a:pPr>
              <a:endParaRPr dirty="0"/>
            </a:p>
          </p:txBody>
        </p:sp>
      </p:grpSp>
      <p:grpSp>
        <p:nvGrpSpPr>
          <p:cNvPr id="5" name="Group 5"/>
          <p:cNvGrpSpPr/>
          <p:nvPr/>
        </p:nvGrpSpPr>
        <p:grpSpPr>
          <a:xfrm>
            <a:off x="15417740" y="-1256324"/>
            <a:ext cx="3975160" cy="3970278"/>
            <a:chOff x="0" y="0"/>
            <a:chExt cx="3888115" cy="3883340"/>
          </a:xfrm>
        </p:grpSpPr>
        <p:sp>
          <p:nvSpPr>
            <p:cNvPr id="6" name="Freeform 6"/>
            <p:cNvSpPr/>
            <p:nvPr/>
          </p:nvSpPr>
          <p:spPr>
            <a:xfrm>
              <a:off x="0" y="0"/>
              <a:ext cx="3888115" cy="3883339"/>
            </a:xfrm>
            <a:custGeom>
              <a:avLst/>
              <a:gdLst/>
              <a:ahLst/>
              <a:cxnLst/>
              <a:rect l="l" t="t" r="r" b="b"/>
              <a:pathLst>
                <a:path w="3888115" h="3883339">
                  <a:moveTo>
                    <a:pt x="0" y="0"/>
                  </a:moveTo>
                  <a:lnTo>
                    <a:pt x="0" y="3883339"/>
                  </a:lnTo>
                  <a:lnTo>
                    <a:pt x="3888115" y="3883339"/>
                  </a:lnTo>
                  <a:lnTo>
                    <a:pt x="3888115" y="0"/>
                  </a:lnTo>
                  <a:lnTo>
                    <a:pt x="0" y="0"/>
                  </a:lnTo>
                  <a:close/>
                  <a:moveTo>
                    <a:pt x="3827155" y="3822379"/>
                  </a:moveTo>
                  <a:lnTo>
                    <a:pt x="59690" y="3822379"/>
                  </a:lnTo>
                  <a:lnTo>
                    <a:pt x="59690" y="59690"/>
                  </a:lnTo>
                  <a:lnTo>
                    <a:pt x="3827155" y="59690"/>
                  </a:lnTo>
                  <a:lnTo>
                    <a:pt x="3827155" y="3822379"/>
                  </a:lnTo>
                  <a:close/>
                </a:path>
              </a:pathLst>
            </a:custGeom>
            <a:solidFill>
              <a:srgbClr val="F8CF2C"/>
            </a:solidFill>
          </p:spPr>
        </p:sp>
      </p:grpSp>
      <p:grpSp>
        <p:nvGrpSpPr>
          <p:cNvPr id="7" name="Group 7"/>
          <p:cNvGrpSpPr/>
          <p:nvPr/>
        </p:nvGrpSpPr>
        <p:grpSpPr>
          <a:xfrm>
            <a:off x="14535145" y="-795892"/>
            <a:ext cx="4229110" cy="4223916"/>
            <a:chOff x="0" y="0"/>
            <a:chExt cx="3888115" cy="3883340"/>
          </a:xfrm>
        </p:grpSpPr>
        <p:sp>
          <p:nvSpPr>
            <p:cNvPr id="8" name="Freeform 8"/>
            <p:cNvSpPr/>
            <p:nvPr/>
          </p:nvSpPr>
          <p:spPr>
            <a:xfrm>
              <a:off x="0" y="0"/>
              <a:ext cx="3888115" cy="3883339"/>
            </a:xfrm>
            <a:custGeom>
              <a:avLst/>
              <a:gdLst/>
              <a:ahLst/>
              <a:cxnLst/>
              <a:rect l="l" t="t" r="r" b="b"/>
              <a:pathLst>
                <a:path w="3888115" h="3883339">
                  <a:moveTo>
                    <a:pt x="0" y="0"/>
                  </a:moveTo>
                  <a:lnTo>
                    <a:pt x="0" y="3883339"/>
                  </a:lnTo>
                  <a:lnTo>
                    <a:pt x="3888115" y="3883339"/>
                  </a:lnTo>
                  <a:lnTo>
                    <a:pt x="3888115" y="0"/>
                  </a:lnTo>
                  <a:lnTo>
                    <a:pt x="0" y="0"/>
                  </a:lnTo>
                  <a:close/>
                  <a:moveTo>
                    <a:pt x="3827155" y="3822379"/>
                  </a:moveTo>
                  <a:lnTo>
                    <a:pt x="59690" y="3822379"/>
                  </a:lnTo>
                  <a:lnTo>
                    <a:pt x="59690" y="59690"/>
                  </a:lnTo>
                  <a:lnTo>
                    <a:pt x="3827155" y="59690"/>
                  </a:lnTo>
                  <a:lnTo>
                    <a:pt x="3827155" y="3822379"/>
                  </a:lnTo>
                  <a:close/>
                </a:path>
              </a:pathLst>
            </a:custGeom>
            <a:solidFill>
              <a:srgbClr val="F8CF2C"/>
            </a:solidFill>
          </p:spPr>
        </p:sp>
      </p:grpSp>
      <p:grpSp>
        <p:nvGrpSpPr>
          <p:cNvPr id="9" name="Group 9"/>
          <p:cNvGrpSpPr/>
          <p:nvPr/>
        </p:nvGrpSpPr>
        <p:grpSpPr>
          <a:xfrm>
            <a:off x="742950" y="-959157"/>
            <a:ext cx="14973300" cy="5566861"/>
            <a:chOff x="0" y="-94129"/>
            <a:chExt cx="19964400" cy="7422481"/>
          </a:xfrm>
        </p:grpSpPr>
        <p:sp>
          <p:nvSpPr>
            <p:cNvPr id="10" name="TextBox 10"/>
            <p:cNvSpPr txBox="1"/>
            <p:nvPr/>
          </p:nvSpPr>
          <p:spPr>
            <a:xfrm>
              <a:off x="311951" y="5672172"/>
              <a:ext cx="16078200" cy="1656180"/>
            </a:xfrm>
            <a:prstGeom prst="rect">
              <a:avLst/>
            </a:prstGeom>
          </p:spPr>
          <p:txBody>
            <a:bodyPr wrap="square" lIns="0" tIns="0" rIns="0" bIns="0" rtlCol="0" anchor="t">
              <a:spAutoFit/>
            </a:bodyPr>
            <a:lstStyle/>
            <a:p>
              <a:pPr marL="539749" lvl="1" indent="-269875">
                <a:lnSpc>
                  <a:spcPts val="3249"/>
                </a:lnSpc>
                <a:buFont typeface="Arial"/>
                <a:buChar char="•"/>
              </a:pPr>
              <a:r>
                <a:rPr lang="en-US" sz="3200" spc="25" dirty="0">
                  <a:solidFill>
                    <a:srgbClr val="FFFEE6"/>
                  </a:solidFill>
                  <a:latin typeface="Cooper Hewitt"/>
                </a:rPr>
                <a:t>Ações: Programa de obras públicas focado na infraestrutura urbana. Retomada das obras paradas.</a:t>
              </a:r>
            </a:p>
            <a:p>
              <a:pPr>
                <a:lnSpc>
                  <a:spcPts val="3249"/>
                </a:lnSpc>
              </a:pPr>
              <a:endParaRPr lang="en-US" sz="3200" spc="25" dirty="0">
                <a:solidFill>
                  <a:srgbClr val="FFFEE6"/>
                </a:solidFill>
                <a:latin typeface="Cooper Hewitt"/>
              </a:endParaRPr>
            </a:p>
          </p:txBody>
        </p:sp>
        <p:sp>
          <p:nvSpPr>
            <p:cNvPr id="11" name="TextBox 11"/>
            <p:cNvSpPr txBox="1"/>
            <p:nvPr/>
          </p:nvSpPr>
          <p:spPr>
            <a:xfrm>
              <a:off x="4253" y="-94129"/>
              <a:ext cx="19960147" cy="728663"/>
            </a:xfrm>
            <a:prstGeom prst="rect">
              <a:avLst/>
            </a:prstGeom>
          </p:spPr>
          <p:txBody>
            <a:bodyPr lIns="0" tIns="0" rIns="0" bIns="0" rtlCol="0" anchor="t">
              <a:spAutoFit/>
            </a:bodyPr>
            <a:lstStyle/>
            <a:p>
              <a:pPr>
                <a:lnSpc>
                  <a:spcPts val="3839"/>
                </a:lnSpc>
              </a:pPr>
              <a:endParaRPr dirty="0"/>
            </a:p>
          </p:txBody>
        </p:sp>
        <p:sp>
          <p:nvSpPr>
            <p:cNvPr id="12" name="TextBox 12"/>
            <p:cNvSpPr txBox="1"/>
            <p:nvPr/>
          </p:nvSpPr>
          <p:spPr>
            <a:xfrm>
              <a:off x="0" y="919227"/>
              <a:ext cx="19949535" cy="589955"/>
            </a:xfrm>
            <a:prstGeom prst="rect">
              <a:avLst/>
            </a:prstGeom>
          </p:spPr>
          <p:txBody>
            <a:bodyPr lIns="0" tIns="0" rIns="0" bIns="0" rtlCol="0" anchor="t">
              <a:spAutoFit/>
            </a:bodyPr>
            <a:lstStyle/>
            <a:p>
              <a:pPr marL="0" lvl="0" indent="0">
                <a:lnSpc>
                  <a:spcPts val="3392"/>
                </a:lnSpc>
              </a:pPr>
              <a:endParaRPr dirty="0"/>
            </a:p>
          </p:txBody>
        </p:sp>
      </p:grpSp>
      <p:pic>
        <p:nvPicPr>
          <p:cNvPr id="13" name="Picture 13"/>
          <p:cNvPicPr>
            <a:picLocks noChangeAspect="1"/>
          </p:cNvPicPr>
          <p:nvPr/>
        </p:nvPicPr>
        <p:blipFill>
          <a:blip r:embed="rId2"/>
          <a:srcRect l="21801" t="34196" r="23407" b="36717"/>
          <a:stretch>
            <a:fillRect/>
          </a:stretch>
        </p:blipFill>
        <p:spPr>
          <a:xfrm>
            <a:off x="15417740" y="9061760"/>
            <a:ext cx="2337184" cy="697881"/>
          </a:xfrm>
          <a:prstGeom prst="rect">
            <a:avLst/>
          </a:prstGeom>
        </p:spPr>
      </p:pic>
      <p:sp>
        <p:nvSpPr>
          <p:cNvPr id="14" name="Retângulo 13">
            <a:extLst>
              <a:ext uri="{FF2B5EF4-FFF2-40B4-BE49-F238E27FC236}">
                <a16:creationId xmlns:a16="http://schemas.microsoft.com/office/drawing/2014/main" id="{22EE6248-BB71-CC42-A18E-36878ECA3E76}"/>
              </a:ext>
            </a:extLst>
          </p:cNvPr>
          <p:cNvSpPr/>
          <p:nvPr/>
        </p:nvSpPr>
        <p:spPr>
          <a:xfrm>
            <a:off x="666750" y="4701415"/>
            <a:ext cx="15259050" cy="899285"/>
          </a:xfrm>
          <a:prstGeom prst="rect">
            <a:avLst/>
          </a:prstGeom>
        </p:spPr>
        <p:txBody>
          <a:bodyPr wrap="square">
            <a:spAutoFit/>
          </a:bodyPr>
          <a:lstStyle/>
          <a:p>
            <a:pPr marL="539749" lvl="1" indent="-269875">
              <a:lnSpc>
                <a:spcPts val="3249"/>
              </a:lnSpc>
              <a:buFont typeface="Arial"/>
              <a:buChar char="•"/>
            </a:pPr>
            <a:r>
              <a:rPr lang="en-US" sz="3200" spc="25" dirty="0">
                <a:solidFill>
                  <a:srgbClr val="FFFEE6"/>
                </a:solidFill>
                <a:latin typeface="Cooper Hewitt"/>
              </a:rPr>
              <a:t> Plano de execução de obras de impacto local, sobretudo nas periferias.</a:t>
            </a:r>
          </a:p>
          <a:p>
            <a:pPr>
              <a:lnSpc>
                <a:spcPts val="3249"/>
              </a:lnSpc>
            </a:pPr>
            <a:endParaRPr lang="en-US" sz="2500" spc="25" dirty="0">
              <a:solidFill>
                <a:srgbClr val="FFFEE6"/>
              </a:solidFill>
              <a:latin typeface="Cooper Hewitt"/>
            </a:endParaRPr>
          </a:p>
        </p:txBody>
      </p:sp>
      <p:sp>
        <p:nvSpPr>
          <p:cNvPr id="15" name="Retângulo 14">
            <a:extLst>
              <a:ext uri="{FF2B5EF4-FFF2-40B4-BE49-F238E27FC236}">
                <a16:creationId xmlns:a16="http://schemas.microsoft.com/office/drawing/2014/main" id="{6B97C336-2DDF-8646-816D-9A47EE6E36C8}"/>
              </a:ext>
            </a:extLst>
          </p:cNvPr>
          <p:cNvSpPr/>
          <p:nvPr/>
        </p:nvSpPr>
        <p:spPr>
          <a:xfrm>
            <a:off x="666750" y="5753100"/>
            <a:ext cx="16325850" cy="899285"/>
          </a:xfrm>
          <a:prstGeom prst="rect">
            <a:avLst/>
          </a:prstGeom>
        </p:spPr>
        <p:txBody>
          <a:bodyPr wrap="square">
            <a:spAutoFit/>
          </a:bodyPr>
          <a:lstStyle/>
          <a:p>
            <a:pPr marL="539749" lvl="1" indent="-269875">
              <a:lnSpc>
                <a:spcPts val="3249"/>
              </a:lnSpc>
              <a:buFont typeface="Arial"/>
              <a:buChar char="•"/>
            </a:pPr>
            <a:r>
              <a:rPr lang="en-US" sz="3200" spc="25" dirty="0">
                <a:solidFill>
                  <a:srgbClr val="FFFEE6"/>
                </a:solidFill>
                <a:latin typeface="Cooper Hewitt"/>
              </a:rPr>
              <a:t>Criação de frentes de trabalho para limpeza e desassoreamento de rios.</a:t>
            </a:r>
          </a:p>
          <a:p>
            <a:pPr>
              <a:lnSpc>
                <a:spcPts val="3249"/>
              </a:lnSpc>
            </a:pPr>
            <a:endParaRPr lang="en-US" sz="2500" spc="25" dirty="0">
              <a:solidFill>
                <a:srgbClr val="FFFEE6"/>
              </a:solidFill>
              <a:latin typeface="Cooper Hewitt"/>
            </a:endParaRPr>
          </a:p>
        </p:txBody>
      </p:sp>
      <p:sp>
        <p:nvSpPr>
          <p:cNvPr id="16" name="Retângulo 15">
            <a:extLst>
              <a:ext uri="{FF2B5EF4-FFF2-40B4-BE49-F238E27FC236}">
                <a16:creationId xmlns:a16="http://schemas.microsoft.com/office/drawing/2014/main" id="{C0DF47A7-53C5-9642-B606-76E7FEEB2B75}"/>
              </a:ext>
            </a:extLst>
          </p:cNvPr>
          <p:cNvSpPr/>
          <p:nvPr/>
        </p:nvSpPr>
        <p:spPr>
          <a:xfrm>
            <a:off x="666750" y="6881846"/>
            <a:ext cx="16554450" cy="1309654"/>
          </a:xfrm>
          <a:prstGeom prst="rect">
            <a:avLst/>
          </a:prstGeom>
        </p:spPr>
        <p:txBody>
          <a:bodyPr wrap="square">
            <a:spAutoFit/>
          </a:bodyPr>
          <a:lstStyle/>
          <a:p>
            <a:pPr marL="539749" lvl="1" indent="-269875">
              <a:lnSpc>
                <a:spcPts val="3249"/>
              </a:lnSpc>
              <a:buFont typeface="Arial"/>
              <a:buChar char="•"/>
            </a:pPr>
            <a:r>
              <a:rPr lang="en-US" sz="3200" spc="25" dirty="0">
                <a:solidFill>
                  <a:srgbClr val="FFFEE6"/>
                </a:solidFill>
                <a:latin typeface="Cooper Hewitt"/>
              </a:rPr>
              <a:t>Reforma de aparelhos das áreas de educação, esporte, lazer, cultura nas regiões mais carentes.</a:t>
            </a:r>
          </a:p>
          <a:p>
            <a:pPr>
              <a:lnSpc>
                <a:spcPts val="3249"/>
              </a:lnSpc>
            </a:pPr>
            <a:endParaRPr lang="en-US" sz="2500" spc="25" dirty="0">
              <a:solidFill>
                <a:srgbClr val="FFFEE6"/>
              </a:solidFill>
              <a:latin typeface="Cooper Hewitt"/>
            </a:endParaRPr>
          </a:p>
        </p:txBody>
      </p:sp>
      <p:sp>
        <p:nvSpPr>
          <p:cNvPr id="17" name="Retângulo 16">
            <a:extLst>
              <a:ext uri="{FF2B5EF4-FFF2-40B4-BE49-F238E27FC236}">
                <a16:creationId xmlns:a16="http://schemas.microsoft.com/office/drawing/2014/main" id="{2E8B41A9-B820-4E41-AF95-A8FEDB1F1E5A}"/>
              </a:ext>
            </a:extLst>
          </p:cNvPr>
          <p:cNvSpPr/>
          <p:nvPr/>
        </p:nvSpPr>
        <p:spPr>
          <a:xfrm>
            <a:off x="618136" y="8228632"/>
            <a:ext cx="16450664" cy="1334468"/>
          </a:xfrm>
          <a:prstGeom prst="rect">
            <a:avLst/>
          </a:prstGeom>
        </p:spPr>
        <p:txBody>
          <a:bodyPr wrap="square">
            <a:spAutoFit/>
          </a:bodyPr>
          <a:lstStyle/>
          <a:p>
            <a:pPr marL="539749" lvl="1" indent="-269875">
              <a:lnSpc>
                <a:spcPts val="3249"/>
              </a:lnSpc>
              <a:buFont typeface="Arial"/>
              <a:buChar char="•"/>
            </a:pPr>
            <a:r>
              <a:rPr lang="en-US" sz="3200" spc="25" dirty="0">
                <a:solidFill>
                  <a:srgbClr val="FFFEE6"/>
                </a:solidFill>
                <a:latin typeface="Cooper Hewitt"/>
              </a:rPr>
              <a:t>Reforma dos equipamentos públicos de maneira a garantir-lhes as condições de acessibilidades às pessoas com deficiência.</a:t>
            </a:r>
          </a:p>
          <a:p>
            <a:pPr>
              <a:lnSpc>
                <a:spcPts val="3249"/>
              </a:lnSpc>
            </a:pPr>
            <a:endParaRPr lang="en-US" sz="3200" spc="25" dirty="0">
              <a:solidFill>
                <a:srgbClr val="FFFEE6"/>
              </a:solidFill>
              <a:latin typeface="Cooper Hewit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1524000" y="680090"/>
            <a:ext cx="10022608" cy="2403837"/>
            <a:chOff x="0" y="0"/>
            <a:chExt cx="13363477" cy="3205116"/>
          </a:xfrm>
        </p:grpSpPr>
        <p:sp>
          <p:nvSpPr>
            <p:cNvPr id="3" name="TextBox 3"/>
            <p:cNvSpPr txBox="1"/>
            <p:nvPr/>
          </p:nvSpPr>
          <p:spPr>
            <a:xfrm>
              <a:off x="0" y="-153661"/>
              <a:ext cx="13363477" cy="2619375"/>
            </a:xfrm>
            <a:prstGeom prst="rect">
              <a:avLst/>
            </a:prstGeom>
          </p:spPr>
          <p:txBody>
            <a:bodyPr lIns="0" tIns="0" rIns="0" bIns="0" rtlCol="0" anchor="t">
              <a:spAutoFit/>
            </a:bodyPr>
            <a:lstStyle/>
            <a:p>
              <a:pPr>
                <a:lnSpc>
                  <a:spcPts val="7200"/>
                </a:lnSpc>
              </a:pPr>
              <a:r>
                <a:rPr lang="en-US" sz="6000" spc="600" dirty="0">
                  <a:solidFill>
                    <a:srgbClr val="F8CF2C"/>
                  </a:solidFill>
                  <a:latin typeface="Cooper Hewitt Bold"/>
                </a:rPr>
                <a:t>PLANO EMERGENCIAL DE EMPREGO E RENDA</a:t>
              </a:r>
            </a:p>
          </p:txBody>
        </p:sp>
        <p:sp>
          <p:nvSpPr>
            <p:cNvPr id="4" name="TextBox 4"/>
            <p:cNvSpPr txBox="1"/>
            <p:nvPr/>
          </p:nvSpPr>
          <p:spPr>
            <a:xfrm>
              <a:off x="0" y="2442276"/>
              <a:ext cx="13349307" cy="769144"/>
            </a:xfrm>
            <a:prstGeom prst="rect">
              <a:avLst/>
            </a:prstGeom>
          </p:spPr>
          <p:txBody>
            <a:bodyPr lIns="0" tIns="0" rIns="0" bIns="0" rtlCol="0" anchor="t">
              <a:spAutoFit/>
            </a:bodyPr>
            <a:lstStyle/>
            <a:p>
              <a:pPr marL="0" lvl="0" indent="0" algn="r">
                <a:lnSpc>
                  <a:spcPts val="4500"/>
                </a:lnSpc>
              </a:pPr>
              <a:endParaRPr dirty="0"/>
            </a:p>
          </p:txBody>
        </p:sp>
      </p:grpSp>
      <p:grpSp>
        <p:nvGrpSpPr>
          <p:cNvPr id="5" name="Group 5"/>
          <p:cNvGrpSpPr/>
          <p:nvPr/>
        </p:nvGrpSpPr>
        <p:grpSpPr>
          <a:xfrm>
            <a:off x="15417740" y="-1256324"/>
            <a:ext cx="3975160" cy="3970278"/>
            <a:chOff x="0" y="0"/>
            <a:chExt cx="3888115" cy="3883340"/>
          </a:xfrm>
        </p:grpSpPr>
        <p:sp>
          <p:nvSpPr>
            <p:cNvPr id="6" name="Freeform 6"/>
            <p:cNvSpPr/>
            <p:nvPr/>
          </p:nvSpPr>
          <p:spPr>
            <a:xfrm>
              <a:off x="0" y="0"/>
              <a:ext cx="3888115" cy="3883339"/>
            </a:xfrm>
            <a:custGeom>
              <a:avLst/>
              <a:gdLst/>
              <a:ahLst/>
              <a:cxnLst/>
              <a:rect l="l" t="t" r="r" b="b"/>
              <a:pathLst>
                <a:path w="3888115" h="3883339">
                  <a:moveTo>
                    <a:pt x="0" y="0"/>
                  </a:moveTo>
                  <a:lnTo>
                    <a:pt x="0" y="3883339"/>
                  </a:lnTo>
                  <a:lnTo>
                    <a:pt x="3888115" y="3883339"/>
                  </a:lnTo>
                  <a:lnTo>
                    <a:pt x="3888115" y="0"/>
                  </a:lnTo>
                  <a:lnTo>
                    <a:pt x="0" y="0"/>
                  </a:lnTo>
                  <a:close/>
                  <a:moveTo>
                    <a:pt x="3827155" y="3822379"/>
                  </a:moveTo>
                  <a:lnTo>
                    <a:pt x="59690" y="3822379"/>
                  </a:lnTo>
                  <a:lnTo>
                    <a:pt x="59690" y="59690"/>
                  </a:lnTo>
                  <a:lnTo>
                    <a:pt x="3827155" y="59690"/>
                  </a:lnTo>
                  <a:lnTo>
                    <a:pt x="3827155" y="3822379"/>
                  </a:lnTo>
                  <a:close/>
                </a:path>
              </a:pathLst>
            </a:custGeom>
            <a:solidFill>
              <a:srgbClr val="F8CF2C"/>
            </a:solidFill>
          </p:spPr>
        </p:sp>
      </p:grpSp>
      <p:grpSp>
        <p:nvGrpSpPr>
          <p:cNvPr id="7" name="Group 7"/>
          <p:cNvGrpSpPr/>
          <p:nvPr/>
        </p:nvGrpSpPr>
        <p:grpSpPr>
          <a:xfrm>
            <a:off x="14535145" y="-795892"/>
            <a:ext cx="4229110" cy="4223916"/>
            <a:chOff x="0" y="0"/>
            <a:chExt cx="3888115" cy="3883340"/>
          </a:xfrm>
        </p:grpSpPr>
        <p:sp>
          <p:nvSpPr>
            <p:cNvPr id="8" name="Freeform 8"/>
            <p:cNvSpPr/>
            <p:nvPr/>
          </p:nvSpPr>
          <p:spPr>
            <a:xfrm>
              <a:off x="0" y="0"/>
              <a:ext cx="3888115" cy="3883339"/>
            </a:xfrm>
            <a:custGeom>
              <a:avLst/>
              <a:gdLst/>
              <a:ahLst/>
              <a:cxnLst/>
              <a:rect l="l" t="t" r="r" b="b"/>
              <a:pathLst>
                <a:path w="3888115" h="3883339">
                  <a:moveTo>
                    <a:pt x="0" y="0"/>
                  </a:moveTo>
                  <a:lnTo>
                    <a:pt x="0" y="3883339"/>
                  </a:lnTo>
                  <a:lnTo>
                    <a:pt x="3888115" y="3883339"/>
                  </a:lnTo>
                  <a:lnTo>
                    <a:pt x="3888115" y="0"/>
                  </a:lnTo>
                  <a:lnTo>
                    <a:pt x="0" y="0"/>
                  </a:lnTo>
                  <a:close/>
                  <a:moveTo>
                    <a:pt x="3827155" y="3822379"/>
                  </a:moveTo>
                  <a:lnTo>
                    <a:pt x="59690" y="3822379"/>
                  </a:lnTo>
                  <a:lnTo>
                    <a:pt x="59690" y="59690"/>
                  </a:lnTo>
                  <a:lnTo>
                    <a:pt x="3827155" y="59690"/>
                  </a:lnTo>
                  <a:lnTo>
                    <a:pt x="3827155" y="3822379"/>
                  </a:lnTo>
                  <a:close/>
                </a:path>
              </a:pathLst>
            </a:custGeom>
            <a:solidFill>
              <a:srgbClr val="F8CF2C"/>
            </a:solidFill>
          </p:spPr>
        </p:sp>
      </p:grpSp>
      <p:grpSp>
        <p:nvGrpSpPr>
          <p:cNvPr id="9" name="Group 9"/>
          <p:cNvGrpSpPr/>
          <p:nvPr/>
        </p:nvGrpSpPr>
        <p:grpSpPr>
          <a:xfrm>
            <a:off x="762000" y="-866489"/>
            <a:ext cx="14973300" cy="5933789"/>
            <a:chOff x="0" y="-94129"/>
            <a:chExt cx="19964400" cy="7911717"/>
          </a:xfrm>
        </p:grpSpPr>
        <p:sp>
          <p:nvSpPr>
            <p:cNvPr id="10" name="TextBox 10"/>
            <p:cNvSpPr txBox="1"/>
            <p:nvPr/>
          </p:nvSpPr>
          <p:spPr>
            <a:xfrm>
              <a:off x="0" y="6708567"/>
              <a:ext cx="19949535" cy="1109021"/>
            </a:xfrm>
            <a:prstGeom prst="rect">
              <a:avLst/>
            </a:prstGeom>
          </p:spPr>
          <p:txBody>
            <a:bodyPr lIns="0" tIns="0" rIns="0" bIns="0" rtlCol="0" anchor="t">
              <a:spAutoFit/>
            </a:bodyPr>
            <a:lstStyle/>
            <a:p>
              <a:pPr marL="539749" lvl="1" indent="-269875">
                <a:lnSpc>
                  <a:spcPts val="3249"/>
                </a:lnSpc>
                <a:buFont typeface="Arial"/>
                <a:buChar char="•"/>
              </a:pPr>
              <a:r>
                <a:rPr lang="en-US" sz="3200" spc="25" dirty="0">
                  <a:solidFill>
                    <a:srgbClr val="FFFEE6"/>
                  </a:solidFill>
                  <a:latin typeface="Cooper Hewitt"/>
                </a:rPr>
                <a:t>Liberação do estoque de Termos de Permissão de Uso (TPU).</a:t>
              </a:r>
            </a:p>
            <a:p>
              <a:pPr>
                <a:lnSpc>
                  <a:spcPts val="3249"/>
                </a:lnSpc>
              </a:pPr>
              <a:endParaRPr lang="en-US" sz="3200" spc="25" dirty="0">
                <a:solidFill>
                  <a:srgbClr val="FFFEE6"/>
                </a:solidFill>
                <a:latin typeface="Cooper Hewitt"/>
              </a:endParaRPr>
            </a:p>
          </p:txBody>
        </p:sp>
        <p:sp>
          <p:nvSpPr>
            <p:cNvPr id="11" name="TextBox 11"/>
            <p:cNvSpPr txBox="1"/>
            <p:nvPr/>
          </p:nvSpPr>
          <p:spPr>
            <a:xfrm>
              <a:off x="4253" y="-94129"/>
              <a:ext cx="19960147" cy="728663"/>
            </a:xfrm>
            <a:prstGeom prst="rect">
              <a:avLst/>
            </a:prstGeom>
          </p:spPr>
          <p:txBody>
            <a:bodyPr lIns="0" tIns="0" rIns="0" bIns="0" rtlCol="0" anchor="t">
              <a:spAutoFit/>
            </a:bodyPr>
            <a:lstStyle/>
            <a:p>
              <a:pPr>
                <a:lnSpc>
                  <a:spcPts val="3839"/>
                </a:lnSpc>
              </a:pPr>
              <a:endParaRPr dirty="0"/>
            </a:p>
          </p:txBody>
        </p:sp>
        <p:sp>
          <p:nvSpPr>
            <p:cNvPr id="12" name="TextBox 12"/>
            <p:cNvSpPr txBox="1"/>
            <p:nvPr/>
          </p:nvSpPr>
          <p:spPr>
            <a:xfrm>
              <a:off x="0" y="919227"/>
              <a:ext cx="19949535" cy="589955"/>
            </a:xfrm>
            <a:prstGeom prst="rect">
              <a:avLst/>
            </a:prstGeom>
          </p:spPr>
          <p:txBody>
            <a:bodyPr lIns="0" tIns="0" rIns="0" bIns="0" rtlCol="0" anchor="t">
              <a:spAutoFit/>
            </a:bodyPr>
            <a:lstStyle/>
            <a:p>
              <a:pPr marL="0" lvl="0" indent="0">
                <a:lnSpc>
                  <a:spcPts val="3392"/>
                </a:lnSpc>
              </a:pPr>
              <a:endParaRPr dirty="0"/>
            </a:p>
          </p:txBody>
        </p:sp>
      </p:grpSp>
      <p:pic>
        <p:nvPicPr>
          <p:cNvPr id="13" name="Picture 13"/>
          <p:cNvPicPr>
            <a:picLocks noChangeAspect="1"/>
          </p:cNvPicPr>
          <p:nvPr/>
        </p:nvPicPr>
        <p:blipFill>
          <a:blip r:embed="rId2"/>
          <a:srcRect l="21801" t="34196" r="23407" b="36717"/>
          <a:stretch>
            <a:fillRect/>
          </a:stretch>
        </p:blipFill>
        <p:spPr>
          <a:xfrm>
            <a:off x="15417740" y="9061760"/>
            <a:ext cx="2337184" cy="697881"/>
          </a:xfrm>
          <a:prstGeom prst="rect">
            <a:avLst/>
          </a:prstGeom>
        </p:spPr>
      </p:pic>
      <p:sp>
        <p:nvSpPr>
          <p:cNvPr id="14" name="Retângulo 13">
            <a:extLst>
              <a:ext uri="{FF2B5EF4-FFF2-40B4-BE49-F238E27FC236}">
                <a16:creationId xmlns:a16="http://schemas.microsoft.com/office/drawing/2014/main" id="{58173F3D-FA71-3849-818D-EC2FDCF624E7}"/>
              </a:ext>
            </a:extLst>
          </p:cNvPr>
          <p:cNvSpPr/>
          <p:nvPr/>
        </p:nvSpPr>
        <p:spPr>
          <a:xfrm>
            <a:off x="609600" y="5180632"/>
            <a:ext cx="16306800" cy="1334468"/>
          </a:xfrm>
          <a:prstGeom prst="rect">
            <a:avLst/>
          </a:prstGeom>
        </p:spPr>
        <p:txBody>
          <a:bodyPr wrap="square">
            <a:spAutoFit/>
          </a:bodyPr>
          <a:lstStyle/>
          <a:p>
            <a:pPr marL="539749" lvl="1" indent="-269875">
              <a:lnSpc>
                <a:spcPts val="3249"/>
              </a:lnSpc>
              <a:buFont typeface="Arial"/>
              <a:buChar char="•"/>
            </a:pPr>
            <a:r>
              <a:rPr lang="en-US" sz="3200" spc="25" dirty="0">
                <a:solidFill>
                  <a:srgbClr val="FFFEE6"/>
                </a:solidFill>
                <a:latin typeface="Cooper Hewitt"/>
              </a:rPr>
              <a:t>Fundo Municipal de Desenvolvimento para dar crédito e apoio às pequenas e micro empresas e à economia solidária.</a:t>
            </a:r>
          </a:p>
          <a:p>
            <a:pPr>
              <a:lnSpc>
                <a:spcPts val="3249"/>
              </a:lnSpc>
            </a:pPr>
            <a:endParaRPr lang="en-US" sz="3200" spc="25" dirty="0">
              <a:solidFill>
                <a:srgbClr val="FFFEE6"/>
              </a:solidFill>
              <a:latin typeface="Cooper Hewitt"/>
            </a:endParaRPr>
          </a:p>
        </p:txBody>
      </p:sp>
      <p:sp>
        <p:nvSpPr>
          <p:cNvPr id="15" name="Retângulo 14">
            <a:extLst>
              <a:ext uri="{FF2B5EF4-FFF2-40B4-BE49-F238E27FC236}">
                <a16:creationId xmlns:a16="http://schemas.microsoft.com/office/drawing/2014/main" id="{0C7425C9-71E9-5B41-930F-873497AEB56C}"/>
              </a:ext>
            </a:extLst>
          </p:cNvPr>
          <p:cNvSpPr/>
          <p:nvPr/>
        </p:nvSpPr>
        <p:spPr>
          <a:xfrm>
            <a:off x="609600" y="6552232"/>
            <a:ext cx="15902763" cy="1334468"/>
          </a:xfrm>
          <a:prstGeom prst="rect">
            <a:avLst/>
          </a:prstGeom>
        </p:spPr>
        <p:txBody>
          <a:bodyPr wrap="square">
            <a:spAutoFit/>
          </a:bodyPr>
          <a:lstStyle/>
          <a:p>
            <a:pPr marL="539749" lvl="1" indent="-269875">
              <a:lnSpc>
                <a:spcPts val="3249"/>
              </a:lnSpc>
              <a:buFont typeface="Arial"/>
              <a:buChar char="•"/>
            </a:pPr>
            <a:r>
              <a:rPr lang="en-US" sz="3200" spc="25" dirty="0">
                <a:solidFill>
                  <a:srgbClr val="FFFEE6"/>
                </a:solidFill>
                <a:latin typeface="Cooper Hewitt"/>
              </a:rPr>
              <a:t>Criação de bolsas de trabalho para estudantes para a promoção da ciência, do esporte, da cultura e da educação.</a:t>
            </a:r>
          </a:p>
          <a:p>
            <a:pPr>
              <a:lnSpc>
                <a:spcPts val="3249"/>
              </a:lnSpc>
            </a:pPr>
            <a:endParaRPr lang="en-US" sz="3200" spc="25" dirty="0">
              <a:solidFill>
                <a:srgbClr val="FFFEE6"/>
              </a:solidFill>
              <a:latin typeface="Cooper Hewitt"/>
            </a:endParaRPr>
          </a:p>
        </p:txBody>
      </p:sp>
      <p:sp>
        <p:nvSpPr>
          <p:cNvPr id="16" name="Retângulo 15">
            <a:extLst>
              <a:ext uri="{FF2B5EF4-FFF2-40B4-BE49-F238E27FC236}">
                <a16:creationId xmlns:a16="http://schemas.microsoft.com/office/drawing/2014/main" id="{DDF47788-7B5D-BF4B-AFFF-7AD209E684BC}"/>
              </a:ext>
            </a:extLst>
          </p:cNvPr>
          <p:cNvSpPr/>
          <p:nvPr/>
        </p:nvSpPr>
        <p:spPr>
          <a:xfrm>
            <a:off x="730102" y="7964766"/>
            <a:ext cx="14281298" cy="1369734"/>
          </a:xfrm>
          <a:prstGeom prst="rect">
            <a:avLst/>
          </a:prstGeom>
        </p:spPr>
        <p:txBody>
          <a:bodyPr wrap="square">
            <a:spAutoFit/>
          </a:bodyPr>
          <a:lstStyle/>
          <a:p>
            <a:pPr marL="539750" lvl="1" indent="-269875">
              <a:lnSpc>
                <a:spcPts val="3250"/>
              </a:lnSpc>
              <a:buFont typeface="Arial"/>
              <a:buChar char="•"/>
            </a:pPr>
            <a:r>
              <a:rPr lang="en-US" sz="3200" spc="25" dirty="0">
                <a:solidFill>
                  <a:srgbClr val="FFFEE6"/>
                </a:solidFill>
                <a:latin typeface="Cooper Hewitt"/>
              </a:rPr>
              <a:t>Busca de investidores públicos e privados para o desenvolvimento de projetos estratégicos, prioritariamente nos planos de mobilidade, habitação, criação de parques industriais de tecnologia, inovação e cultura criativa.</a:t>
            </a:r>
          </a:p>
        </p:txBody>
      </p:sp>
      <p:sp>
        <p:nvSpPr>
          <p:cNvPr id="17" name="Retângulo 16">
            <a:extLst>
              <a:ext uri="{FF2B5EF4-FFF2-40B4-BE49-F238E27FC236}">
                <a16:creationId xmlns:a16="http://schemas.microsoft.com/office/drawing/2014/main" id="{F73BC03D-4FCC-5340-9CB8-4508F758D229}"/>
              </a:ext>
            </a:extLst>
          </p:cNvPr>
          <p:cNvSpPr/>
          <p:nvPr/>
        </p:nvSpPr>
        <p:spPr>
          <a:xfrm>
            <a:off x="635000" y="2800226"/>
            <a:ext cx="14325924" cy="946541"/>
          </a:xfrm>
          <a:prstGeom prst="rect">
            <a:avLst/>
          </a:prstGeom>
        </p:spPr>
        <p:txBody>
          <a:bodyPr wrap="square">
            <a:spAutoFit/>
          </a:bodyPr>
          <a:lstStyle/>
          <a:p>
            <a:pPr marL="539750" lvl="1" indent="-269875">
              <a:lnSpc>
                <a:spcPts val="3250"/>
              </a:lnSpc>
              <a:buFont typeface="Arial"/>
              <a:buChar char="•"/>
            </a:pPr>
            <a:r>
              <a:rPr lang="en-US" sz="3200" spc="25" dirty="0">
                <a:solidFill>
                  <a:srgbClr val="FFFEE6"/>
                </a:solidFill>
                <a:latin typeface="Cooper Hewitt"/>
              </a:rPr>
              <a:t>Reforma das calçadas do centro expandido para que 100% delas seja semipermeável no espaço de 18 meses.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1561</Words>
  <Application>Microsoft Macintosh PowerPoint</Application>
  <PresentationFormat>Personalizar</PresentationFormat>
  <Paragraphs>91</Paragraphs>
  <Slides>18</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18</vt:i4>
      </vt:variant>
    </vt:vector>
  </HeadingPairs>
  <TitlesOfParts>
    <vt:vector size="24" baseType="lpstr">
      <vt:lpstr>Calibri</vt:lpstr>
      <vt:lpstr>Arial</vt:lpstr>
      <vt:lpstr>Cooper Hewitt</vt:lpstr>
      <vt:lpstr>Cooper Hewitt Heavy</vt:lpstr>
      <vt:lpstr>Cooper Hewitt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Paisagem Urbana Anúncio Apresentação</dc:title>
  <cp:lastModifiedBy>Usuário do Microsoft Office</cp:lastModifiedBy>
  <cp:revision>21</cp:revision>
  <dcterms:created xsi:type="dcterms:W3CDTF">2006-08-16T00:00:00Z</dcterms:created>
  <dcterms:modified xsi:type="dcterms:W3CDTF">2020-09-25T16:02:32Z</dcterms:modified>
  <dc:identifier>DAEIcyIvZk4</dc:identifier>
</cp:coreProperties>
</file>