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7" r:id="rId1"/>
  </p:sldMasterIdLst>
  <p:sldIdLst>
    <p:sldId id="256" r:id="rId2"/>
    <p:sldId id="257" r:id="rId3"/>
    <p:sldId id="259" r:id="rId4"/>
    <p:sldId id="276" r:id="rId5"/>
    <p:sldId id="277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8" r:id="rId16"/>
    <p:sldId id="280" r:id="rId17"/>
    <p:sldId id="271" r:id="rId18"/>
    <p:sldId id="272" r:id="rId19"/>
    <p:sldId id="275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302" r:id="rId37"/>
    <p:sldId id="292" r:id="rId38"/>
    <p:sldId id="290" r:id="rId3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E3D3-35C5-4E65-AA84-99CCCF6ED411}" type="datetimeFigureOut">
              <a:rPr lang="pt-BR" smtClean="0"/>
              <a:t>25/08/2020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6720-F7E0-441D-BF3E-81DB5D7BE0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499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E3D3-35C5-4E65-AA84-99CCCF6ED411}" type="datetimeFigureOut">
              <a:rPr lang="pt-BR" smtClean="0"/>
              <a:t>25/08/2020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6720-F7E0-441D-BF3E-81DB5D7BE0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7956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E3D3-35C5-4E65-AA84-99CCCF6ED411}" type="datetimeFigureOut">
              <a:rPr lang="pt-BR" smtClean="0"/>
              <a:t>25/08/2020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6720-F7E0-441D-BF3E-81DB5D7BE0B3}" type="slidenum">
              <a:rPr lang="pt-BR" smtClean="0"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8080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E3D3-35C5-4E65-AA84-99CCCF6ED411}" type="datetimeFigureOut">
              <a:rPr lang="pt-BR" smtClean="0"/>
              <a:t>25/08/2020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6720-F7E0-441D-BF3E-81DB5D7BE0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4043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E3D3-35C5-4E65-AA84-99CCCF6ED411}" type="datetimeFigureOut">
              <a:rPr lang="pt-BR" smtClean="0"/>
              <a:t>25/08/2020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6720-F7E0-441D-BF3E-81DB5D7BE0B3}" type="slidenum">
              <a:rPr lang="pt-BR" smtClean="0"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9122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E3D3-35C5-4E65-AA84-99CCCF6ED411}" type="datetimeFigureOut">
              <a:rPr lang="pt-BR" smtClean="0"/>
              <a:t>25/08/2020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6720-F7E0-441D-BF3E-81DB5D7BE0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3561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E3D3-35C5-4E65-AA84-99CCCF6ED411}" type="datetimeFigureOut">
              <a:rPr lang="pt-BR" smtClean="0"/>
              <a:t>25/08/2020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6720-F7E0-441D-BF3E-81DB5D7BE0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408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E3D3-35C5-4E65-AA84-99CCCF6ED411}" type="datetimeFigureOut">
              <a:rPr lang="pt-BR" smtClean="0"/>
              <a:t>25/08/2020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6720-F7E0-441D-BF3E-81DB5D7BE0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7645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E3D3-35C5-4E65-AA84-99CCCF6ED411}" type="datetimeFigureOut">
              <a:rPr lang="pt-BR" smtClean="0"/>
              <a:t>25/08/2020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6720-F7E0-441D-BF3E-81DB5D7BE0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1933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E3D3-35C5-4E65-AA84-99CCCF6ED411}" type="datetimeFigureOut">
              <a:rPr lang="pt-BR" smtClean="0"/>
              <a:t>25/08/2020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6720-F7E0-441D-BF3E-81DB5D7BE0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9237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E3D3-35C5-4E65-AA84-99CCCF6ED411}" type="datetimeFigureOut">
              <a:rPr lang="pt-BR" smtClean="0"/>
              <a:t>25/08/2020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6720-F7E0-441D-BF3E-81DB5D7BE0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6280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E3D3-35C5-4E65-AA84-99CCCF6ED411}" type="datetimeFigureOut">
              <a:rPr lang="pt-BR" smtClean="0"/>
              <a:t>25/08/2020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6720-F7E0-441D-BF3E-81DB5D7BE0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1815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E3D3-35C5-4E65-AA84-99CCCF6ED411}" type="datetimeFigureOut">
              <a:rPr lang="pt-BR" smtClean="0"/>
              <a:t>25/08/2020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6720-F7E0-441D-BF3E-81DB5D7BE0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83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E3D3-35C5-4E65-AA84-99CCCF6ED411}" type="datetimeFigureOut">
              <a:rPr lang="pt-BR" smtClean="0"/>
              <a:t>25/08/2020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6720-F7E0-441D-BF3E-81DB5D7BE0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0996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E3D3-35C5-4E65-AA84-99CCCF6ED411}" type="datetimeFigureOut">
              <a:rPr lang="pt-BR" smtClean="0"/>
              <a:t>25/08/2020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6720-F7E0-441D-BF3E-81DB5D7BE0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3905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6720-F7E0-441D-BF3E-81DB5D7BE0B3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E3D3-35C5-4E65-AA84-99CCCF6ED411}" type="datetimeFigureOut">
              <a:rPr lang="pt-BR" smtClean="0"/>
              <a:t>25/08/2020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3886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5E3D3-35C5-4E65-AA84-99CCCF6ED411}" type="datetimeFigureOut">
              <a:rPr lang="pt-BR" smtClean="0"/>
              <a:t>25/08/2020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7996720-F7E0-441D-BF3E-81DB5D7BE0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1863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  <p:sldLayoutId id="2147483880" r:id="rId13"/>
    <p:sldLayoutId id="2147483881" r:id="rId14"/>
    <p:sldLayoutId id="2147483882" r:id="rId15"/>
    <p:sldLayoutId id="214748388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brasilescola.uol.com.br/redacao/linguagem.htm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eesp.org.br/site/index.php/manual-de-redacao-apresentacao" TargetMode="External"/><Relationship Id="rId3" Type="http://schemas.openxmlformats.org/officeDocument/2006/relationships/image" Target="../media/image34.jpg"/><Relationship Id="rId7" Type="http://schemas.openxmlformats.org/officeDocument/2006/relationships/hyperlink" Target="http://www.livrosabertos.sibi.usp.br/portaldelivrosUSP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saberes.senado.leg.br/" TargetMode="External"/><Relationship Id="rId5" Type="http://schemas.openxmlformats.org/officeDocument/2006/relationships/hyperlink" Target="https://www.ev.org.br/" TargetMode="External"/><Relationship Id="rId4" Type="http://schemas.openxmlformats.org/officeDocument/2006/relationships/hyperlink" Target="https://www.facebook.com/redigir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hyperlink" Target="https://www.youtube.com/watch?v=_C3AmzKpJbQ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42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7200" b="1" dirty="0" err="1" smtClean="0"/>
              <a:t>ComunicAção</a:t>
            </a:r>
            <a:endParaRPr lang="pt-BR" sz="72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65915" y="4050833"/>
            <a:ext cx="8308088" cy="2105268"/>
          </a:xfrm>
        </p:spPr>
        <p:txBody>
          <a:bodyPr>
            <a:normAutofit/>
          </a:bodyPr>
          <a:lstStyle/>
          <a:p>
            <a:r>
              <a:rPr lang="pt-BR" sz="2000" b="1" dirty="0" smtClean="0"/>
              <a:t>Uma interpretação sobre o ato humano de se comunicar – </a:t>
            </a:r>
            <a:r>
              <a:rPr lang="pt-BR" sz="2000" b="1" dirty="0"/>
              <a:t/>
            </a:r>
            <a:br>
              <a:rPr lang="pt-BR" sz="2000" b="1" dirty="0"/>
            </a:br>
            <a:r>
              <a:rPr lang="pt-BR" sz="2000" b="1" dirty="0" smtClean="0"/>
              <a:t>Do choro ao trabalho</a:t>
            </a:r>
          </a:p>
          <a:p>
            <a:endParaRPr lang="pt-BR" sz="2000" b="1" dirty="0"/>
          </a:p>
          <a:p>
            <a:r>
              <a:rPr lang="pt-BR" sz="1400" b="1" i="1" dirty="0" smtClean="0"/>
              <a:t>Rosângela Ribeiro Gil</a:t>
            </a:r>
            <a:br>
              <a:rPr lang="pt-BR" sz="1400" b="1" i="1" dirty="0" smtClean="0"/>
            </a:br>
            <a:r>
              <a:rPr lang="pt-BR" sz="1400" b="1" i="1" dirty="0" smtClean="0"/>
              <a:t>Jornalista</a:t>
            </a:r>
            <a:br>
              <a:rPr lang="pt-BR" sz="1400" b="1" i="1" dirty="0" smtClean="0"/>
            </a:br>
            <a:r>
              <a:rPr lang="pt-BR" sz="1400" b="1" i="1" dirty="0" smtClean="0"/>
              <a:t>Oportunidades na Engenharia</a:t>
            </a:r>
            <a:endParaRPr lang="pt-BR" sz="1400" b="1" i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487" y="0"/>
            <a:ext cx="3948516" cy="299580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539" y="5793883"/>
            <a:ext cx="961086" cy="96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75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958"/>
            <a:ext cx="3854528" cy="2107484"/>
          </a:xfrm>
        </p:spPr>
        <p:txBody>
          <a:bodyPr>
            <a:normAutofit/>
          </a:bodyPr>
          <a:lstStyle/>
          <a:p>
            <a:r>
              <a:rPr lang="pt-BR" sz="3200" dirty="0" smtClean="0"/>
              <a:t>Planejar a comunicação no trabalho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21073" y="824020"/>
            <a:ext cx="5388088" cy="5963149"/>
          </a:xfrm>
        </p:spPr>
        <p:txBody>
          <a:bodyPr>
            <a:noAutofit/>
          </a:bodyPr>
          <a:lstStyle/>
          <a:p>
            <a:r>
              <a:rPr lang="pt-BR" sz="3600" dirty="0" smtClean="0"/>
              <a:t>Organizar as ideias de forma lógica.</a:t>
            </a:r>
          </a:p>
          <a:p>
            <a:r>
              <a:rPr lang="pt-BR" sz="3600" dirty="0" smtClean="0"/>
              <a:t>Aprender a planejar.</a:t>
            </a:r>
          </a:p>
          <a:p>
            <a:r>
              <a:rPr lang="pt-BR" sz="3600" dirty="0" smtClean="0"/>
              <a:t>Desenvolver e revisar seus próprios textos escritos e falados.</a:t>
            </a:r>
          </a:p>
          <a:p>
            <a:r>
              <a:rPr lang="pt-BR" sz="3600" dirty="0" smtClean="0"/>
              <a:t>Conhecer quem é o interlocutor (com quem vamos falar).</a:t>
            </a:r>
          </a:p>
          <a:p>
            <a:endParaRPr lang="pt-BR" sz="36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35" y="2859109"/>
            <a:ext cx="4604382" cy="284896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539" y="5793883"/>
            <a:ext cx="961086" cy="96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38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506934"/>
            <a:ext cx="3854528" cy="1278466"/>
          </a:xfrm>
        </p:spPr>
        <p:txBody>
          <a:bodyPr>
            <a:noAutofit/>
          </a:bodyPr>
          <a:lstStyle/>
          <a:p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/>
              <a:t>Linguagem e língua são diferentes?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0461" y="514924"/>
            <a:ext cx="5233545" cy="6130575"/>
          </a:xfrm>
        </p:spPr>
        <p:txBody>
          <a:bodyPr>
            <a:normAutofit/>
          </a:bodyPr>
          <a:lstStyle/>
          <a:p>
            <a:r>
              <a:rPr lang="pt-BR" sz="2400" b="1" dirty="0" smtClean="0"/>
              <a:t>Linguagem</a:t>
            </a:r>
            <a:r>
              <a:rPr lang="pt-BR" sz="2400" b="1" dirty="0"/>
              <a:t> </a:t>
            </a:r>
            <a:r>
              <a:rPr lang="pt-BR" sz="2400" dirty="0"/>
              <a:t>é o mecanismo que utilizamos para transmitir nossos conceitos, ideias e sentimentos</a:t>
            </a:r>
            <a:r>
              <a:rPr lang="pt-BR" sz="2400" dirty="0" smtClean="0"/>
              <a:t>. </a:t>
            </a:r>
            <a:r>
              <a:rPr lang="pt-BR" sz="2400" dirty="0"/>
              <a:t>Qualquer conjunto de signos ou sinais é considerado uma forma de linguagem.</a:t>
            </a:r>
            <a:r>
              <a:rPr lang="pt-BR" sz="2400" b="1" dirty="0"/>
              <a:t> </a:t>
            </a:r>
            <a:endParaRPr lang="pt-BR" sz="2400" b="1" dirty="0" smtClean="0"/>
          </a:p>
          <a:p>
            <a:r>
              <a:rPr lang="pt-BR" sz="2400" b="1" dirty="0"/>
              <a:t>L</a:t>
            </a:r>
            <a:r>
              <a:rPr lang="pt-BR" sz="2400" b="1" dirty="0" smtClean="0"/>
              <a:t>íngua</a:t>
            </a:r>
            <a:r>
              <a:rPr lang="pt-BR" sz="2400" dirty="0"/>
              <a:t> é um código verbal característico, ou seja, um conjunto de palavras e combinações específicas compartilhado por um determinado </a:t>
            </a:r>
            <a:r>
              <a:rPr lang="pt-BR" sz="2400" dirty="0" smtClean="0"/>
              <a:t>grupo – de tribos indígenas aos demais tipos de grupos sociais existentes no mundo. Por exemplo, a língua portuguesa.</a:t>
            </a:r>
            <a:endParaRPr lang="pt-BR" sz="24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89" y="2051102"/>
            <a:ext cx="3570386" cy="404060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539" y="5793883"/>
            <a:ext cx="961086" cy="96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76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95230"/>
            <a:ext cx="3854528" cy="1278466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pt-BR" sz="3600" dirty="0" smtClean="0"/>
              <a:t>Linguagem digital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11977" y="399246"/>
            <a:ext cx="5336575" cy="5950040"/>
          </a:xfrm>
        </p:spPr>
        <p:txBody>
          <a:bodyPr>
            <a:noAutofit/>
          </a:bodyPr>
          <a:lstStyle/>
          <a:p>
            <a:r>
              <a:rPr lang="pt-BR" sz="2800" dirty="0" smtClean="0"/>
              <a:t>A</a:t>
            </a:r>
            <a:r>
              <a:rPr lang="pt-BR" sz="2800" dirty="0"/>
              <a:t> </a:t>
            </a:r>
            <a:r>
              <a:rPr lang="pt-BR" sz="2800" b="1" dirty="0"/>
              <a:t>linguagem</a:t>
            </a:r>
            <a:r>
              <a:rPr lang="pt-BR" sz="2800" dirty="0"/>
              <a:t> pode ser </a:t>
            </a:r>
            <a:r>
              <a:rPr lang="pt-BR" sz="2800" b="1" dirty="0">
                <a:hlinkClick r:id="rId2"/>
              </a:rPr>
              <a:t>verbal</a:t>
            </a:r>
            <a:r>
              <a:rPr lang="pt-BR" sz="2800" b="1" dirty="0"/>
              <a:t>,</a:t>
            </a:r>
            <a:r>
              <a:rPr lang="pt-BR" sz="2800" dirty="0"/>
              <a:t> composta essencialmente por palavras, e </a:t>
            </a:r>
            <a:r>
              <a:rPr lang="pt-BR" sz="2800" b="1" dirty="0"/>
              <a:t>não verbal,</a:t>
            </a:r>
            <a:r>
              <a:rPr lang="pt-BR" sz="2800" dirty="0"/>
              <a:t> quando a interação acontece por meio de outros mecanismos que não a palavra escrita. Com a difusão da informática, surgiu também a </a:t>
            </a:r>
            <a:r>
              <a:rPr lang="pt-BR" sz="2800" b="1" dirty="0"/>
              <a:t>linguagem digital, </a:t>
            </a:r>
            <a:r>
              <a:rPr lang="pt-BR" sz="2800" dirty="0"/>
              <a:t>que usa combinações numéricas para construir </a:t>
            </a:r>
            <a:r>
              <a:rPr lang="pt-BR" sz="2800" i="1" dirty="0"/>
              <a:t>sites</a:t>
            </a:r>
            <a:r>
              <a:rPr lang="pt-BR" sz="2800" dirty="0"/>
              <a:t>, aplicativos e jogos </a:t>
            </a:r>
            <a:r>
              <a:rPr lang="pt-BR" sz="2800" i="1" dirty="0" smtClean="0"/>
              <a:t>online</a:t>
            </a:r>
            <a:r>
              <a:rPr lang="pt-BR" sz="2800" dirty="0"/>
              <a:t>.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22" y="2691685"/>
            <a:ext cx="4783951" cy="347085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539" y="5793883"/>
            <a:ext cx="961086" cy="96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65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378142"/>
            <a:ext cx="3854528" cy="1278466"/>
          </a:xfrm>
        </p:spPr>
        <p:txBody>
          <a:bodyPr>
            <a:normAutofit/>
          </a:bodyPr>
          <a:lstStyle/>
          <a:p>
            <a:r>
              <a:rPr lang="pt-BR" sz="3200" dirty="0" smtClean="0"/>
              <a:t>Linguagem formal e informal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0461" y="514924"/>
            <a:ext cx="5297939" cy="5963149"/>
          </a:xfrm>
        </p:spPr>
        <p:txBody>
          <a:bodyPr>
            <a:normAutofit/>
          </a:bodyPr>
          <a:lstStyle/>
          <a:p>
            <a:r>
              <a:rPr lang="pt-BR" sz="3200" dirty="0"/>
              <a:t>A diferença da linguagem formal e informal está no contexto em que elas são utilizadas e na escolha das palavras e expressões usadas para comunicar</a:t>
            </a:r>
            <a:r>
              <a:rPr lang="pt-BR" sz="3200" dirty="0" smtClean="0"/>
              <a:t>.</a:t>
            </a:r>
          </a:p>
          <a:p>
            <a:r>
              <a:rPr lang="pt-BR" sz="3200" dirty="0" smtClean="0"/>
              <a:t>Não existe o certo ou o errado de forma absoluta, mas o mais adequado ou não a uma determinada situação.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50" y="2176528"/>
            <a:ext cx="4504611" cy="332918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539" y="5793883"/>
            <a:ext cx="961086" cy="96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3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1634" y="643714"/>
            <a:ext cx="3854528" cy="1278466"/>
          </a:xfrm>
        </p:spPr>
        <p:txBody>
          <a:bodyPr>
            <a:noAutofit/>
          </a:bodyPr>
          <a:lstStyle/>
          <a:p>
            <a:r>
              <a:rPr lang="pt-BR" sz="3200" dirty="0" smtClean="0"/>
              <a:t>I</a:t>
            </a:r>
            <a:br>
              <a:rPr lang="pt-BR" sz="3200" dirty="0" smtClean="0"/>
            </a:br>
            <a:r>
              <a:rPr lang="pt-BR" sz="3200" dirty="0" smtClean="0"/>
              <a:t>Linguagem formal – Oral e escrita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33192" y="785383"/>
            <a:ext cx="5156273" cy="5526437"/>
          </a:xfrm>
        </p:spPr>
        <p:txBody>
          <a:bodyPr>
            <a:normAutofit/>
          </a:bodyPr>
          <a:lstStyle/>
          <a:p>
            <a:r>
              <a:rPr lang="pt-BR" sz="3000" dirty="0" smtClean="0"/>
              <a:t>É </a:t>
            </a:r>
            <a:r>
              <a:rPr lang="pt-BR" sz="3000" dirty="0"/>
              <a:t>aquela </a:t>
            </a:r>
            <a:r>
              <a:rPr lang="pt-BR" sz="3000" dirty="0" smtClean="0"/>
              <a:t>que </a:t>
            </a:r>
            <a:r>
              <a:rPr lang="pt-BR" sz="3000" dirty="0"/>
              <a:t>usamos em situações mais </a:t>
            </a:r>
            <a:r>
              <a:rPr lang="pt-BR" sz="3000" dirty="0" smtClean="0"/>
              <a:t>formais.</a:t>
            </a:r>
            <a:endParaRPr lang="pt-BR" sz="3000" dirty="0"/>
          </a:p>
          <a:p>
            <a:r>
              <a:rPr lang="pt-BR" sz="3000" dirty="0" smtClean="0"/>
              <a:t>Em </a:t>
            </a:r>
            <a:r>
              <a:rPr lang="pt-BR" sz="3000" dirty="0"/>
              <a:t>situações profissionais, acadêmicas ou quando não existe familiaridade entre os </a:t>
            </a:r>
            <a:r>
              <a:rPr lang="pt-BR" sz="3000" dirty="0" smtClean="0"/>
              <a:t>interlocutores.</a:t>
            </a:r>
          </a:p>
          <a:p>
            <a:r>
              <a:rPr lang="pt-BR" sz="3000" dirty="0" smtClean="0"/>
              <a:t>Aqui temos a linguagem culta.</a:t>
            </a:r>
            <a:endParaRPr lang="pt-BR" sz="3000" dirty="0"/>
          </a:p>
          <a:p>
            <a:endParaRPr lang="pt-BR" sz="30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20" y="2472745"/>
            <a:ext cx="5094559" cy="339637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539" y="5793883"/>
            <a:ext cx="961086" cy="96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10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1634" y="1171750"/>
            <a:ext cx="3854528" cy="1278466"/>
          </a:xfrm>
        </p:spPr>
        <p:txBody>
          <a:bodyPr>
            <a:noAutofit/>
          </a:bodyPr>
          <a:lstStyle/>
          <a:p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/>
              <a:t>II</a:t>
            </a:r>
            <a:br>
              <a:rPr lang="pt-BR" sz="3200" dirty="0" smtClean="0"/>
            </a:br>
            <a:r>
              <a:rPr lang="pt-BR" sz="3200" dirty="0" smtClean="0"/>
              <a:t>Linguagem formal – Características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01374" y="682580"/>
            <a:ext cx="5516879" cy="6105755"/>
          </a:xfrm>
        </p:spPr>
        <p:txBody>
          <a:bodyPr>
            <a:normAutofit fontScale="85000" lnSpcReduction="10000"/>
          </a:bodyPr>
          <a:lstStyle/>
          <a:p>
            <a:r>
              <a:rPr lang="pt-BR" sz="2600" dirty="0"/>
              <a:t>Utilização da norma culta, respeitando rigorosamente as normas gramaticais;</a:t>
            </a:r>
          </a:p>
          <a:p>
            <a:r>
              <a:rPr lang="pt-BR" sz="2600" dirty="0"/>
              <a:t>Utilização de um vocabulário extenso;</a:t>
            </a:r>
          </a:p>
          <a:p>
            <a:r>
              <a:rPr lang="pt-BR" sz="2600" dirty="0"/>
              <a:t>Pronúncia correta e clara das palavras</a:t>
            </a:r>
            <a:r>
              <a:rPr lang="pt-BR" sz="2600" dirty="0" smtClean="0"/>
              <a:t>.</a:t>
            </a:r>
          </a:p>
          <a:p>
            <a:r>
              <a:rPr lang="pt-BR" sz="2600" dirty="0"/>
              <a:t>Situações mais formais: discursos políticos, entrevistas de empregos, palestras, concursos públicos e documentos oficiais.</a:t>
            </a:r>
          </a:p>
          <a:p>
            <a:r>
              <a:rPr lang="pt-BR" sz="2600" dirty="0"/>
              <a:t>Geralmente, é utilizada quando falamos com superiores, autoridades ou públicos</a:t>
            </a:r>
            <a:r>
              <a:rPr lang="pt-BR" sz="2600" dirty="0" smtClean="0"/>
              <a:t>.</a:t>
            </a:r>
          </a:p>
          <a:p>
            <a:r>
              <a:rPr lang="pt-BR" sz="2600" dirty="0"/>
              <a:t>Neste caso, o elemento mais importante não é quem é o emissor do discurso, mas o que é dito/escrito. Portanto, no ambiente de trabalho essa modalidade é bem-vinda.</a:t>
            </a:r>
          </a:p>
          <a:p>
            <a:endParaRPr lang="pt-BR" sz="2800" dirty="0"/>
          </a:p>
          <a:p>
            <a:endParaRPr lang="pt-BR" sz="3200" dirty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15" y="2640169"/>
            <a:ext cx="5151547" cy="343436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539" y="5793883"/>
            <a:ext cx="961086" cy="96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50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700118"/>
            <a:ext cx="3854528" cy="1278466"/>
          </a:xfrm>
        </p:spPr>
        <p:txBody>
          <a:bodyPr>
            <a:noAutofit/>
          </a:bodyPr>
          <a:lstStyle/>
          <a:p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/>
              <a:t>III</a:t>
            </a:r>
            <a:br>
              <a:rPr lang="pt-BR" sz="3200" dirty="0" smtClean="0"/>
            </a:br>
            <a:r>
              <a:rPr lang="pt-BR" sz="3200" dirty="0" smtClean="0"/>
              <a:t>Linguagem formal - Dicas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62152" y="772502"/>
            <a:ext cx="5743977" cy="552643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pt-BR" sz="3600" dirty="0" smtClean="0"/>
          </a:p>
          <a:p>
            <a:r>
              <a:rPr lang="pt-BR" sz="3600" dirty="0" smtClean="0"/>
              <a:t>Não utilizar gírias, expressões regionais, piadas ou outros elementos que vulgarizem o que é comunicado.</a:t>
            </a:r>
          </a:p>
          <a:p>
            <a:r>
              <a:rPr lang="pt-BR" sz="3600" dirty="0"/>
              <a:t>Na formalidade escrita, o texto deve ser objetivo, o mais direto </a:t>
            </a:r>
            <a:r>
              <a:rPr lang="pt-BR" sz="3600" dirty="0" smtClean="0"/>
              <a:t>possível para evitar incompreensão ou </a:t>
            </a:r>
            <a:r>
              <a:rPr lang="pt-BR" sz="3600" dirty="0"/>
              <a:t>mesmo causar distração ao foco principal.</a:t>
            </a:r>
          </a:p>
          <a:p>
            <a:r>
              <a:rPr lang="pt-BR" sz="3600" dirty="0"/>
              <a:t>Independente do assunto, tenha em mente três baluartes: a cordialidade, a atenção e o respeito.</a:t>
            </a:r>
          </a:p>
          <a:p>
            <a:r>
              <a:rPr lang="pt-BR" sz="3600" dirty="0"/>
              <a:t>Assim como na vida, nos discursos formais falado e escrito não há espaços para preconceitos de qualquer tipo e elogios ou observações inconvenientes.</a:t>
            </a:r>
          </a:p>
          <a:p>
            <a:endParaRPr lang="pt-BR" sz="2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62" y="2049351"/>
            <a:ext cx="4191000" cy="3429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539" y="5793883"/>
            <a:ext cx="961086" cy="96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18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1634" y="527803"/>
            <a:ext cx="3854528" cy="1278466"/>
          </a:xfrm>
        </p:spPr>
        <p:txBody>
          <a:bodyPr>
            <a:noAutofit/>
          </a:bodyPr>
          <a:lstStyle/>
          <a:p>
            <a:r>
              <a:rPr lang="pt-BR" sz="3200" dirty="0" smtClean="0"/>
              <a:t>I</a:t>
            </a:r>
            <a:br>
              <a:rPr lang="pt-BR" sz="3200" dirty="0" smtClean="0"/>
            </a:br>
            <a:r>
              <a:rPr lang="pt-BR" sz="3200" dirty="0" smtClean="0"/>
              <a:t>Linguagem informal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21073" y="901293"/>
            <a:ext cx="5040362" cy="5526437"/>
          </a:xfrm>
        </p:spPr>
        <p:txBody>
          <a:bodyPr/>
          <a:lstStyle/>
          <a:p>
            <a:r>
              <a:rPr lang="pt-BR" sz="2800" dirty="0"/>
              <a:t>A linguagem informal é utilizada em situações mais descontraídas, quando existe uma familiaridade entre os interlocutores</a:t>
            </a:r>
            <a:r>
              <a:rPr lang="pt-BR" sz="2800" dirty="0" smtClean="0"/>
              <a:t>.</a:t>
            </a:r>
            <a:endParaRPr lang="pt-BR" sz="2800" dirty="0"/>
          </a:p>
          <a:p>
            <a:r>
              <a:rPr lang="pt-BR" sz="2800" dirty="0" smtClean="0"/>
              <a:t>Não </a:t>
            </a:r>
            <a:r>
              <a:rPr lang="pt-BR" sz="2800" dirty="0"/>
              <a:t>é necessário o uso da norma culta, sendo comum o uso de gírias e coloquialismos</a:t>
            </a:r>
            <a:r>
              <a:rPr lang="pt-BR" sz="2800" dirty="0" smtClean="0"/>
              <a:t>.</a:t>
            </a:r>
          </a:p>
          <a:p>
            <a:r>
              <a:rPr lang="pt-BR" sz="2800" dirty="0" smtClean="0"/>
              <a:t>É a linguagem coloquial.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80" y="2421228"/>
            <a:ext cx="3638282" cy="363828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539" y="5793883"/>
            <a:ext cx="961086" cy="96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74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931935"/>
            <a:ext cx="3854528" cy="1278466"/>
          </a:xfrm>
        </p:spPr>
        <p:txBody>
          <a:bodyPr>
            <a:noAutofit/>
          </a:bodyPr>
          <a:lstStyle/>
          <a:p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/>
              <a:t>II</a:t>
            </a:r>
            <a:br>
              <a:rPr lang="pt-BR" sz="3200" dirty="0" smtClean="0"/>
            </a:br>
            <a:r>
              <a:rPr lang="pt-BR" sz="3200" dirty="0" smtClean="0"/>
              <a:t>Linguagem informal - Características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211226" y="450761"/>
            <a:ext cx="5722937" cy="6195903"/>
          </a:xfrm>
        </p:spPr>
        <p:txBody>
          <a:bodyPr>
            <a:normAutofit fontScale="92500"/>
          </a:bodyPr>
          <a:lstStyle/>
          <a:p>
            <a:r>
              <a:rPr lang="pt-BR" sz="2800" dirty="0"/>
              <a:t>Despreocupação com o uso de normas gramaticais;</a:t>
            </a:r>
          </a:p>
          <a:p>
            <a:r>
              <a:rPr lang="pt-BR" sz="2800" dirty="0"/>
              <a:t>Utilização de coloquialismos, expressões populares, gírias, palavras inventadas (neologismos);</a:t>
            </a:r>
          </a:p>
          <a:p>
            <a:r>
              <a:rPr lang="pt-BR" sz="2800" dirty="0"/>
              <a:t>Uso de palavras abreviadas, como </a:t>
            </a:r>
            <a:r>
              <a:rPr lang="pt-BR" sz="2800" i="1" dirty="0" err="1"/>
              <a:t>vc</a:t>
            </a:r>
            <a:r>
              <a:rPr lang="pt-BR" sz="2800" dirty="0"/>
              <a:t>, </a:t>
            </a:r>
            <a:r>
              <a:rPr lang="pt-BR" sz="2800" i="1" dirty="0" err="1"/>
              <a:t>cê</a:t>
            </a:r>
            <a:r>
              <a:rPr lang="pt-BR" sz="2800" dirty="0"/>
              <a:t> e </a:t>
            </a:r>
            <a:r>
              <a:rPr lang="pt-BR" sz="2800" i="1" dirty="0" err="1"/>
              <a:t>tô</a:t>
            </a:r>
            <a:r>
              <a:rPr lang="pt-BR" sz="2800" dirty="0"/>
              <a:t>;</a:t>
            </a:r>
          </a:p>
          <a:p>
            <a:r>
              <a:rPr lang="pt-BR" sz="2800" dirty="0"/>
              <a:t>Sujeita a variações culturais e regionais</a:t>
            </a:r>
            <a:r>
              <a:rPr lang="pt-BR" sz="2800" dirty="0" smtClean="0"/>
              <a:t>.</a:t>
            </a:r>
          </a:p>
          <a:p>
            <a:r>
              <a:rPr lang="pt-BR" sz="2800" dirty="0"/>
              <a:t>Utilizada em conversas cotidianas, em mensagens de celular, </a:t>
            </a:r>
            <a:r>
              <a:rPr lang="pt-BR" sz="2800" i="1" dirty="0"/>
              <a:t>chats</a:t>
            </a:r>
            <a:r>
              <a:rPr lang="pt-BR" sz="2800" dirty="0"/>
              <a:t>. Geralmente, é usada em conversas entre amigos e familiares.</a:t>
            </a:r>
          </a:p>
          <a:p>
            <a:endParaRPr lang="pt-BR" sz="2800" dirty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03" y="2678805"/>
            <a:ext cx="4630922" cy="308728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539" y="5793883"/>
            <a:ext cx="961086" cy="96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83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87237"/>
            <a:ext cx="3854528" cy="1278466"/>
          </a:xfrm>
        </p:spPr>
        <p:txBody>
          <a:bodyPr>
            <a:normAutofit fontScale="90000"/>
          </a:bodyPr>
          <a:lstStyle/>
          <a:p>
            <a:r>
              <a:rPr lang="pt-BR" sz="3200" dirty="0" smtClean="0"/>
              <a:t>III</a:t>
            </a:r>
            <a:br>
              <a:rPr lang="pt-BR" sz="3200" dirty="0" smtClean="0"/>
            </a:br>
            <a:r>
              <a:rPr lang="pt-BR" sz="3200" dirty="0" smtClean="0"/>
              <a:t>Linguagem informal - Dicas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50613" y="733865"/>
            <a:ext cx="5259302" cy="5526437"/>
          </a:xfrm>
        </p:spPr>
        <p:txBody>
          <a:bodyPr>
            <a:noAutofit/>
          </a:bodyPr>
          <a:lstStyle/>
          <a:p>
            <a:r>
              <a:rPr lang="pt-BR" sz="2400" dirty="0" smtClean="0"/>
              <a:t>É para a comunicação real ou virtual com os nossos amigos, familiares, enfim, com interlocutores que tenhamos intimidade.</a:t>
            </a:r>
          </a:p>
          <a:p>
            <a:r>
              <a:rPr lang="pt-BR" sz="2400" dirty="0" smtClean="0"/>
              <a:t>Por diversos meios: pessoalmente, telefone, </a:t>
            </a:r>
            <a:r>
              <a:rPr lang="pt-BR" sz="2400" i="1" dirty="0" smtClean="0"/>
              <a:t>e-mail</a:t>
            </a:r>
            <a:r>
              <a:rPr lang="pt-BR" sz="2400" dirty="0" smtClean="0"/>
              <a:t>, </a:t>
            </a:r>
            <a:r>
              <a:rPr lang="pt-BR" sz="2400" i="1" dirty="0" smtClean="0"/>
              <a:t>chats</a:t>
            </a:r>
            <a:r>
              <a:rPr lang="pt-BR" sz="2400" dirty="0" smtClean="0"/>
              <a:t>, redes sociais etc..</a:t>
            </a:r>
          </a:p>
          <a:p>
            <a:r>
              <a:rPr lang="pt-BR" sz="2400" dirty="0" smtClean="0"/>
              <a:t>Na informalidade, podemos falar/escrever gírias, expressões regionais ou locais, fazer brincadeiras etc.. Aqui se busca a empatia, a descontração.</a:t>
            </a:r>
            <a:endParaRPr lang="pt-BR" sz="2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62" y="2229655"/>
            <a:ext cx="4191000" cy="3429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539" y="5793883"/>
            <a:ext cx="961086" cy="96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69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558446"/>
            <a:ext cx="4422700" cy="1278466"/>
          </a:xfrm>
        </p:spPr>
        <p:txBody>
          <a:bodyPr>
            <a:noAutofit/>
          </a:bodyPr>
          <a:lstStyle/>
          <a:p>
            <a:r>
              <a:rPr lang="pt-BR" sz="5400" b="1" dirty="0" smtClean="0"/>
              <a:t>O QUE É</a:t>
            </a:r>
            <a:endParaRPr lang="pt-BR" sz="5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37915" y="940159"/>
            <a:ext cx="5907625" cy="56573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3500" dirty="0"/>
              <a:t>Comunicação é uma palavra derivada do termo latino </a:t>
            </a:r>
            <a:r>
              <a:rPr lang="pt-BR" sz="3500" i="1" dirty="0" err="1" smtClean="0"/>
              <a:t>communicare</a:t>
            </a:r>
            <a:r>
              <a:rPr lang="pt-BR" sz="3500" dirty="0" smtClean="0"/>
              <a:t>, que significa </a:t>
            </a:r>
            <a:r>
              <a:rPr lang="pt-BR" sz="3500" dirty="0"/>
              <a:t>"partilhar, </a:t>
            </a:r>
            <a:r>
              <a:rPr lang="pt-BR" sz="3500" dirty="0" smtClean="0"/>
              <a:t>participar, </a:t>
            </a:r>
            <a:r>
              <a:rPr lang="pt-BR" sz="3500" dirty="0"/>
              <a:t>tornar </a:t>
            </a:r>
            <a:r>
              <a:rPr lang="pt-BR" sz="3500" dirty="0" smtClean="0"/>
              <a:t>comum algo".</a:t>
            </a:r>
          </a:p>
          <a:p>
            <a:pPr marL="0" indent="0">
              <a:buNone/>
            </a:pPr>
            <a:endParaRPr lang="pt-BR" sz="4000" dirty="0"/>
          </a:p>
          <a:p>
            <a:pPr marL="0" indent="0">
              <a:buNone/>
            </a:pPr>
            <a:r>
              <a:rPr lang="pt-BR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“Alô, </a:t>
            </a:r>
            <a:r>
              <a:rPr lang="pt-BR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alô,Terezinha</a:t>
            </a:r>
            <a:r>
              <a:rPr lang="pt-BR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Quem não se comunica, se trumbica.”</a:t>
            </a:r>
            <a:br>
              <a:rPr lang="pt-BR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Chacrinha</a:t>
            </a:r>
            <a:endParaRPr lang="pt-BR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85" y="3245476"/>
            <a:ext cx="5033077" cy="335202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539" y="5793883"/>
            <a:ext cx="961086" cy="96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63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553788"/>
            <a:ext cx="3854528" cy="1476304"/>
          </a:xfrm>
        </p:spPr>
        <p:txBody>
          <a:bodyPr>
            <a:noAutofit/>
          </a:bodyPr>
          <a:lstStyle/>
          <a:p>
            <a:r>
              <a:rPr lang="pt-BR" sz="2400" dirty="0" smtClean="0"/>
              <a:t>O que precisa ser evitado em processos seletivos e no ambiente profissional e corporativo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0461" y="514924"/>
            <a:ext cx="5182029" cy="6027544"/>
          </a:xfrm>
        </p:spPr>
        <p:txBody>
          <a:bodyPr>
            <a:normAutofit fontScale="70000" lnSpcReduction="20000"/>
          </a:bodyPr>
          <a:lstStyle/>
          <a:p>
            <a:r>
              <a:rPr lang="pt-BR" sz="3400" dirty="0" smtClean="0"/>
              <a:t>Os </a:t>
            </a:r>
            <a:r>
              <a:rPr lang="pt-BR" sz="3400" dirty="0"/>
              <a:t>recrutadores também apontam problemas cada vez mais presentes na comunicação escrita com o uso de abreviações muito comuns nas redes sociais, como escrever você com vc. e porque com pq. Isso não pode, reprova mesmo</a:t>
            </a:r>
            <a:r>
              <a:rPr lang="pt-BR" sz="3400" dirty="0" smtClean="0"/>
              <a:t>.</a:t>
            </a:r>
          </a:p>
          <a:p>
            <a:pPr marL="0" indent="0">
              <a:buNone/>
            </a:pPr>
            <a:r>
              <a:rPr lang="pt-BR" sz="3400" dirty="0" smtClean="0"/>
              <a:t> </a:t>
            </a:r>
          </a:p>
          <a:p>
            <a:r>
              <a:rPr lang="pt-BR" sz="3400" dirty="0"/>
              <a:t>Na entrevista, os recrutadores reclamam quando os candidatos repetem palavras ou trazem algum vício que mostra um vocabulário fraco. Por exemplo: “Tipo”, “coisa”, “meu”, “sabe”. </a:t>
            </a:r>
          </a:p>
          <a:p>
            <a:pPr marL="0" indent="0">
              <a:buNone/>
            </a:pPr>
            <a:r>
              <a:rPr lang="pt-BR" sz="3400" dirty="0"/>
              <a:t/>
            </a:r>
            <a:br>
              <a:rPr lang="pt-BR" sz="3400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 </a:t>
            </a:r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49" y="2983130"/>
            <a:ext cx="4327812" cy="270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961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1009206"/>
            <a:ext cx="3854528" cy="1278466"/>
          </a:xfrm>
        </p:spPr>
        <p:txBody>
          <a:bodyPr>
            <a:normAutofit/>
          </a:bodyPr>
          <a:lstStyle/>
          <a:p>
            <a:r>
              <a:rPr lang="pt-BR" sz="2800" dirty="0" smtClean="0"/>
              <a:t>O que precisamos entender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0461" y="514924"/>
            <a:ext cx="5053240" cy="5526437"/>
          </a:xfrm>
        </p:spPr>
        <p:txBody>
          <a:bodyPr>
            <a:noAutofit/>
          </a:bodyPr>
          <a:lstStyle/>
          <a:p>
            <a:r>
              <a:rPr lang="pt-BR" sz="2400" dirty="0"/>
              <a:t>Uso incorreto de palavras, como: há e a; entre a conjunção mas e o advérbio mais; agente e a gente; o pronominal indefinido menos e </a:t>
            </a:r>
            <a:r>
              <a:rPr lang="pt-BR" sz="2400" i="1" dirty="0" err="1"/>
              <a:t>menas</a:t>
            </a:r>
            <a:r>
              <a:rPr lang="pt-BR" sz="2400" i="1" dirty="0"/>
              <a:t> (Eu quero menos cadeiras aqui; e não, eu quero </a:t>
            </a:r>
            <a:r>
              <a:rPr lang="pt-BR" sz="2400" i="1" dirty="0" err="1"/>
              <a:t>menas</a:t>
            </a:r>
            <a:r>
              <a:rPr lang="pt-BR" sz="2400" i="1" dirty="0"/>
              <a:t> cadeiras aqui)</a:t>
            </a:r>
            <a:r>
              <a:rPr lang="pt-BR" sz="2400" dirty="0"/>
              <a:t>; para mim e para eu; o uso dos porquês.</a:t>
            </a:r>
          </a:p>
          <a:p>
            <a:r>
              <a:rPr lang="pt-BR" sz="2400" dirty="0"/>
              <a:t> </a:t>
            </a:r>
            <a:r>
              <a:rPr lang="pt-BR" sz="2400" dirty="0" smtClean="0"/>
              <a:t>”Empresta </a:t>
            </a:r>
            <a:r>
              <a:rPr lang="pt-BR" sz="2400" dirty="0"/>
              <a:t>o livro para mim </a:t>
            </a:r>
            <a:r>
              <a:rPr lang="pt-BR" sz="2400" dirty="0" smtClean="0"/>
              <a:t>ler”, está errado. A forma correta: “Empresa o livro para eu ler.”</a:t>
            </a:r>
          </a:p>
          <a:p>
            <a:r>
              <a:rPr lang="pt-BR" sz="2400" dirty="0" smtClean="0"/>
              <a:t>Uso correto: “Para mim, isso é assustador.”</a:t>
            </a:r>
            <a:endParaRPr lang="pt-BR" sz="24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4" y="2662728"/>
            <a:ext cx="4363657" cy="290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0215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4455" y="700114"/>
            <a:ext cx="3854528" cy="1278466"/>
          </a:xfrm>
        </p:spPr>
        <p:txBody>
          <a:bodyPr>
            <a:normAutofit/>
          </a:bodyPr>
          <a:lstStyle/>
          <a:p>
            <a:r>
              <a:rPr lang="pt-BR" sz="2800" dirty="0" smtClean="0"/>
              <a:t>Uso dos 4 porquês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0460" y="514924"/>
            <a:ext cx="5413849" cy="6001786"/>
          </a:xfrm>
        </p:spPr>
        <p:txBody>
          <a:bodyPr>
            <a:normAutofit fontScale="92500"/>
          </a:bodyPr>
          <a:lstStyle/>
          <a:p>
            <a:r>
              <a:rPr lang="pt-BR" sz="2400" dirty="0" smtClean="0"/>
              <a:t>Porque </a:t>
            </a:r>
            <a:r>
              <a:rPr lang="pt-BR" sz="2400" dirty="0"/>
              <a:t>(junto) – usado para frases afirmativas (explicativas ou causais): </a:t>
            </a:r>
            <a:r>
              <a:rPr lang="pt-BR" sz="2400" b="1" dirty="0"/>
              <a:t>Eu não fui porque estava doente</a:t>
            </a:r>
            <a:r>
              <a:rPr lang="pt-BR" sz="2400" dirty="0"/>
              <a:t>; </a:t>
            </a:r>
            <a:endParaRPr lang="pt-BR" sz="2400" dirty="0" smtClean="0"/>
          </a:p>
          <a:p>
            <a:r>
              <a:rPr lang="pt-BR" sz="2400" dirty="0" smtClean="0"/>
              <a:t>Por </a:t>
            </a:r>
            <a:r>
              <a:rPr lang="pt-BR" sz="2400" dirty="0"/>
              <a:t>que (separado) – em frases interrogativas ou quando pode ser substituído por “pelo qual”:  </a:t>
            </a:r>
            <a:r>
              <a:rPr lang="pt-BR" sz="2400" b="1" dirty="0" smtClean="0"/>
              <a:t>Por </a:t>
            </a:r>
            <a:r>
              <a:rPr lang="pt-BR" sz="2400" b="1" dirty="0"/>
              <a:t>que você não pagou a conta</a:t>
            </a:r>
            <a:r>
              <a:rPr lang="pt-BR" sz="2400" b="1" dirty="0" smtClean="0"/>
              <a:t>?</a:t>
            </a:r>
            <a:endParaRPr lang="pt-BR" sz="2400" b="1" dirty="0"/>
          </a:p>
          <a:p>
            <a:r>
              <a:rPr lang="pt-BR" sz="2400" dirty="0" smtClean="0"/>
              <a:t>Por </a:t>
            </a:r>
            <a:r>
              <a:rPr lang="pt-BR" sz="2400" dirty="0"/>
              <a:t>quê (separado e com acento) – no final de frase interrogativa ou com ponto final: </a:t>
            </a:r>
            <a:r>
              <a:rPr lang="pt-BR" sz="2400" b="1" dirty="0"/>
              <a:t>Eles estão revoltados por quê? Ele não veio não sei por quê</a:t>
            </a:r>
            <a:r>
              <a:rPr lang="pt-BR" sz="2400" b="1" dirty="0" smtClean="0"/>
              <a:t>.</a:t>
            </a:r>
            <a:endParaRPr lang="pt-BR" sz="2400" b="1" dirty="0"/>
          </a:p>
          <a:p>
            <a:r>
              <a:rPr lang="pt-BR" sz="2400" dirty="0" smtClean="0"/>
              <a:t>Porquê </a:t>
            </a:r>
            <a:r>
              <a:rPr lang="pt-BR" sz="2400" dirty="0"/>
              <a:t>(junto e com acento) – É substantivo e tem significado de “motivo”, “razão”: </a:t>
            </a:r>
            <a:r>
              <a:rPr lang="pt-BR" sz="2400" b="1" dirty="0" smtClean="0"/>
              <a:t>Qual </a:t>
            </a:r>
            <a:r>
              <a:rPr lang="pt-BR" sz="2400" b="1" dirty="0"/>
              <a:t>é o porquê de tanta tristeza</a:t>
            </a:r>
            <a:r>
              <a:rPr lang="pt-BR" sz="2400" b="1" dirty="0" smtClean="0"/>
              <a:t>?</a:t>
            </a:r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68" y="1978580"/>
            <a:ext cx="4084015" cy="408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9362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901521"/>
            <a:ext cx="3854528" cy="1875549"/>
          </a:xfrm>
        </p:spPr>
        <p:txBody>
          <a:bodyPr>
            <a:normAutofit/>
          </a:bodyPr>
          <a:lstStyle/>
          <a:p>
            <a:r>
              <a:rPr lang="pt-BR" sz="2400" dirty="0" smtClean="0"/>
              <a:t>Cuidado com a vírgula. Ela é pequena, mas gigante numa frase!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0461" y="514924"/>
            <a:ext cx="4963088" cy="5526437"/>
          </a:xfrm>
        </p:spPr>
        <p:txBody>
          <a:bodyPr>
            <a:normAutofit fontScale="92500"/>
          </a:bodyPr>
          <a:lstStyle/>
          <a:p>
            <a:r>
              <a:rPr lang="pt-BR" sz="2400" dirty="0"/>
              <a:t>O uso errado da vírgula também pode mudar totalmente o sentido de uma frase. Por exemplo: a frase “Vou ali comer gente”, sem a vírgula você vai virar, com certeza, um canibal; com a vírgula, “Vou ali comer, gente”, você está avisando a sua equipe, por exemplo, que vai sair para comer. </a:t>
            </a:r>
          </a:p>
          <a:p>
            <a:pPr marL="0" indent="0">
              <a:buNone/>
            </a:pPr>
            <a:r>
              <a:rPr lang="pt-BR" sz="2400" dirty="0"/>
              <a:t> </a:t>
            </a:r>
          </a:p>
          <a:p>
            <a:r>
              <a:rPr lang="pt-BR" sz="2400" dirty="0" smtClean="0"/>
              <a:t>“Esqueci de dar, boa noite.” Se </a:t>
            </a:r>
            <a:r>
              <a:rPr lang="pt-BR" sz="2400" dirty="0"/>
              <a:t>você escrever um bilhete assim para </a:t>
            </a:r>
            <a:r>
              <a:rPr lang="pt-BR" sz="2400" dirty="0" smtClean="0"/>
              <a:t>a sua equipe ninguém vai entender que você esqueceu de dar boa noite.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61" y="2839291"/>
            <a:ext cx="4281032" cy="304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2791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6301" y="618067"/>
            <a:ext cx="3854528" cy="1278466"/>
          </a:xfrm>
        </p:spPr>
        <p:txBody>
          <a:bodyPr>
            <a:normAutofit/>
          </a:bodyPr>
          <a:lstStyle/>
          <a:p>
            <a:r>
              <a:rPr lang="pt-BR" sz="2400" dirty="0" smtClean="0"/>
              <a:t>Tempos verbais e concordância verbal, não desgrude deles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0461" y="514924"/>
            <a:ext cx="5104756" cy="5526437"/>
          </a:xfrm>
        </p:spPr>
        <p:txBody>
          <a:bodyPr>
            <a:normAutofit fontScale="92500"/>
          </a:bodyPr>
          <a:lstStyle/>
          <a:p>
            <a:r>
              <a:rPr lang="pt-BR" sz="2400" dirty="0"/>
              <a:t>TEMPOS VERBAIS</a:t>
            </a:r>
            <a:br>
              <a:rPr lang="pt-BR" sz="2400" dirty="0"/>
            </a:br>
            <a:r>
              <a:rPr lang="pt-BR" sz="2400" dirty="0" smtClean="0"/>
              <a:t>De </a:t>
            </a:r>
            <a:r>
              <a:rPr lang="pt-BR" sz="2400" dirty="0"/>
              <a:t>forma básica, temos os tempos verbais: passado, presente e futuro</a:t>
            </a:r>
            <a:r>
              <a:rPr lang="pt-BR" sz="2400" dirty="0" smtClean="0"/>
              <a:t>. Não confunda os tempos para não gerar desencontros em conversas de trabalho.</a:t>
            </a:r>
            <a:endParaRPr lang="pt-BR" sz="2400" dirty="0"/>
          </a:p>
          <a:p>
            <a:pPr marL="0" indent="0">
              <a:buNone/>
            </a:pPr>
            <a:r>
              <a:rPr lang="pt-BR" sz="2400" dirty="0"/>
              <a:t> </a:t>
            </a:r>
          </a:p>
          <a:p>
            <a:r>
              <a:rPr lang="pt-BR" sz="2400" dirty="0"/>
              <a:t>CONCORDÂNCIA VERBAL</a:t>
            </a:r>
            <a:br>
              <a:rPr lang="pt-BR" sz="2400" dirty="0"/>
            </a:br>
            <a:r>
              <a:rPr lang="pt-BR" sz="2400" dirty="0"/>
              <a:t>Ela é a relação entre sujeito e verbo. Quando o sujeito está no singular, o verbo também deve estar; quando o sujeito estiver no plural, o verbo também estará. Exemplos: </a:t>
            </a:r>
            <a:r>
              <a:rPr lang="pt-BR" sz="2400" dirty="0" smtClean="0"/>
              <a:t>Eu fui ao teatro; Eles foram passear na praia.</a:t>
            </a:r>
            <a:endParaRPr lang="pt-BR" sz="2400" dirty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75" y="2253804"/>
            <a:ext cx="4353791" cy="340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7031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43944"/>
            <a:ext cx="3854528" cy="2133126"/>
          </a:xfrm>
        </p:spPr>
        <p:txBody>
          <a:bodyPr>
            <a:normAutofit/>
          </a:bodyPr>
          <a:lstStyle/>
          <a:p>
            <a:r>
              <a:rPr lang="pt-BR" sz="2400" dirty="0" smtClean="0"/>
              <a:t>Cuidado com os preconceitos – eles podem aparecer no seu texto escrito e oral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0461" y="514924"/>
            <a:ext cx="5426728" cy="5526437"/>
          </a:xfrm>
        </p:spPr>
        <p:txBody>
          <a:bodyPr>
            <a:normAutofit/>
          </a:bodyPr>
          <a:lstStyle/>
          <a:p>
            <a:r>
              <a:rPr lang="pt-BR" sz="2400" dirty="0" smtClean="0"/>
              <a:t>Cuidado </a:t>
            </a:r>
            <a:r>
              <a:rPr lang="pt-BR" sz="2400" dirty="0"/>
              <a:t>com informações desencontradas, falsas, preconceituosas, que indiquem racismo, </a:t>
            </a:r>
            <a:r>
              <a:rPr lang="pt-BR" sz="2400" dirty="0" err="1"/>
              <a:t>sexismo</a:t>
            </a:r>
            <a:r>
              <a:rPr lang="pt-BR" sz="2400" dirty="0"/>
              <a:t>, assédio moral. Não traga para o ambiente corporativo palavras de baixo calão, os palavrões, ou piadas que resvalem qualquer tipo de preconceito ou exclusão. </a:t>
            </a:r>
            <a:br>
              <a:rPr lang="pt-BR" sz="2400" dirty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 smtClean="0"/>
              <a:t>O </a:t>
            </a:r>
            <a:r>
              <a:rPr lang="pt-BR" sz="2400" dirty="0"/>
              <a:t>preconceito anda junto com a ignorância</a:t>
            </a:r>
            <a:r>
              <a:rPr lang="pt-BR" sz="2400" dirty="0" smtClean="0"/>
              <a:t>.</a:t>
            </a:r>
          </a:p>
          <a:p>
            <a:endParaRPr lang="pt-BR" sz="2400" dirty="0"/>
          </a:p>
          <a:p>
            <a:r>
              <a:rPr lang="pt-BR" sz="2400" dirty="0" smtClean="0"/>
              <a:t>Rumo à humanização e ao respeito!</a:t>
            </a:r>
            <a:endParaRPr lang="pt-BR" sz="2400" dirty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3" y="3103808"/>
            <a:ext cx="4475806" cy="251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6730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1634" y="609962"/>
            <a:ext cx="3854528" cy="1278466"/>
          </a:xfrm>
        </p:spPr>
        <p:txBody>
          <a:bodyPr>
            <a:normAutofit/>
          </a:bodyPr>
          <a:lstStyle/>
          <a:p>
            <a:r>
              <a:rPr lang="pt-BR" sz="2400" dirty="0" smtClean="0"/>
              <a:t>Cuidado com a </a:t>
            </a:r>
            <a:br>
              <a:rPr lang="pt-BR" sz="2400" dirty="0" smtClean="0"/>
            </a:br>
            <a:r>
              <a:rPr lang="pt-BR" sz="2400" dirty="0" smtClean="0"/>
              <a:t>frase-morcego. </a:t>
            </a:r>
            <a:br>
              <a:rPr lang="pt-BR" sz="2400" dirty="0" smtClean="0"/>
            </a:br>
            <a:r>
              <a:rPr lang="pt-BR" sz="2400" dirty="0" smtClean="0"/>
              <a:t>Ou as </a:t>
            </a:r>
            <a:r>
              <a:rPr lang="pt-BR" sz="2400" i="1" dirty="0" err="1" smtClean="0"/>
              <a:t>fake</a:t>
            </a:r>
            <a:r>
              <a:rPr lang="pt-BR" sz="2400" i="1" dirty="0" smtClean="0"/>
              <a:t> </a:t>
            </a:r>
            <a:r>
              <a:rPr lang="pt-BR" sz="2400" i="1" dirty="0" err="1" smtClean="0"/>
              <a:t>news</a:t>
            </a:r>
            <a:r>
              <a:rPr lang="pt-BR" sz="2400" dirty="0" smtClean="0"/>
              <a:t>!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0461" y="514924"/>
            <a:ext cx="5220666" cy="5526437"/>
          </a:xfrm>
        </p:spPr>
        <p:txBody>
          <a:bodyPr>
            <a:noAutofit/>
          </a:bodyPr>
          <a:lstStyle/>
          <a:p>
            <a:r>
              <a:rPr lang="pt-BR" sz="2200" dirty="0" smtClean="0"/>
              <a:t>A “frase-morcego” é </a:t>
            </a:r>
            <a:r>
              <a:rPr lang="pt-BR" sz="2200" dirty="0"/>
              <a:t>aquela que vive voando por aí que ninguém sabe de onde veio, principalmente no momento em que proliferam as </a:t>
            </a:r>
            <a:r>
              <a:rPr lang="pt-BR" sz="2200" i="1" dirty="0" err="1" smtClean="0"/>
              <a:t>fake</a:t>
            </a:r>
            <a:r>
              <a:rPr lang="pt-BR" sz="2200" i="1" dirty="0" smtClean="0"/>
              <a:t> </a:t>
            </a:r>
            <a:r>
              <a:rPr lang="pt-BR" sz="2200" i="1" dirty="0" err="1"/>
              <a:t>news</a:t>
            </a:r>
            <a:r>
              <a:rPr lang="pt-BR" sz="2200" dirty="0"/>
              <a:t>. </a:t>
            </a:r>
            <a:endParaRPr lang="pt-BR" sz="2200" dirty="0" smtClean="0"/>
          </a:p>
          <a:p>
            <a:r>
              <a:rPr lang="pt-BR" sz="2200" dirty="0" smtClean="0"/>
              <a:t>Trazer </a:t>
            </a:r>
            <a:r>
              <a:rPr lang="pt-BR" sz="2200" dirty="0"/>
              <a:t>esse universo para uma redação ou mesmo entrevista num processo seletivo é reprovação na certa; como é totalmente desaconselhável trazer para o ambiente corporativo ou mesmo para redes sociais. Já existem casos de profissionais demitidos depois de postagens </a:t>
            </a:r>
            <a:r>
              <a:rPr lang="pt-BR" sz="2200" dirty="0" smtClean="0"/>
              <a:t>preconceituosas</a:t>
            </a:r>
            <a:r>
              <a:rPr lang="pt-BR" sz="2200" dirty="0"/>
              <a:t> </a:t>
            </a:r>
            <a:r>
              <a:rPr lang="pt-BR" sz="2200" dirty="0" smtClean="0"/>
              <a:t>ou que disseminam </a:t>
            </a:r>
            <a:r>
              <a:rPr lang="pt-BR" sz="2200" i="1" dirty="0" err="1" smtClean="0"/>
              <a:t>fake</a:t>
            </a:r>
            <a:r>
              <a:rPr lang="pt-BR" sz="2200" i="1" dirty="0" smtClean="0"/>
              <a:t> </a:t>
            </a:r>
            <a:r>
              <a:rPr lang="pt-BR" sz="2200" i="1" dirty="0" err="1" smtClean="0"/>
              <a:t>news</a:t>
            </a:r>
            <a:r>
              <a:rPr lang="pt-BR" sz="2200" dirty="0" smtClean="0"/>
              <a:t>.</a:t>
            </a:r>
            <a:endParaRPr lang="pt-BR" sz="22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29" y="2107369"/>
            <a:ext cx="4152933" cy="415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556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197842"/>
            <a:ext cx="3854528" cy="1278466"/>
          </a:xfrm>
        </p:spPr>
        <p:txBody>
          <a:bodyPr>
            <a:normAutofit/>
          </a:bodyPr>
          <a:lstStyle/>
          <a:p>
            <a:r>
              <a:rPr lang="pt-BR" sz="2400" dirty="0" smtClean="0"/>
              <a:t>Alguns conselhos para exercitar a comunicação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11977" y="746746"/>
            <a:ext cx="4950209" cy="5526437"/>
          </a:xfrm>
        </p:spPr>
        <p:txBody>
          <a:bodyPr>
            <a:normAutofit/>
          </a:bodyPr>
          <a:lstStyle/>
          <a:p>
            <a:pPr lvl="0"/>
            <a:r>
              <a:rPr lang="pt-BR" sz="2800" dirty="0" smtClean="0"/>
              <a:t>Movimente-se </a:t>
            </a:r>
            <a:r>
              <a:rPr lang="pt-BR" sz="2800" dirty="0"/>
              <a:t>com calma e respire;</a:t>
            </a:r>
          </a:p>
          <a:p>
            <a:pPr lvl="0"/>
            <a:r>
              <a:rPr lang="pt-BR" sz="2800" dirty="0"/>
              <a:t>Identifique as qualidades de sua comunicação;</a:t>
            </a:r>
          </a:p>
          <a:p>
            <a:pPr lvl="0"/>
            <a:r>
              <a:rPr lang="pt-BR" sz="2800" dirty="0"/>
              <a:t>Não discurse, converse;</a:t>
            </a:r>
          </a:p>
          <a:p>
            <a:pPr lvl="0"/>
            <a:r>
              <a:rPr lang="pt-BR" sz="2800" dirty="0"/>
              <a:t>Pratique a comunicação com outra pessoa; </a:t>
            </a:r>
          </a:p>
          <a:p>
            <a:pPr lvl="0"/>
            <a:r>
              <a:rPr lang="pt-BR" sz="2800" dirty="0"/>
              <a:t>Seja você mesmo, mas adequando-se ao ambiente em que se faz a comunicação.</a:t>
            </a:r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36" y="2329659"/>
            <a:ext cx="3955826" cy="28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6661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48598"/>
            <a:ext cx="3854528" cy="1278466"/>
          </a:xfrm>
        </p:spPr>
        <p:txBody>
          <a:bodyPr>
            <a:normAutofit/>
          </a:bodyPr>
          <a:lstStyle/>
          <a:p>
            <a:r>
              <a:rPr lang="pt-BR" sz="2800" dirty="0" smtClean="0"/>
              <a:t>Perfil buscado pelo mercado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0461" y="540682"/>
            <a:ext cx="5413849" cy="5782845"/>
          </a:xfrm>
        </p:spPr>
        <p:txBody>
          <a:bodyPr>
            <a:noAutofit/>
          </a:bodyPr>
          <a:lstStyle/>
          <a:p>
            <a:r>
              <a:rPr lang="pt-BR" sz="2000" dirty="0" smtClean="0"/>
              <a:t>É </a:t>
            </a:r>
            <a:r>
              <a:rPr lang="pt-BR" sz="2000" dirty="0"/>
              <a:t>o “analítico comunicativo’’. </a:t>
            </a:r>
            <a:r>
              <a:rPr lang="pt-BR" sz="2000" dirty="0" smtClean="0"/>
              <a:t>O </a:t>
            </a:r>
            <a:r>
              <a:rPr lang="pt-BR" sz="2000" dirty="0"/>
              <a:t>profissional que consegue ter boa capacidade de raciocínio de análise, que é bom tecnicamente, e ao mesmo tempo tem os </a:t>
            </a:r>
            <a:r>
              <a:rPr lang="pt-BR" sz="2000" i="1" dirty="0" err="1"/>
              <a:t>skills</a:t>
            </a:r>
            <a:r>
              <a:rPr lang="pt-BR" sz="2000" i="1" dirty="0"/>
              <a:t> (habilidades)</a:t>
            </a:r>
            <a:r>
              <a:rPr lang="pt-BR" sz="2000" dirty="0"/>
              <a:t> de comunicação para fazer uma apresentação e vender sua ideia e projeto para o time interno e para possíveis clientes, fazer um relatório etc.. </a:t>
            </a:r>
            <a:endParaRPr lang="pt-BR" sz="2000" dirty="0" smtClean="0"/>
          </a:p>
          <a:p>
            <a:r>
              <a:rPr lang="pt-BR" sz="2000" dirty="0"/>
              <a:t>Além da língua portuguesa, o mercado vem requisitando, cada vez mais, que o profissional e também o estudante dominem uma segunda língua, normalmente, ou quase sempre, o inglês. Aqui também na forma verbal e escrita, vale ressaltar. Cada vez mais pede-se a fluência no segundo idioma</a:t>
            </a:r>
            <a:r>
              <a:rPr lang="pt-BR" sz="2000" dirty="0" smtClean="0"/>
              <a:t>.</a:t>
            </a:r>
            <a:r>
              <a:rPr lang="pt-BR" sz="2000" dirty="0"/>
              <a:t/>
            </a:r>
            <a:br>
              <a:rPr lang="pt-BR" sz="2000" dirty="0"/>
            </a:br>
            <a:r>
              <a:rPr lang="pt-BR" sz="2300" dirty="0"/>
              <a:t/>
            </a:r>
            <a:br>
              <a:rPr lang="pt-BR" sz="2300" dirty="0"/>
            </a:br>
            <a:endParaRPr lang="pt-BR" sz="23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39" y="2076852"/>
            <a:ext cx="4220917" cy="422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2178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566673"/>
            <a:ext cx="3854528" cy="1278466"/>
          </a:xfrm>
        </p:spPr>
        <p:txBody>
          <a:bodyPr>
            <a:normAutofit/>
          </a:bodyPr>
          <a:lstStyle/>
          <a:p>
            <a:r>
              <a:rPr lang="pt-BR" sz="3200" dirty="0" smtClean="0"/>
              <a:t>Ruídos na comunicação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0461" y="514924"/>
            <a:ext cx="4692632" cy="5526437"/>
          </a:xfrm>
        </p:spPr>
        <p:txBody>
          <a:bodyPr>
            <a:normAutofit fontScale="92500" lnSpcReduction="20000"/>
          </a:bodyPr>
          <a:lstStyle/>
          <a:p>
            <a:r>
              <a:rPr lang="pt-BR" sz="3000" dirty="0" smtClean="0"/>
              <a:t>É qualquer fator que atrapalhe a compreensão do que se quer comunicar; ou pior, que altere o que se quer dizer.</a:t>
            </a:r>
          </a:p>
          <a:p>
            <a:r>
              <a:rPr lang="pt-BR" sz="3000" dirty="0" smtClean="0"/>
              <a:t>Por isso, a atenção é fator primordial para que a comunicação escrita e oral se dê de forma positiva, alcançando-se o objetivo proposto. Para tanto, foco no assunto, no interlocutor e nas suas condutas.</a:t>
            </a:r>
            <a:endParaRPr lang="pt-BR" sz="3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266680"/>
            <a:ext cx="3625403" cy="362540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539" y="5793883"/>
            <a:ext cx="961086" cy="96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93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326627"/>
            <a:ext cx="3854528" cy="1278466"/>
          </a:xfrm>
        </p:spPr>
        <p:txBody>
          <a:bodyPr>
            <a:normAutofit/>
          </a:bodyPr>
          <a:lstStyle/>
          <a:p>
            <a:r>
              <a:rPr lang="pt-BR" sz="3200" dirty="0" smtClean="0"/>
              <a:t>Porque nos comunicamos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0461" y="514924"/>
            <a:ext cx="5182029" cy="5526437"/>
          </a:xfrm>
        </p:spPr>
        <p:txBody>
          <a:bodyPr>
            <a:normAutofit fontScale="92500"/>
          </a:bodyPr>
          <a:lstStyle/>
          <a:p>
            <a:r>
              <a:rPr lang="pt-BR" sz="2600" dirty="0" smtClean="0"/>
              <a:t>Desde que nascemos já começamos a nos comunicar. Por exemplo, com o choro. Queremos  comunicar que algo está acontecendo: que estamos com fome, sede, dor ou outro tipo de desconforto e assim expressar diversos sentimentos.</a:t>
            </a:r>
          </a:p>
          <a:p>
            <a:r>
              <a:rPr lang="pt-BR" sz="2600" dirty="0" smtClean="0"/>
              <a:t>Numa vida em sociedade, o ato de comunicar é uma ação essencial à vida.</a:t>
            </a:r>
          </a:p>
          <a:p>
            <a:r>
              <a:rPr lang="pt-BR" sz="2600" dirty="0" smtClean="0"/>
              <a:t>Por natureza, somos seres comunicadores. Inclusive nos momentos de silêncio.</a:t>
            </a:r>
          </a:p>
          <a:p>
            <a:endParaRPr lang="pt-BR" sz="3000" dirty="0" smtClean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35" y="1751524"/>
            <a:ext cx="3822718" cy="462995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539" y="5793883"/>
            <a:ext cx="961086" cy="96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24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940" y="1150875"/>
            <a:ext cx="3854528" cy="1278466"/>
          </a:xfrm>
        </p:spPr>
        <p:txBody>
          <a:bodyPr>
            <a:noAutofit/>
          </a:bodyPr>
          <a:lstStyle/>
          <a:p>
            <a:r>
              <a:rPr lang="pt-BR" sz="3200" dirty="0" smtClean="0"/>
              <a:t>Algumas práticas para termos uma boa comunicação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72585" y="875533"/>
            <a:ext cx="5336576" cy="5526437"/>
          </a:xfrm>
        </p:spPr>
        <p:txBody>
          <a:bodyPr>
            <a:normAutofit/>
          </a:bodyPr>
          <a:lstStyle/>
          <a:p>
            <a:r>
              <a:rPr lang="pt-BR" sz="2800" dirty="0" smtClean="0"/>
              <a:t>Leia livros, jornais, artigos etc..</a:t>
            </a:r>
          </a:p>
          <a:p>
            <a:r>
              <a:rPr lang="pt-BR" sz="2800" dirty="0" smtClean="0"/>
              <a:t>Escreva mensagens, faça resumos do que leu.</a:t>
            </a:r>
          </a:p>
          <a:p>
            <a:r>
              <a:rPr lang="pt-BR" sz="2800" dirty="0" smtClean="0"/>
              <a:t>Informe-se por fontes confiáveis.</a:t>
            </a:r>
          </a:p>
          <a:p>
            <a:r>
              <a:rPr lang="pt-BR" sz="2800" dirty="0" smtClean="0"/>
              <a:t>Não se ache informado por mensagens recebidas por aplicativos de mensagens.</a:t>
            </a:r>
          </a:p>
          <a:p>
            <a:r>
              <a:rPr lang="pt-BR" sz="2800" dirty="0" smtClean="0"/>
              <a:t>Estude sempre.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82" y="2981100"/>
            <a:ext cx="4389979" cy="292665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539" y="5793883"/>
            <a:ext cx="961086" cy="96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1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1158868"/>
            <a:ext cx="3854528" cy="1278466"/>
          </a:xfrm>
        </p:spPr>
        <p:txBody>
          <a:bodyPr>
            <a:noAutofit/>
          </a:bodyPr>
          <a:lstStyle/>
          <a:p>
            <a:r>
              <a:rPr lang="pt-BR" sz="3200" dirty="0" smtClean="0"/>
              <a:t>Responda sem fazer pesquisa na </a:t>
            </a:r>
            <a:r>
              <a:rPr lang="pt-BR" sz="3200" i="1" dirty="0" smtClean="0"/>
              <a:t>internet</a:t>
            </a:r>
            <a:endParaRPr lang="pt-BR" sz="3200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71245" y="514924"/>
            <a:ext cx="5331854" cy="5526437"/>
          </a:xfrm>
        </p:spPr>
        <p:txBody>
          <a:bodyPr>
            <a:normAutofit/>
          </a:bodyPr>
          <a:lstStyle/>
          <a:p>
            <a:r>
              <a:rPr lang="pt-BR" sz="2400" dirty="0" smtClean="0"/>
              <a:t>Quem escreveu “Gabriela, cravo e canela”?</a:t>
            </a:r>
          </a:p>
          <a:p>
            <a:pPr marL="0" indent="0">
              <a:buNone/>
            </a:pPr>
            <a:r>
              <a:rPr lang="pt-BR" sz="2400" dirty="0" smtClean="0"/>
              <a:t>(   ) Machado de Assis</a:t>
            </a:r>
          </a:p>
          <a:p>
            <a:pPr marL="0" indent="0">
              <a:buNone/>
            </a:pPr>
            <a:r>
              <a:rPr lang="pt-BR" sz="2400" dirty="0" smtClean="0"/>
              <a:t>(   ) Jorge Amado</a:t>
            </a:r>
          </a:p>
          <a:p>
            <a:pPr marL="0" indent="0">
              <a:buNone/>
            </a:pPr>
            <a:r>
              <a:rPr lang="pt-BR" sz="2400" dirty="0" smtClean="0"/>
              <a:t>(   ) Érico Veríssimo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r>
              <a:rPr lang="pt-BR" sz="2400" dirty="0" smtClean="0"/>
              <a:t>Qual desses livros é de Machado de Assis:</a:t>
            </a:r>
          </a:p>
          <a:p>
            <a:pPr marL="0" indent="0">
              <a:buNone/>
            </a:pPr>
            <a:r>
              <a:rPr lang="pt-BR" sz="2400" dirty="0" smtClean="0"/>
              <a:t>(   ) Vidas Secas</a:t>
            </a:r>
          </a:p>
          <a:p>
            <a:pPr marL="0" indent="0">
              <a:buNone/>
            </a:pPr>
            <a:r>
              <a:rPr lang="pt-BR" sz="2400" dirty="0" smtClean="0"/>
              <a:t>(   ) Dom Casmurro</a:t>
            </a:r>
          </a:p>
          <a:p>
            <a:pPr marL="0" indent="0">
              <a:buNone/>
            </a:pPr>
            <a:r>
              <a:rPr lang="pt-BR" sz="2400" dirty="0" smtClean="0"/>
              <a:t>(   ) O Cortiço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614411"/>
            <a:ext cx="3844344" cy="384434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539" y="5793883"/>
            <a:ext cx="961086" cy="96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8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880416"/>
            <a:ext cx="3854528" cy="1278466"/>
          </a:xfrm>
        </p:spPr>
        <p:txBody>
          <a:bodyPr>
            <a:noAutofit/>
          </a:bodyPr>
          <a:lstStyle/>
          <a:p>
            <a:r>
              <a:rPr lang="pt-BR" sz="3200" dirty="0" smtClean="0"/>
              <a:t>O que está errado ou não nesses textos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45487" y="514924"/>
            <a:ext cx="5331854" cy="5782845"/>
          </a:xfrm>
        </p:spPr>
        <p:txBody>
          <a:bodyPr>
            <a:normAutofit fontScale="92500" lnSpcReduction="10000"/>
          </a:bodyPr>
          <a:lstStyle/>
          <a:p>
            <a:r>
              <a:rPr lang="pt-BR" sz="3200" dirty="0" smtClean="0"/>
              <a:t>Nesta manhã, houveram muitos acidentes no Sistema Anchieta-Imigrantes, que causaram muitos feridos. Algumas vítimas tiveram se ser atendidas em hospitais próximos. </a:t>
            </a:r>
          </a:p>
          <a:p>
            <a:r>
              <a:rPr lang="pt-BR" sz="3200" dirty="0" smtClean="0"/>
              <a:t>Muitas pessoas tem medo de voar com chuvas fortes, por isso alguns vôos foram suspensos nesta madrugada.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4735">
            <a:off x="1527552" y="1906073"/>
            <a:ext cx="2411928" cy="393449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539" y="5793883"/>
            <a:ext cx="961086" cy="96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41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146322"/>
            <a:ext cx="3854528" cy="1278466"/>
          </a:xfrm>
        </p:spPr>
        <p:txBody>
          <a:bodyPr>
            <a:normAutofit/>
          </a:bodyPr>
          <a:lstStyle/>
          <a:p>
            <a:r>
              <a:rPr lang="pt-BR" sz="3200" dirty="0" smtClean="0"/>
              <a:t>No mundo da comunicação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39255" y="952807"/>
            <a:ext cx="4513541" cy="5526437"/>
          </a:xfrm>
        </p:spPr>
        <p:txBody>
          <a:bodyPr>
            <a:normAutofit fontScale="70000" lnSpcReduction="20000"/>
          </a:bodyPr>
          <a:lstStyle/>
          <a:p>
            <a:r>
              <a:rPr lang="pt-BR" sz="3200" dirty="0" smtClean="0"/>
              <a:t>Quantos livros você leu em 2019?</a:t>
            </a:r>
          </a:p>
          <a:p>
            <a:endParaRPr lang="pt-BR" sz="3200" dirty="0"/>
          </a:p>
          <a:p>
            <a:r>
              <a:rPr lang="pt-BR" sz="3200" dirty="0" smtClean="0"/>
              <a:t>Quantos livros você já leu em 2020?</a:t>
            </a:r>
          </a:p>
          <a:p>
            <a:endParaRPr lang="pt-BR" sz="3200" dirty="0"/>
          </a:p>
          <a:p>
            <a:r>
              <a:rPr lang="pt-BR" sz="3200" dirty="0" smtClean="0"/>
              <a:t>Você pode dizer o título de alguns desses livros?</a:t>
            </a:r>
          </a:p>
          <a:p>
            <a:endParaRPr lang="pt-BR" sz="3200" dirty="0"/>
          </a:p>
          <a:p>
            <a:r>
              <a:rPr lang="pt-BR" sz="3200" dirty="0" smtClean="0"/>
              <a:t>Como você se informa sobre as notícias do Brasil e do mundo?</a:t>
            </a:r>
          </a:p>
          <a:p>
            <a:endParaRPr lang="pt-BR" sz="3200" dirty="0" smtClean="0"/>
          </a:p>
          <a:p>
            <a:r>
              <a:rPr lang="pt-BR" sz="3200" dirty="0" smtClean="0"/>
              <a:t>Faça um texto se apresentando para uma empresa com 15 linhas.</a:t>
            </a:r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85" y="2202287"/>
            <a:ext cx="5055924" cy="337061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539" y="5793883"/>
            <a:ext cx="961086" cy="96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76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539" y="5793883"/>
            <a:ext cx="961086" cy="961086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334851" y="772732"/>
            <a:ext cx="4468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DICASDICASDICASDICASDICASDICAS</a:t>
            </a:r>
            <a:endParaRPr lang="pt-BR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51" y="1634178"/>
            <a:ext cx="3911618" cy="3911618"/>
          </a:xfrm>
          <a:prstGeom prst="rect">
            <a:avLst/>
          </a:prstGeom>
        </p:spPr>
      </p:pic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301546" y="425004"/>
            <a:ext cx="5267458" cy="6329966"/>
          </a:xfrm>
        </p:spPr>
        <p:txBody>
          <a:bodyPr>
            <a:normAutofit/>
          </a:bodyPr>
          <a:lstStyle/>
          <a:p>
            <a:pPr lvl="0"/>
            <a:r>
              <a:rPr lang="pt-BR" sz="1700" dirty="0" smtClean="0"/>
              <a:t>Projeto Redigir, dos estudantes </a:t>
            </a:r>
            <a:r>
              <a:rPr lang="pt-BR" sz="1700" dirty="0"/>
              <a:t>da </a:t>
            </a:r>
            <a:r>
              <a:rPr lang="pt-BR" sz="1700" dirty="0" smtClean="0"/>
              <a:t>Escola </a:t>
            </a:r>
            <a:r>
              <a:rPr lang="pt-BR" sz="1700" dirty="0"/>
              <a:t>de Comunicações e </a:t>
            </a:r>
            <a:r>
              <a:rPr lang="pt-BR" sz="1700" dirty="0" smtClean="0"/>
              <a:t>Artes, Universidade </a:t>
            </a:r>
            <a:r>
              <a:rPr lang="pt-BR" sz="1700" dirty="0"/>
              <a:t>de São </a:t>
            </a:r>
            <a:r>
              <a:rPr lang="pt-BR" sz="1700" dirty="0" smtClean="0"/>
              <a:t>Paulo, </a:t>
            </a:r>
            <a:r>
              <a:rPr lang="pt-BR" sz="1700" dirty="0"/>
              <a:t>oferece </a:t>
            </a:r>
            <a:r>
              <a:rPr lang="pt-BR" sz="1700" dirty="0" smtClean="0"/>
              <a:t>curso gratuito de </a:t>
            </a:r>
            <a:r>
              <a:rPr lang="pt-BR" sz="1700" dirty="0"/>
              <a:t>língua portuguesa. </a:t>
            </a:r>
            <a:r>
              <a:rPr lang="pt-BR" sz="1700" dirty="0" smtClean="0"/>
              <a:t>O </a:t>
            </a:r>
            <a:r>
              <a:rPr lang="pt-BR" sz="1700" dirty="0"/>
              <a:t>objetivo do curso é tornar a comunicação cotidiana dos alunos mais eficiente. </a:t>
            </a:r>
            <a:r>
              <a:rPr lang="pt-BR" sz="1700" dirty="0">
                <a:hlinkClick r:id="rId4"/>
              </a:rPr>
              <a:t>https://</a:t>
            </a:r>
            <a:r>
              <a:rPr lang="pt-BR" sz="1700" dirty="0" smtClean="0">
                <a:hlinkClick r:id="rId4"/>
              </a:rPr>
              <a:t>www.facebook.com/redigir/</a:t>
            </a:r>
            <a:endParaRPr lang="pt-BR" sz="1700" dirty="0" smtClean="0"/>
          </a:p>
          <a:p>
            <a:pPr lvl="0"/>
            <a:r>
              <a:rPr lang="pt-BR" sz="1700" dirty="0" smtClean="0"/>
              <a:t>Curso </a:t>
            </a:r>
            <a:r>
              <a:rPr lang="pt-BR" sz="1700" i="1" dirty="0"/>
              <a:t>online</a:t>
            </a:r>
            <a:r>
              <a:rPr lang="pt-BR" sz="1700" dirty="0"/>
              <a:t> da Fundação Bradesco, “Comunicação </a:t>
            </a:r>
            <a:r>
              <a:rPr lang="pt-BR" sz="1700" dirty="0" smtClean="0"/>
              <a:t>Escrita”: </a:t>
            </a:r>
            <a:r>
              <a:rPr lang="pt-BR" sz="1700" dirty="0" smtClean="0">
                <a:hlinkClick r:id="rId5"/>
              </a:rPr>
              <a:t>https</a:t>
            </a:r>
            <a:r>
              <a:rPr lang="pt-BR" sz="1700" dirty="0">
                <a:hlinkClick r:id="rId5"/>
              </a:rPr>
              <a:t>://www.ev.org.br</a:t>
            </a:r>
            <a:r>
              <a:rPr lang="pt-BR" sz="1700" dirty="0" smtClean="0">
                <a:hlinkClick r:id="rId5"/>
              </a:rPr>
              <a:t>/</a:t>
            </a:r>
            <a:endParaRPr lang="pt-BR" sz="1700" dirty="0"/>
          </a:p>
          <a:p>
            <a:pPr lvl="0"/>
            <a:r>
              <a:rPr lang="pt-BR" sz="1700" dirty="0" smtClean="0"/>
              <a:t>Cursos </a:t>
            </a:r>
            <a:r>
              <a:rPr lang="pt-BR" sz="1700" dirty="0"/>
              <a:t>gratuitos da Universidade Virtual do Estado de São Paulo (</a:t>
            </a:r>
            <a:r>
              <a:rPr lang="pt-BR" sz="1700" dirty="0" err="1"/>
              <a:t>Univesp</a:t>
            </a:r>
            <a:r>
              <a:rPr lang="pt-BR" sz="1700" dirty="0"/>
              <a:t>): http://</a:t>
            </a:r>
            <a:r>
              <a:rPr lang="pt-BR" sz="1700" dirty="0" smtClean="0"/>
              <a:t>univesptv.com.br</a:t>
            </a:r>
            <a:r>
              <a:rPr lang="pt-BR" sz="1700" dirty="0"/>
              <a:t>/</a:t>
            </a:r>
          </a:p>
          <a:p>
            <a:pPr lvl="0"/>
            <a:r>
              <a:rPr lang="pt-BR" sz="1700" dirty="0" smtClean="0"/>
              <a:t>Senado </a:t>
            </a:r>
            <a:r>
              <a:rPr lang="pt-BR" sz="1700" dirty="0"/>
              <a:t>Federal mantém um espaço de cursos </a:t>
            </a:r>
            <a:r>
              <a:rPr lang="pt-BR" sz="1700" dirty="0" smtClean="0"/>
              <a:t>gratuitos: </a:t>
            </a:r>
            <a:r>
              <a:rPr lang="pt-BR" sz="1700" u="sng" dirty="0">
                <a:hlinkClick r:id="rId6"/>
              </a:rPr>
              <a:t>https://saberes.senado.leg.br</a:t>
            </a:r>
            <a:r>
              <a:rPr lang="pt-BR" sz="1700" u="sng" dirty="0" smtClean="0">
                <a:hlinkClick r:id="rId6"/>
              </a:rPr>
              <a:t>/</a:t>
            </a:r>
            <a:r>
              <a:rPr lang="pt-BR" sz="1700" dirty="0" smtClean="0"/>
              <a:t>   </a:t>
            </a:r>
            <a:endParaRPr lang="pt-BR" sz="1700" dirty="0"/>
          </a:p>
          <a:p>
            <a:pPr lvl="0"/>
            <a:r>
              <a:rPr lang="pt-BR" sz="1700" dirty="0" smtClean="0"/>
              <a:t>Portal </a:t>
            </a:r>
            <a:r>
              <a:rPr lang="pt-BR" sz="1700" dirty="0"/>
              <a:t>de Livros Abertos da </a:t>
            </a:r>
            <a:r>
              <a:rPr lang="pt-BR" sz="1700" dirty="0" smtClean="0"/>
              <a:t>USP: </a:t>
            </a:r>
            <a:r>
              <a:rPr lang="pt-BR" sz="1700" u="sng" dirty="0">
                <a:hlinkClick r:id="rId7"/>
              </a:rPr>
              <a:t>http://www.livrosabertos.sibi.usp.br/portaldelivrosUSP</a:t>
            </a:r>
            <a:endParaRPr lang="pt-BR" sz="1700" dirty="0"/>
          </a:p>
          <a:p>
            <a:pPr lvl="0"/>
            <a:r>
              <a:rPr lang="pt-BR" sz="1700" dirty="0" smtClean="0"/>
              <a:t>Manual </a:t>
            </a:r>
            <a:r>
              <a:rPr lang="pt-BR" sz="1700" dirty="0"/>
              <a:t>de </a:t>
            </a:r>
            <a:r>
              <a:rPr lang="pt-BR" sz="1700" dirty="0" smtClean="0"/>
              <a:t>Redação do SEESP </a:t>
            </a:r>
            <a:r>
              <a:rPr lang="pt-BR" sz="1700" u="sng" dirty="0">
                <a:hlinkClick r:id="rId8"/>
              </a:rPr>
              <a:t>http://www.seesp.org.br/site/index.php/manual-de-redacao-apresentacao</a:t>
            </a:r>
            <a:endParaRPr lang="pt-BR" sz="17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2661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3846128"/>
          </a:xfrm>
        </p:spPr>
        <p:txBody>
          <a:bodyPr>
            <a:noAutofit/>
          </a:bodyPr>
          <a:lstStyle/>
          <a:p>
            <a:r>
              <a:rPr lang="pt-BR" sz="3200" dirty="0" smtClean="0"/>
              <a:t>Dica de vídeo</a:t>
            </a:r>
            <a:br>
              <a:rPr lang="pt-BR" sz="3200" dirty="0" smtClean="0"/>
            </a:br>
            <a:r>
              <a:rPr lang="pt-BR" sz="3200" dirty="0" smtClean="0"/>
              <a:t>Produzido </a:t>
            </a:r>
            <a:r>
              <a:rPr lang="pt-BR" sz="3200" dirty="0"/>
              <a:t>para o curso de Especialização em Coordenação Pedagógica da </a:t>
            </a:r>
            <a:r>
              <a:rPr lang="pt-BR" sz="3200" dirty="0" smtClean="0"/>
              <a:t>Universidade Federal de Santa Catariana - UFSC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>
              <a:hlinkClick r:id="rId2"/>
            </a:endParaRPr>
          </a:p>
          <a:p>
            <a:endParaRPr lang="pt-BR" dirty="0">
              <a:hlinkClick r:id="rId2"/>
            </a:endParaRPr>
          </a:p>
          <a:p>
            <a:endParaRPr lang="pt-BR" dirty="0" smtClean="0">
              <a:hlinkClick r:id="rId2"/>
            </a:endParaRPr>
          </a:p>
          <a:p>
            <a:endParaRPr lang="pt-BR" dirty="0">
              <a:hlinkClick r:id="rId2"/>
            </a:endParaRPr>
          </a:p>
          <a:p>
            <a:endParaRPr lang="pt-BR" dirty="0" smtClean="0">
              <a:hlinkClick r:id="rId2"/>
            </a:endParaRPr>
          </a:p>
          <a:p>
            <a:endParaRPr lang="pt-BR" dirty="0">
              <a:hlinkClick r:id="rId2"/>
            </a:endParaRPr>
          </a:p>
          <a:p>
            <a:endParaRPr lang="pt-BR" dirty="0" smtClean="0">
              <a:hlinkClick r:id="rId2"/>
            </a:endParaRPr>
          </a:p>
          <a:p>
            <a:endParaRPr lang="pt-BR" dirty="0" smtClean="0">
              <a:hlinkClick r:id="rId2"/>
            </a:endParaRPr>
          </a:p>
          <a:p>
            <a:endParaRPr lang="pt-BR" dirty="0" smtClean="0">
              <a:hlinkClick r:id="rId2"/>
            </a:endParaRPr>
          </a:p>
          <a:p>
            <a:endParaRPr lang="pt-BR" dirty="0">
              <a:hlinkClick r:id="rId2"/>
            </a:endParaRPr>
          </a:p>
          <a:p>
            <a:endParaRPr lang="pt-BR" dirty="0" smtClean="0">
              <a:hlinkClick r:id="rId2"/>
            </a:endParaRPr>
          </a:p>
          <a:p>
            <a:r>
              <a:rPr lang="pt-BR" dirty="0" smtClean="0">
                <a:hlinkClick r:id="rId2"/>
              </a:rPr>
              <a:t>https://www.youtube.com/watch?v=_C3AmzKpJbQ</a:t>
            </a:r>
            <a:endParaRPr lang="pt-BR" dirty="0"/>
          </a:p>
        </p:txBody>
      </p:sp>
      <p:pic>
        <p:nvPicPr>
          <p:cNvPr id="5" name="Imagem 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2" y="637085"/>
            <a:ext cx="5205168" cy="387977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539" y="5793883"/>
            <a:ext cx="961086" cy="96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88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4487" y="4134121"/>
            <a:ext cx="7766936" cy="2466735"/>
          </a:xfrm>
        </p:spPr>
        <p:txBody>
          <a:bodyPr/>
          <a:lstStyle/>
          <a:p>
            <a:r>
              <a:rPr lang="pt-BR" sz="2000" dirty="0">
                <a:solidFill>
                  <a:schemeClr val="tx1"/>
                </a:solidFill>
              </a:rPr>
              <a:t>“A leitura do mundo precede a leitura da palavra, daí que a posterior leitura desta (da palavra) não possa prescindir da continuidade da leitura daquele (do mundo</a:t>
            </a:r>
            <a:r>
              <a:rPr lang="pt-BR" sz="2000" dirty="0" smtClean="0">
                <a:solidFill>
                  <a:schemeClr val="tx1"/>
                </a:solidFill>
              </a:rPr>
              <a:t>).”</a:t>
            </a:r>
            <a:br>
              <a:rPr lang="pt-BR" sz="2000" dirty="0" smtClean="0">
                <a:solidFill>
                  <a:schemeClr val="tx1"/>
                </a:solidFill>
              </a:rPr>
            </a:br>
            <a:r>
              <a:rPr lang="pt-BR" sz="2000" dirty="0" smtClean="0">
                <a:solidFill>
                  <a:schemeClr val="tx1"/>
                </a:solidFill>
              </a:rPr>
              <a:t>Educador brasileiro Paulo Freire (1921-1997)</a:t>
            </a:r>
            <a:r>
              <a:rPr lang="pt-BR" sz="2000" dirty="0">
                <a:solidFill>
                  <a:schemeClr val="tx1"/>
                </a:solidFill>
              </a:rPr>
              <a:t/>
            </a:r>
            <a:br>
              <a:rPr lang="pt-BR" sz="2000" dirty="0">
                <a:solidFill>
                  <a:schemeClr val="tx1"/>
                </a:solidFill>
              </a:rPr>
            </a:br>
            <a:r>
              <a:rPr lang="pt-BR" sz="2000" dirty="0">
                <a:solidFill>
                  <a:schemeClr val="tx1"/>
                </a:solidFill>
              </a:rPr>
              <a:t> </a:t>
            </a:r>
            <a:br>
              <a:rPr lang="pt-BR" sz="2000" dirty="0">
                <a:solidFill>
                  <a:schemeClr val="tx1"/>
                </a:solidFill>
              </a:rPr>
            </a:br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420" y="743154"/>
            <a:ext cx="609600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5196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285" y="440370"/>
            <a:ext cx="7193262" cy="4969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372418" y="5688552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accent4"/>
                </a:solidFill>
              </a:rPr>
              <a:t>www.seesp.org.br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539" y="5793883"/>
            <a:ext cx="961086" cy="96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50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97" y="293795"/>
            <a:ext cx="9548854" cy="544114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173530" y="748865"/>
            <a:ext cx="2740182" cy="3359485"/>
          </a:xfrm>
        </p:spPr>
        <p:txBody>
          <a:bodyPr>
            <a:normAutofit/>
          </a:bodyPr>
          <a:lstStyle/>
          <a:p>
            <a:r>
              <a:rPr lang="pt-BR" sz="1600" b="1" dirty="0" smtClean="0">
                <a:solidFill>
                  <a:schemeClr val="bg1"/>
                </a:solidFill>
              </a:rPr>
              <a:t>Obrigada</a:t>
            </a:r>
            <a:br>
              <a:rPr lang="pt-BR" sz="1600" b="1" dirty="0" smtClean="0">
                <a:solidFill>
                  <a:schemeClr val="bg1"/>
                </a:solidFill>
              </a:rPr>
            </a:br>
            <a:r>
              <a:rPr lang="pt-BR" sz="1600" b="1" dirty="0" smtClean="0">
                <a:solidFill>
                  <a:schemeClr val="bg1"/>
                </a:solidFill>
              </a:rPr>
              <a:t>Rosângela Ribeiro Gil</a:t>
            </a:r>
            <a:br>
              <a:rPr lang="pt-BR" sz="1600" b="1" dirty="0" smtClean="0">
                <a:solidFill>
                  <a:schemeClr val="bg1"/>
                </a:solidFill>
              </a:rPr>
            </a:br>
            <a:r>
              <a:rPr lang="pt-BR" sz="1600" b="1" dirty="0" smtClean="0">
                <a:solidFill>
                  <a:schemeClr val="bg1"/>
                </a:solidFill>
              </a:rPr>
              <a:t>Jornalista</a:t>
            </a:r>
            <a:endParaRPr lang="pt-BR" sz="1600" b="1" dirty="0">
              <a:solidFill>
                <a:schemeClr val="bg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539" y="5793883"/>
            <a:ext cx="961086" cy="961086"/>
          </a:xfrm>
          <a:prstGeom prst="rect">
            <a:avLst/>
          </a:prstGeom>
        </p:spPr>
      </p:pic>
      <p:pic>
        <p:nvPicPr>
          <p:cNvPr id="6" name="Picture 2" descr="Linkedin Logo Png - Free Transparent PNG Log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97" y="5793883"/>
            <a:ext cx="413903" cy="41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1120174" y="3714083"/>
            <a:ext cx="6713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2">
                    <a:lumMod val="25000"/>
                  </a:schemeClr>
                </a:solidFill>
              </a:rPr>
              <a:t>https://www.linkedin.com/company/oportunidadesseesp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7190647" y="6408183"/>
            <a:ext cx="3138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2">
                    <a:lumMod val="25000"/>
                  </a:schemeClr>
                </a:solidFill>
              </a:rPr>
              <a:t>oportunidades@seesp.org.br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" name="Picture 4" descr="Instagram Logo - PNG e Vetor - Download de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83706" y="6312907"/>
            <a:ext cx="357883" cy="35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969600" y="6307132"/>
            <a:ext cx="3472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2">
                    <a:lumMod val="25000"/>
                  </a:schemeClr>
                </a:solidFill>
              </a:rPr>
              <a:t>@</a:t>
            </a:r>
            <a:r>
              <a:rPr lang="pt-BR" dirty="0" err="1" smtClean="0">
                <a:solidFill>
                  <a:schemeClr val="bg2">
                    <a:lumMod val="25000"/>
                  </a:schemeClr>
                </a:solidFill>
              </a:rPr>
              <a:t>oportunidades_na_engenharia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8286486" y="5876492"/>
            <a:ext cx="1926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2">
                    <a:lumMod val="25000"/>
                  </a:schemeClr>
                </a:solidFill>
              </a:rPr>
              <a:t>11 3113-2674</a:t>
            </a:r>
            <a:endParaRPr lang="pt-BR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018863" y="5838454"/>
            <a:ext cx="6713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2">
                    <a:lumMod val="25000"/>
                  </a:schemeClr>
                </a:solidFill>
              </a:rPr>
              <a:t>www.linkedin.com/company/oportunidadesseesp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5" name="Picture 6" descr="Telefone, redondo, ícone - Baixar PNG/SVG Transparent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545" y="5831800"/>
            <a:ext cx="500231" cy="50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Email Logo Png - Free Transparent PNG Logo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378" y="6422911"/>
            <a:ext cx="498394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751630"/>
            <a:ext cx="3854528" cy="1278466"/>
          </a:xfrm>
        </p:spPr>
        <p:txBody>
          <a:bodyPr>
            <a:noAutofit/>
          </a:bodyPr>
          <a:lstStyle/>
          <a:p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/>
              <a:t>Como nos comunicamos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0461" y="514924"/>
            <a:ext cx="5581274" cy="5526437"/>
          </a:xfrm>
        </p:spPr>
        <p:txBody>
          <a:bodyPr>
            <a:normAutofit/>
          </a:bodyPr>
          <a:lstStyle/>
          <a:p>
            <a:r>
              <a:rPr lang="pt-BR" sz="2800" dirty="0" smtClean="0"/>
              <a:t>Comunicar é interagir com o outro ou outros por meio de mensagens, utilizando diversos tipos de linguagem, que vai da verbal à não verbal. </a:t>
            </a:r>
          </a:p>
          <a:p>
            <a:r>
              <a:rPr lang="pt-BR" sz="2800" dirty="0" smtClean="0"/>
              <a:t>Para que o ato comunicativo se realize é preciso que saibamos falar, ler, ouvir, ver, sentir e utilizar todos os sentidos que temos.</a:t>
            </a:r>
          </a:p>
          <a:p>
            <a:r>
              <a:rPr lang="pt-BR" sz="2800" dirty="0" smtClean="0"/>
              <a:t>A comunicação é um ato de troca.</a:t>
            </a:r>
          </a:p>
          <a:p>
            <a:endParaRPr lang="pt-BR" sz="2800" dirty="0" smtClean="0"/>
          </a:p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91" y="2153614"/>
            <a:ext cx="4461730" cy="388774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539" y="5793883"/>
            <a:ext cx="961086" cy="96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57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87238"/>
            <a:ext cx="3854528" cy="1278466"/>
          </a:xfrm>
        </p:spPr>
        <p:txBody>
          <a:bodyPr>
            <a:noAutofit/>
          </a:bodyPr>
          <a:lstStyle/>
          <a:p>
            <a:r>
              <a:rPr lang="pt-BR" sz="3200" dirty="0" smtClean="0"/>
              <a:t>As linguagens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49174" y="579318"/>
            <a:ext cx="5150894" cy="6079059"/>
          </a:xfrm>
        </p:spPr>
        <p:txBody>
          <a:bodyPr>
            <a:normAutofit/>
          </a:bodyPr>
          <a:lstStyle/>
          <a:p>
            <a:r>
              <a:rPr lang="pt-BR" sz="2400" b="1" dirty="0" smtClean="0"/>
              <a:t>Verbal</a:t>
            </a:r>
            <a:r>
              <a:rPr lang="pt-BR" sz="2400" dirty="0" smtClean="0"/>
              <a:t> </a:t>
            </a:r>
            <a:r>
              <a:rPr lang="pt-BR" sz="2400" dirty="0"/>
              <a:t>– </a:t>
            </a:r>
            <a:r>
              <a:rPr lang="pt-BR" sz="2400" dirty="0" smtClean="0"/>
              <a:t>É a utilização da palavra, na forma oral ou escrita. É uma  </a:t>
            </a:r>
            <a:r>
              <a:rPr lang="pt-BR" sz="2400" dirty="0"/>
              <a:t>forma de comunicação rotineira entre as pessoas, em leituras de jornais, revistas e artigos diversos; e em discursos ou palestras, ou em qualquer conversação</a:t>
            </a:r>
            <a:r>
              <a:rPr lang="pt-BR" sz="2400" dirty="0" smtClean="0"/>
              <a:t>. </a:t>
            </a:r>
            <a:endParaRPr lang="pt-BR" sz="2400" dirty="0"/>
          </a:p>
          <a:p>
            <a:r>
              <a:rPr lang="pt-BR" sz="2400" b="1" dirty="0" smtClean="0"/>
              <a:t>Não </a:t>
            </a:r>
            <a:r>
              <a:rPr lang="pt-BR" sz="2400" b="1" dirty="0"/>
              <a:t>Verbal </a:t>
            </a:r>
            <a:r>
              <a:rPr lang="pt-BR" sz="2400" dirty="0"/>
              <a:t>– </a:t>
            </a:r>
            <a:r>
              <a:rPr lang="pt-BR" sz="2400" dirty="0" smtClean="0"/>
              <a:t>O código </a:t>
            </a:r>
            <a:r>
              <a:rPr lang="pt-BR" sz="2400" dirty="0"/>
              <a:t>de </a:t>
            </a:r>
            <a:r>
              <a:rPr lang="pt-BR" sz="2400" dirty="0" smtClean="0"/>
              <a:t>linguagem, nesse caso, são os </a:t>
            </a:r>
            <a:r>
              <a:rPr lang="pt-BR" sz="2400" dirty="0"/>
              <a:t>movimentos faciais e corporais, </a:t>
            </a:r>
            <a:r>
              <a:rPr lang="pt-BR" sz="2400" dirty="0" smtClean="0"/>
              <a:t>o </a:t>
            </a:r>
            <a:r>
              <a:rPr lang="pt-BR" sz="2400" dirty="0"/>
              <a:t>uso de símbolos e </a:t>
            </a:r>
            <a:r>
              <a:rPr lang="pt-BR" sz="2400" dirty="0" smtClean="0"/>
              <a:t>outros sinais; ou seja, tudo que indica a </a:t>
            </a:r>
            <a:r>
              <a:rPr lang="pt-BR" sz="2400" dirty="0"/>
              <a:t>intenção </a:t>
            </a:r>
            <a:r>
              <a:rPr lang="pt-BR" sz="2400" dirty="0" smtClean="0"/>
              <a:t>de comunicar algo.</a:t>
            </a:r>
            <a:endParaRPr lang="pt-BR" sz="2400" dirty="0"/>
          </a:p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1" y="2446958"/>
            <a:ext cx="4371840" cy="291456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539" y="5793883"/>
            <a:ext cx="961086" cy="96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70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43294"/>
            <a:ext cx="3854528" cy="1278466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sz="3200" dirty="0" smtClean="0"/>
              <a:t>Tempos de pandemia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2400" dirty="0" smtClean="0"/>
              <a:t>Estamos utilizando ainda mais a nossa capacidade de comunicação verbal (escrita e oral) e não verbal.</a:t>
            </a:r>
          </a:p>
          <a:p>
            <a:r>
              <a:rPr lang="pt-BR" sz="2400" dirty="0" smtClean="0"/>
              <a:t>Na oral, estamos participando de </a:t>
            </a:r>
            <a:r>
              <a:rPr lang="pt-BR" sz="2400" i="1" dirty="0" err="1" smtClean="0"/>
              <a:t>lives</a:t>
            </a:r>
            <a:r>
              <a:rPr lang="pt-BR" sz="2400" dirty="0"/>
              <a:t> </a:t>
            </a:r>
            <a:r>
              <a:rPr lang="pt-BR" sz="2400" dirty="0" smtClean="0"/>
              <a:t>e todo tipo de debate </a:t>
            </a:r>
            <a:r>
              <a:rPr lang="pt-BR" sz="2400" i="1" dirty="0" smtClean="0"/>
              <a:t>online</a:t>
            </a:r>
            <a:r>
              <a:rPr lang="pt-BR" sz="2400" dirty="0" smtClean="0"/>
              <a:t>.</a:t>
            </a:r>
          </a:p>
          <a:p>
            <a:r>
              <a:rPr lang="pt-BR" sz="2400" dirty="0" smtClean="0"/>
              <a:t>Na escrita, a comunicação se dá ainda de forma mais diversificada e intensa: redes sociais, aplicativos de mensagem, </a:t>
            </a:r>
            <a:r>
              <a:rPr lang="pt-BR" sz="2400" i="1" dirty="0" smtClean="0"/>
              <a:t>e-mail</a:t>
            </a:r>
            <a:r>
              <a:rPr lang="pt-BR" sz="2400" dirty="0" smtClean="0"/>
              <a:t> etc..</a:t>
            </a:r>
          </a:p>
          <a:p>
            <a:r>
              <a:rPr lang="pt-BR" sz="2400" dirty="0" smtClean="0"/>
              <a:t>A necessidade da comunicação, portanto, se torna ainda mais evidente.</a:t>
            </a:r>
          </a:p>
          <a:p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81" y="1419475"/>
            <a:ext cx="3482834" cy="518777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539" y="5793883"/>
            <a:ext cx="961086" cy="96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61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772504"/>
            <a:ext cx="3854528" cy="1278466"/>
          </a:xfrm>
        </p:spPr>
        <p:txBody>
          <a:bodyPr>
            <a:noAutofit/>
          </a:bodyPr>
          <a:lstStyle/>
          <a:p>
            <a:r>
              <a:rPr lang="pt-BR" sz="3200" dirty="0" smtClean="0"/>
              <a:t>Comunicação e mercado de trabalho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37735" y="978566"/>
            <a:ext cx="4898694" cy="5526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dirty="0" smtClean="0"/>
              <a:t>Qualquer atividade humana e social se desenvolve por meio da comunicação. </a:t>
            </a:r>
          </a:p>
          <a:p>
            <a:pPr marL="0" indent="0">
              <a:buNone/>
            </a:pPr>
            <a:r>
              <a:rPr lang="pt-BR" sz="2800" dirty="0" smtClean="0"/>
              <a:t>As empresas, à medida que tornam mais complexas e diversificadas sua gama de ação, entendem que é um dos elementos mais importantes para seu próprio desenvolvimento. Portanto, a habilidade de se comunicar se torna fundamental.</a:t>
            </a:r>
            <a:endParaRPr lang="pt-BR" sz="28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289974"/>
            <a:ext cx="3528342" cy="397559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539" y="5793883"/>
            <a:ext cx="961086" cy="96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01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712989"/>
            <a:ext cx="3854528" cy="1278466"/>
          </a:xfrm>
        </p:spPr>
        <p:txBody>
          <a:bodyPr>
            <a:noAutofit/>
          </a:bodyPr>
          <a:lstStyle/>
          <a:p>
            <a:r>
              <a:rPr lang="pt-BR" sz="3200" dirty="0" smtClean="0"/>
              <a:t>Habilidades em </a:t>
            </a:r>
            <a:br>
              <a:rPr lang="pt-BR" sz="3200" dirty="0" smtClean="0"/>
            </a:br>
            <a:r>
              <a:rPr lang="pt-BR" sz="3200" dirty="0" smtClean="0"/>
              <a:t>alta no mercado de trabalho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0461" y="514924"/>
            <a:ext cx="5555516" cy="5526437"/>
          </a:xfrm>
        </p:spPr>
        <p:txBody>
          <a:bodyPr>
            <a:normAutofit/>
          </a:bodyPr>
          <a:lstStyle/>
          <a:p>
            <a:r>
              <a:rPr lang="pt-BR" sz="2000" dirty="0" smtClean="0"/>
              <a:t>A comunicação e facilidade em trabalhar em equipe. </a:t>
            </a:r>
          </a:p>
          <a:p>
            <a:r>
              <a:rPr lang="pt-BR" sz="2000" dirty="0" smtClean="0"/>
              <a:t>A comunicação é necessária para que o profissional consiga conversar com todos os níveis hierárquicos de uma empresa ou com clientes. </a:t>
            </a:r>
          </a:p>
          <a:p>
            <a:r>
              <a:rPr lang="pt-BR" sz="2000" dirty="0" smtClean="0"/>
              <a:t>Raciocínio lógico, habilidade de conseguir resolver problemas, pensar fora da caixa, ser prático, objetivo, ser analítico. </a:t>
            </a:r>
          </a:p>
          <a:p>
            <a:r>
              <a:rPr lang="pt-BR" sz="2000" dirty="0"/>
              <a:t>S</a:t>
            </a:r>
            <a:r>
              <a:rPr lang="pt-BR" sz="2000" dirty="0" smtClean="0"/>
              <a:t>er uma pessoa fácil de lidar, leve, que traga tranquilidade aos gestores.</a:t>
            </a:r>
          </a:p>
          <a:p>
            <a:r>
              <a:rPr lang="pt-BR" sz="2000" dirty="0" smtClean="0"/>
              <a:t>Escrever bem, porque vai redigir </a:t>
            </a:r>
            <a:r>
              <a:rPr lang="pt-BR" sz="2000" i="1" dirty="0" smtClean="0"/>
              <a:t>e-mails</a:t>
            </a:r>
            <a:r>
              <a:rPr lang="pt-BR" sz="2000" dirty="0" smtClean="0"/>
              <a:t>, fazer apresentações, planilhas, projetos, relatórios etc.. Para isso, é necessário ler jornais, </a:t>
            </a:r>
            <a:r>
              <a:rPr lang="pt-BR" sz="2000" i="1" dirty="0" smtClean="0"/>
              <a:t>sites</a:t>
            </a:r>
            <a:r>
              <a:rPr lang="pt-BR" sz="2000" dirty="0" smtClean="0"/>
              <a:t> noticiosos e livros. </a:t>
            </a:r>
            <a:endParaRPr lang="pt-BR" sz="20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61" y="2162201"/>
            <a:ext cx="4369799" cy="349162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539" y="5793883"/>
            <a:ext cx="961086" cy="96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12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146324"/>
            <a:ext cx="3854528" cy="1278466"/>
          </a:xfrm>
        </p:spPr>
        <p:txBody>
          <a:bodyPr>
            <a:normAutofit/>
          </a:bodyPr>
          <a:lstStyle/>
          <a:p>
            <a:r>
              <a:rPr lang="pt-BR" sz="3200" dirty="0" smtClean="0"/>
              <a:t>Comunicar o quê?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0461" y="514924"/>
            <a:ext cx="5336576" cy="6029218"/>
          </a:xfrm>
        </p:spPr>
        <p:txBody>
          <a:bodyPr>
            <a:normAutofit/>
          </a:bodyPr>
          <a:lstStyle/>
          <a:p>
            <a:r>
              <a:rPr lang="pt-BR" sz="2400" dirty="0" smtClean="0"/>
              <a:t>Quando falamos da comunicação como competência buscada pelo mercado hoje, não estamos falando de qualquer comunicação.</a:t>
            </a:r>
          </a:p>
          <a:p>
            <a:r>
              <a:rPr lang="pt-BR" sz="2400" dirty="0" smtClean="0"/>
              <a:t>Neste ambiente, exige-se responsabilidade pelo que dizemos e escrevemos.</a:t>
            </a:r>
          </a:p>
          <a:p>
            <a:r>
              <a:rPr lang="pt-BR" sz="2400" dirty="0" smtClean="0"/>
              <a:t>Aplicar, da melhor forma possível, o que sabemos em termos de saberes técnicos e conhecimentos na comunicação verbal oral e escrita seguindo a norma culta da língua.</a:t>
            </a:r>
          </a:p>
          <a:p>
            <a:r>
              <a:rPr lang="pt-BR" sz="2400" dirty="0" smtClean="0"/>
              <a:t>Convergir saber técnico e boas práticas sociais. </a:t>
            </a:r>
            <a:endParaRPr lang="pt-BR" sz="2400" dirty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40" y="1622738"/>
            <a:ext cx="3825622" cy="492140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539" y="5793883"/>
            <a:ext cx="961086" cy="96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08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do">
  <a:themeElements>
    <a:clrScheme name="Facetad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530</TotalTime>
  <Words>2083</Words>
  <Application>Microsoft Office PowerPoint</Application>
  <PresentationFormat>Widescreen</PresentationFormat>
  <Paragraphs>185</Paragraphs>
  <Slides>38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43" baseType="lpstr">
      <vt:lpstr>Arial</vt:lpstr>
      <vt:lpstr>Times New Roman</vt:lpstr>
      <vt:lpstr>Trebuchet MS</vt:lpstr>
      <vt:lpstr>Wingdings 3</vt:lpstr>
      <vt:lpstr>Facetado</vt:lpstr>
      <vt:lpstr>ComunicAção</vt:lpstr>
      <vt:lpstr>O QUE É</vt:lpstr>
      <vt:lpstr>Porque nos comunicamos</vt:lpstr>
      <vt:lpstr> Como nos comunicamos</vt:lpstr>
      <vt:lpstr>As linguagens</vt:lpstr>
      <vt:lpstr> Tempos de pandemia</vt:lpstr>
      <vt:lpstr>Comunicação e mercado de trabalho</vt:lpstr>
      <vt:lpstr>Habilidades em  alta no mercado de trabalho</vt:lpstr>
      <vt:lpstr>Comunicar o quê?</vt:lpstr>
      <vt:lpstr>Planejar a comunicação no trabalho</vt:lpstr>
      <vt:lpstr> Linguagem e língua são diferentes?</vt:lpstr>
      <vt:lpstr>  Linguagem digital</vt:lpstr>
      <vt:lpstr>Linguagem formal e informal</vt:lpstr>
      <vt:lpstr>I Linguagem formal – Oral e escrita</vt:lpstr>
      <vt:lpstr> II Linguagem formal – Características</vt:lpstr>
      <vt:lpstr> III Linguagem formal - Dicas</vt:lpstr>
      <vt:lpstr>I Linguagem informal</vt:lpstr>
      <vt:lpstr> II Linguagem informal - Características</vt:lpstr>
      <vt:lpstr>III Linguagem informal - Dicas</vt:lpstr>
      <vt:lpstr>O que precisa ser evitado em processos seletivos e no ambiente profissional e corporativo</vt:lpstr>
      <vt:lpstr>O que precisamos entender</vt:lpstr>
      <vt:lpstr>Uso dos 4 porquês</vt:lpstr>
      <vt:lpstr>Cuidado com a vírgula. Ela é pequena, mas gigante numa frase!</vt:lpstr>
      <vt:lpstr>Tempos verbais e concordância verbal, não desgrude deles</vt:lpstr>
      <vt:lpstr>Cuidado com os preconceitos – eles podem aparecer no seu texto escrito e oral</vt:lpstr>
      <vt:lpstr>Cuidado com a  frase-morcego.  Ou as fake news!</vt:lpstr>
      <vt:lpstr>Alguns conselhos para exercitar a comunicação</vt:lpstr>
      <vt:lpstr>Perfil buscado pelo mercado</vt:lpstr>
      <vt:lpstr>Ruídos na comunicação</vt:lpstr>
      <vt:lpstr>Algumas práticas para termos uma boa comunicação</vt:lpstr>
      <vt:lpstr>Responda sem fazer pesquisa na internet</vt:lpstr>
      <vt:lpstr>O que está errado ou não nesses textos</vt:lpstr>
      <vt:lpstr>No mundo da comunicação</vt:lpstr>
      <vt:lpstr>Apresentação do PowerPoint</vt:lpstr>
      <vt:lpstr>Dica de vídeo Produzido para o curso de Especialização em Coordenação Pedagógica da Universidade Federal de Santa Catariana - UFSC</vt:lpstr>
      <vt:lpstr>“A leitura do mundo precede a leitura da palavra, daí que a posterior leitura desta (da palavra) não possa prescindir da continuidade da leitura daquele (do mundo).” Educador brasileiro Paulo Freire (1921-1997)   </vt:lpstr>
      <vt:lpstr>Apresentação do PowerPoint</vt:lpstr>
      <vt:lpstr>Obrigada Rosângela Ribeiro Gil Jornalista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Windows</dc:creator>
  <cp:lastModifiedBy>Usuário do Windows</cp:lastModifiedBy>
  <cp:revision>55</cp:revision>
  <dcterms:created xsi:type="dcterms:W3CDTF">2020-06-10T14:24:30Z</dcterms:created>
  <dcterms:modified xsi:type="dcterms:W3CDTF">2020-08-25T17:06:18Z</dcterms:modified>
</cp:coreProperties>
</file>