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321" r:id="rId3"/>
    <p:sldId id="388" r:id="rId4"/>
    <p:sldId id="390" r:id="rId5"/>
    <p:sldId id="389" r:id="rId6"/>
    <p:sldId id="394" r:id="rId7"/>
    <p:sldId id="392" r:id="rId8"/>
    <p:sldId id="393" r:id="rId9"/>
    <p:sldId id="395" r:id="rId10"/>
    <p:sldId id="399" r:id="rId11"/>
    <p:sldId id="396" r:id="rId12"/>
    <p:sldId id="400" r:id="rId13"/>
    <p:sldId id="387" r:id="rId14"/>
  </p:sldIdLst>
  <p:sldSz cx="12192000" cy="6858000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0818D0-B190-4DBC-AEDD-18CFB34D385B}">
          <p14:sldIdLst>
            <p14:sldId id="391"/>
            <p14:sldId id="321"/>
            <p14:sldId id="388"/>
            <p14:sldId id="390"/>
            <p14:sldId id="389"/>
            <p14:sldId id="394"/>
            <p14:sldId id="392"/>
            <p14:sldId id="393"/>
            <p14:sldId id="395"/>
            <p14:sldId id="399"/>
            <p14:sldId id="396"/>
            <p14:sldId id="400"/>
            <p14:sldId id="3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331"/>
    <a:srgbClr val="50B08F"/>
    <a:srgbClr val="56AC51"/>
    <a:srgbClr val="EB9C28"/>
    <a:srgbClr val="DF6532"/>
    <a:srgbClr val="004047"/>
    <a:srgbClr val="003237"/>
    <a:srgbClr val="00292B"/>
    <a:srgbClr val="54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201" autoAdjust="0"/>
  </p:normalViewPr>
  <p:slideViewPr>
    <p:cSldViewPr snapToGrid="0" snapToObjects="1" showGuides="1">
      <p:cViewPr>
        <p:scale>
          <a:sx n="81" d="100"/>
          <a:sy n="81" d="100"/>
        </p:scale>
        <p:origin x="-78" y="-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64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bruna\AppData\Roaming\Microsoft\Excel\Pasta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26594458852106"/>
          <c:y val="0.14760629921259844"/>
          <c:w val="0.74742936268584903"/>
          <c:h val="0.728191656893952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3.4042553191489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2553191489361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Plan2!$F$6:$F$13</c:f>
              <c:strCache>
                <c:ptCount val="8"/>
                <c:pt idx="0">
                  <c:v>Redefinindo o Transporte Público</c:v>
                </c:pt>
                <c:pt idx="1">
                  <c:v>Atrair novos talentos e habilidades</c:v>
                </c:pt>
                <c:pt idx="2">
                  <c:v>Excelência no atendimento ao cliente</c:v>
                </c:pt>
                <c:pt idx="3">
                  <c:v>Financiamento</c:v>
                </c:pt>
                <c:pt idx="4">
                  <c:v>Excelência operacional</c:v>
                </c:pt>
                <c:pt idx="5">
                  <c:v>Mobilidade como Serviço e o Novo Paradigma da Mobilidade Combinada</c:v>
                </c:pt>
                <c:pt idx="6">
                  <c:v>Planejamento e Governança para Melhorar a Qualidade de Vida nas Cidades</c:v>
                </c:pt>
                <c:pt idx="7">
                  <c:v>Inovação</c:v>
                </c:pt>
              </c:strCache>
            </c:strRef>
          </c:cat>
          <c:val>
            <c:numRef>
              <c:f>Plan2!$G$6:$G$13</c:f>
              <c:numCache>
                <c:formatCode>General</c:formatCode>
                <c:ptCount val="8"/>
                <c:pt idx="0">
                  <c:v>15</c:v>
                </c:pt>
                <c:pt idx="1">
                  <c:v>5</c:v>
                </c:pt>
                <c:pt idx="2">
                  <c:v>10</c:v>
                </c:pt>
                <c:pt idx="3">
                  <c:v>13</c:v>
                </c:pt>
                <c:pt idx="4">
                  <c:v>23</c:v>
                </c:pt>
                <c:pt idx="5">
                  <c:v>6</c:v>
                </c:pt>
                <c:pt idx="6">
                  <c:v>19</c:v>
                </c:pt>
                <c:pt idx="7">
                  <c:v>9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AE97-2284-7441-974C-6F310E695941}" type="datetimeFigureOut">
              <a:rPr lang="fr-FR" smtClean="0"/>
              <a:pPr/>
              <a:t>12/08/2019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9515-B9ED-9444-818C-52C0A28668C0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046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F158-6622-A540-999B-EEC6DD0F68F4}" type="datetimeFigureOut">
              <a:rPr lang="fr-FR" smtClean="0"/>
              <a:pPr/>
              <a:t>12/08/2019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A399-E0F5-7B40-99B3-BB69A5FFE37C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40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A399-E0F5-7B40-99B3-BB69A5FFE37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90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A399-E0F5-7B40-99B3-BB69A5FFE37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12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A399-E0F5-7B40-99B3-BB69A5FFE37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33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3352800" y="556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" y="71605"/>
            <a:ext cx="1592989" cy="174749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 userDrawn="1"/>
        </p:nvSpPr>
        <p:spPr>
          <a:xfrm>
            <a:off x="1829262" y="3425728"/>
            <a:ext cx="8902700" cy="190473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i="0" kern="1200" cap="all" baseline="0">
                <a:solidFill>
                  <a:srgbClr val="00292B"/>
                </a:solidFill>
                <a:latin typeface="Century Gothic" panose="020B0502020202020204" pitchFamily="34" charset="0"/>
                <a:ea typeface="+mj-ea"/>
                <a:cs typeface="Rockwell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2247002" y="6299427"/>
            <a:ext cx="2748337" cy="55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0" kern="1200">
                <a:solidFill>
                  <a:srgbClr val="00292B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SzPct val="115000"/>
              <a:buFontTx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SzPct val="115000"/>
              <a:buFontTx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15151" y="1860492"/>
            <a:ext cx="8903162" cy="1788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04047"/>
                </a:solidFill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TITLE OF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815151" y="3792770"/>
            <a:ext cx="8903162" cy="6322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0">
                <a:solidFill>
                  <a:srgbClr val="004047"/>
                </a:solidFill>
              </a:defRPr>
            </a:lvl1pPr>
          </a:lstStyle>
          <a:p>
            <a:r>
              <a:rPr lang="fr-FR" dirty="0" smtClean="0">
                <a:solidFill>
                  <a:srgbClr val="004047"/>
                </a:solidFill>
              </a:rPr>
              <a:t>SUBTITLE / NAME OF THE SPEAKER</a:t>
            </a:r>
            <a:endParaRPr lang="fr-FR" dirty="0">
              <a:solidFill>
                <a:srgbClr val="004047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15645" y="4565264"/>
            <a:ext cx="3161237" cy="41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rgbClr val="004047"/>
                </a:solidFill>
              </a:defRPr>
            </a:lvl1pPr>
          </a:lstStyle>
          <a:p>
            <a:pPr lvl="0"/>
            <a:r>
              <a:rPr lang="en-US" sz="2600" dirty="0" smtClean="0"/>
              <a:t>@</a:t>
            </a:r>
            <a:r>
              <a:rPr lang="en-US" sz="2600" dirty="0" err="1" smtClean="0"/>
              <a:t>tweeteraccount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065941" y="304748"/>
            <a:ext cx="890271" cy="542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95" y="1609725"/>
            <a:ext cx="7400653" cy="483393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467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073" userDrawn="1">
          <p15:clr>
            <a:srgbClr val="FBAE40"/>
          </p15:clr>
        </p15:guide>
        <p15:guide id="2" orient="horz" pos="5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/member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38164" y="339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38164" y="501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35327" y="177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432490" y="177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735327" y="339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35327" y="50133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8432490" y="339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432490" y="501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118164" y="2002941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38164" y="1778486"/>
            <a:ext cx="1080000" cy="1080000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2118164" y="2285660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2118164" y="3665285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2118164" y="3948004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2118164" y="5293322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2118164" y="5576041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5832579" y="2002941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5832579" y="2285660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9538368" y="2002941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38368" y="2285660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5832579" y="3665285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5832579" y="3948004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38368" y="3665285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35" hasCustomPrompt="1"/>
          </p:nvPr>
        </p:nvSpPr>
        <p:spPr>
          <a:xfrm>
            <a:off x="9538368" y="3948004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5832579" y="5293322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5832579" y="5576041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538368" y="5293322"/>
            <a:ext cx="1634626" cy="282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name</a:t>
            </a:r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9538368" y="5576041"/>
            <a:ext cx="1634626" cy="3224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baseline="0"/>
            </a:lvl1pPr>
          </a:lstStyle>
          <a:p>
            <a:pPr lvl="0"/>
            <a:r>
              <a:rPr lang="en-US" dirty="0" smtClean="0"/>
              <a:t>Staff position</a:t>
            </a:r>
          </a:p>
        </p:txBody>
      </p:sp>
      <p:sp>
        <p:nvSpPr>
          <p:cNvPr id="43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32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09600" y="1419225"/>
            <a:ext cx="11315700" cy="5210175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65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ti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1344" y="2882592"/>
            <a:ext cx="3905250" cy="96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COFFEE?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28" y="2882592"/>
            <a:ext cx="1867962" cy="1064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49" y="2933700"/>
            <a:ext cx="1828035" cy="10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47" y="685313"/>
            <a:ext cx="2362176" cy="199147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59684" y="2517200"/>
            <a:ext cx="6273800" cy="1635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/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" y="71605"/>
            <a:ext cx="1592989" cy="17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5276" y="1288761"/>
            <a:ext cx="6160921" cy="149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 baseline="0"/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03052" y="3462848"/>
            <a:ext cx="3865562" cy="39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twitteraccount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03052" y="4191882"/>
            <a:ext cx="3865562" cy="39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LinkedInaccount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050175" y="4920916"/>
            <a:ext cx="3865562" cy="39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websitepage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26" y="4000153"/>
            <a:ext cx="4241963" cy="2857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" y="71605"/>
            <a:ext cx="1592989" cy="1747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03" y="4191882"/>
            <a:ext cx="399288" cy="399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7" y="3462848"/>
            <a:ext cx="399288" cy="399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03" y="4920916"/>
            <a:ext cx="399288" cy="3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28650" y="514350"/>
            <a:ext cx="5400675" cy="58769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Write the quote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481763" y="0"/>
            <a:ext cx="5710237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the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5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2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SLIDE title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1"/>
            <a:ext cx="10972800" cy="4525963"/>
          </a:xfrm>
        </p:spPr>
        <p:txBody>
          <a:bodyPr/>
          <a:lstStyle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12/08/2019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017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0B2B"/>
                </a:solidFill>
              </a:defRPr>
            </a:lvl1pPr>
          </a:lstStyle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89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CBB8-D766-9A4A-B992-20F027680B39}" type="datetime1">
              <a:rPr lang="fr-FR" smtClean="0"/>
              <a:pPr/>
              <a:t>12/08/2019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99017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966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4249"/>
                </a:solidFill>
              </a:defRPr>
            </a:lvl1pPr>
            <a:lvl2pPr>
              <a:defRPr>
                <a:solidFill>
                  <a:srgbClr val="184249"/>
                </a:solidFill>
              </a:defRPr>
            </a:lvl2pPr>
            <a:lvl3pPr>
              <a:defRPr>
                <a:solidFill>
                  <a:srgbClr val="184249"/>
                </a:solidFill>
              </a:defRPr>
            </a:lvl3pPr>
            <a:lvl4pPr>
              <a:defRPr>
                <a:solidFill>
                  <a:srgbClr val="184249"/>
                </a:solidFill>
              </a:defRPr>
            </a:lvl4pPr>
            <a:lvl5pPr>
              <a:defRPr>
                <a:solidFill>
                  <a:srgbClr val="18424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085E0C-F418-2048-9F02-5DB2702F2084}" type="datetime1">
              <a:rPr lang="fr-FR"/>
              <a:pPr>
                <a:defRPr/>
              </a:pPr>
              <a:t>12/08/2019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fr-FR"/>
              <a:t>UITP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017" y="6356351"/>
            <a:ext cx="284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39BA42-8EDE-446D-A493-65BD158492A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2" y="71605"/>
            <a:ext cx="1592989" cy="174749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15151" y="1860492"/>
            <a:ext cx="8903162" cy="10034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04047"/>
                </a:solidFill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MEETING AGENDA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1065941" y="304748"/>
            <a:ext cx="890271" cy="542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815151" y="3156938"/>
            <a:ext cx="6632575" cy="198440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baseline="0">
                <a:solidFill>
                  <a:srgbClr val="004047"/>
                </a:solidFill>
              </a:defRPr>
            </a:lvl1pPr>
          </a:lstStyle>
          <a:p>
            <a:pPr lvl="0"/>
            <a:r>
              <a:rPr lang="en-US" dirty="0" smtClean="0"/>
              <a:t>Part 1</a:t>
            </a:r>
          </a:p>
          <a:p>
            <a:pPr lvl="0"/>
            <a:r>
              <a:rPr lang="en-US" dirty="0" smtClean="0"/>
              <a:t>Part 2</a:t>
            </a:r>
          </a:p>
          <a:p>
            <a:pPr lvl="0"/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4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E0C-F418-2048-9F02-5DB2702F2084}" type="datetime1">
              <a:rPr lang="fr-FR" smtClean="0"/>
              <a:pPr/>
              <a:t>12/08/2019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UITP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9017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E4D688-8A93-6D45-BDD0-48CE623BED81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00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3237-1ABF-4C59-8135-7FB8771140BE}" type="datetimeFigureOut">
              <a:rPr lang="pt-BR" smtClean="0"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9016AF-68F4-42F9-ABEC-203C99E614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29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duc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6BF6-DA60-4BAA-944E-0A5A159CE6B9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1" y="5845793"/>
            <a:ext cx="607686" cy="69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3" y="1456293"/>
            <a:ext cx="670561" cy="63093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89851" y="1388185"/>
            <a:ext cx="5789613" cy="767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TITLE OF THE CHAPTER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189851" y="2121734"/>
            <a:ext cx="5029469" cy="5778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0" dirty="0" smtClean="0"/>
              <a:t>SUBTITLE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412" userDrawn="1">
          <p15:clr>
            <a:srgbClr val="FBAE40"/>
          </p15:clr>
        </p15:guide>
        <p15:guide id="2" pos="14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B92D-65E4-4C16-8365-CD6538421114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1" y="376929"/>
            <a:ext cx="598372" cy="563014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19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968E-09AA-4EE0-85A9-B65A26491FCA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1" y="5845793"/>
            <a:ext cx="607686" cy="693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3" y="1456293"/>
            <a:ext cx="670561" cy="630937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89851" y="1388185"/>
            <a:ext cx="5789613" cy="767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TITLE OF THE CHAPTER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189851" y="2121734"/>
            <a:ext cx="5029469" cy="5778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0" dirty="0" smtClean="0"/>
              <a:t>SUBTITLE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6ED9-E3BD-4BC0-9A12-C42224545152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578163" y="331230"/>
            <a:ext cx="10972800" cy="654412"/>
          </a:xfrm>
        </p:spPr>
        <p:txBody>
          <a:bodyPr/>
          <a:lstStyle>
            <a:lvl1pPr>
              <a:defRPr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1" y="376929"/>
            <a:ext cx="598372" cy="563014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742950" indent="-28575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1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8006-700B-4824-91F0-8F7A89AC7F8E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1" y="5845793"/>
            <a:ext cx="607686" cy="693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3" y="1456293"/>
            <a:ext cx="670561" cy="630937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89851" y="1388185"/>
            <a:ext cx="5789613" cy="76715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TITLE OF THE CHAPTER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189851" y="2121734"/>
            <a:ext cx="5029469" cy="5778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0" dirty="0" smtClean="0"/>
              <a:t>SUBTITLE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5193" y="339277"/>
            <a:ext cx="10972800" cy="638317"/>
          </a:xfrm>
        </p:spPr>
        <p:txBody>
          <a:bodyPr/>
          <a:lstStyle>
            <a:lvl1pPr>
              <a:defRPr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3901-ADE4-4C1F-BD58-D27240F0FB90}" type="datetime1">
              <a:rPr lang="fr-FR" smtClean="0"/>
              <a:t>12/08/2019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1" y="376929"/>
            <a:ext cx="598372" cy="563014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84903" y="1372796"/>
            <a:ext cx="10972800" cy="4889981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baseline="0"/>
            </a:lvl2pPr>
            <a:lvl3pPr marL="1143000" indent="-228600">
              <a:buClr>
                <a:schemeClr val="accent1"/>
              </a:buClr>
              <a:buSzPct val="5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SzPct val="100000"/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6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578163" y="1552575"/>
            <a:ext cx="8613587" cy="397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578164" y="342937"/>
            <a:ext cx="10470962" cy="630997"/>
          </a:xfrm>
        </p:spPr>
        <p:txBody>
          <a:bodyPr/>
          <a:lstStyle>
            <a:lvl1pPr>
              <a:defRPr sz="4000">
                <a:solidFill>
                  <a:srgbClr val="0040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79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392853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A4F1-4677-4B2F-A5E1-BA93A398B224}" type="datetime1">
              <a:rPr lang="fr-FR" smtClean="0"/>
              <a:t>12/08/2019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3555999" y="127001"/>
            <a:ext cx="857956" cy="643467"/>
          </a:xfrm>
          <a:prstGeom prst="rect">
            <a:avLst/>
          </a:prstGeom>
          <a:solidFill>
            <a:srgbClr val="002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-3555999" y="956734"/>
            <a:ext cx="857956" cy="643467"/>
          </a:xfrm>
          <a:prstGeom prst="rect">
            <a:avLst/>
          </a:prstGeom>
          <a:solidFill>
            <a:srgbClr val="DF6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9" name="Rectangle 8"/>
          <p:cNvSpPr/>
          <p:nvPr/>
        </p:nvSpPr>
        <p:spPr>
          <a:xfrm>
            <a:off x="-3555999" y="1820334"/>
            <a:ext cx="857956" cy="643467"/>
          </a:xfrm>
          <a:prstGeom prst="rect">
            <a:avLst/>
          </a:prstGeom>
          <a:solidFill>
            <a:srgbClr val="EB9C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/>
          <p:cNvSpPr/>
          <p:nvPr/>
        </p:nvSpPr>
        <p:spPr>
          <a:xfrm>
            <a:off x="-3555999" y="2709334"/>
            <a:ext cx="857956" cy="643467"/>
          </a:xfrm>
          <a:prstGeom prst="rect">
            <a:avLst/>
          </a:prstGeom>
          <a:solidFill>
            <a:srgbClr val="50B0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1" name="Rectangle 10"/>
          <p:cNvSpPr/>
          <p:nvPr/>
        </p:nvSpPr>
        <p:spPr>
          <a:xfrm>
            <a:off x="-3555999" y="3615267"/>
            <a:ext cx="857956" cy="643467"/>
          </a:xfrm>
          <a:prstGeom prst="rect">
            <a:avLst/>
          </a:prstGeom>
          <a:solidFill>
            <a:srgbClr val="56AC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2" name="Rectangle 11"/>
          <p:cNvSpPr/>
          <p:nvPr/>
        </p:nvSpPr>
        <p:spPr>
          <a:xfrm>
            <a:off x="-3555999" y="4436533"/>
            <a:ext cx="857956" cy="643467"/>
          </a:xfrm>
          <a:prstGeom prst="rect">
            <a:avLst/>
          </a:prstGeom>
          <a:solidFill>
            <a:srgbClr val="54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-3555999" y="5300133"/>
            <a:ext cx="857956" cy="643467"/>
          </a:xfrm>
          <a:prstGeom prst="rect">
            <a:avLst/>
          </a:prstGeom>
          <a:solidFill>
            <a:srgbClr val="D433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 (not recommended)</a:t>
            </a:r>
          </a:p>
          <a:p>
            <a:pPr lvl="4"/>
            <a:r>
              <a:rPr lang="en-US" dirty="0" smtClean="0"/>
              <a:t>Fourth level (not recommended)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0" r:id="rId3"/>
    <p:sldLayoutId id="2147483650" r:id="rId4"/>
    <p:sldLayoutId id="2147483662" r:id="rId5"/>
    <p:sldLayoutId id="2147483661" r:id="rId6"/>
    <p:sldLayoutId id="2147483664" r:id="rId7"/>
    <p:sldLayoutId id="2147483663" r:id="rId8"/>
    <p:sldLayoutId id="2147483679" r:id="rId9"/>
    <p:sldLayoutId id="2147483686" r:id="rId10"/>
    <p:sldLayoutId id="2147483685" r:id="rId11"/>
    <p:sldLayoutId id="2147483684" r:id="rId12"/>
    <p:sldLayoutId id="2147483680" r:id="rId13"/>
    <p:sldLayoutId id="2147483681" r:id="rId14"/>
    <p:sldLayoutId id="2147483682" r:id="rId15"/>
    <p:sldLayoutId id="214748367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4000" b="1" i="0" kern="1200" cap="all">
          <a:solidFill>
            <a:srgbClr val="004047"/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004047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SzPct val="115000"/>
        <a:buFont typeface="Arial" panose="020B0604020202020204" pitchFamily="34" charset="0"/>
        <a:buChar char="•"/>
        <a:defRPr sz="2400" b="0" i="0" kern="1200" baseline="0">
          <a:solidFill>
            <a:srgbClr val="004047"/>
          </a:solidFill>
          <a:latin typeface="Century Gothic"/>
          <a:ea typeface="+mn-ea"/>
          <a:cs typeface="Century Gothic"/>
        </a:defRPr>
      </a:lvl2pPr>
      <a:lvl3pPr marL="1257300" indent="-342900" algn="l" defTabSz="457200" rtl="0" eaLnBrk="1" latinLnBrk="0" hangingPunct="1">
        <a:spcBef>
          <a:spcPct val="20000"/>
        </a:spcBef>
        <a:buSzPct val="100000"/>
        <a:buFont typeface="Courier New" panose="02070309020205020404" pitchFamily="49" charset="0"/>
        <a:buChar char="o"/>
        <a:defRPr sz="2000" b="0" i="0" kern="1200">
          <a:solidFill>
            <a:srgbClr val="004047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SzPct val="115000"/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1815151" y="3792770"/>
            <a:ext cx="8903162" cy="63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mtClean="0"/>
              <a:t>Eleonora Pazos</a:t>
            </a:r>
          </a:p>
          <a:p>
            <a:r>
              <a:rPr lang="fr-BE" smtClean="0"/>
              <a:t>Diretora America Latina </a:t>
            </a:r>
          </a:p>
          <a:p>
            <a:endParaRPr lang="fr-BE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215645" y="5156984"/>
            <a:ext cx="3161237" cy="41647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mtClean="0"/>
              <a:t>@eleonora_pazos</a:t>
            </a:r>
            <a:endParaRPr lang="fr-BE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72440" y="1426171"/>
            <a:ext cx="11719560" cy="1788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4800" b="1" dirty="0" smtClean="0"/>
              <a:t>REDEFININDO A MOBILIDADE URBANA</a:t>
            </a:r>
          </a:p>
          <a:p>
            <a:r>
              <a:rPr lang="pt-BR" sz="4000" dirty="0"/>
              <a:t>Excelência no atendimento ao cliente</a:t>
            </a:r>
            <a:endParaRPr lang="x-none" sz="4000" b="1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9646921" y="304748"/>
            <a:ext cx="2309292" cy="542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47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400" b="0" i="0" kern="1200" baseline="0">
                <a:solidFill>
                  <a:srgbClr val="004047"/>
                </a:solidFill>
                <a:latin typeface="Century Gothic"/>
                <a:ea typeface="+mn-ea"/>
                <a:cs typeface="Century Gothic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 sz="2000" b="0" i="0" kern="1200">
                <a:solidFill>
                  <a:srgbClr val="004047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12 AGOSTO 2019</a:t>
            </a:r>
            <a:endParaRPr lang="fr-BE" dirty="0"/>
          </a:p>
        </p:txBody>
      </p:sp>
      <p:pic>
        <p:nvPicPr>
          <p:cNvPr id="7" name="Picture 4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22427" r="19070" b="22315"/>
          <a:stretch/>
        </p:blipFill>
        <p:spPr bwMode="auto">
          <a:xfrm>
            <a:off x="1829262" y="5222959"/>
            <a:ext cx="413086" cy="3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8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 smtClean="0"/>
              <a:t>Relatório de Conclusão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5625" t="30212" r="35500" b="9536"/>
          <a:stretch/>
        </p:blipFill>
        <p:spPr>
          <a:xfrm>
            <a:off x="3672840" y="985643"/>
            <a:ext cx="4771760" cy="55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/>
              <a:t>Excelência no atendimento ao </a:t>
            </a:r>
            <a:r>
              <a:rPr lang="pt-BR" dirty="0" smtClean="0"/>
              <a:t>cliente - cluster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42502" y="1708763"/>
            <a:ext cx="2659101" cy="14859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Personalização do serviço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52334" y="4630153"/>
            <a:ext cx="2659101" cy="14859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Digitalização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857274" y="5288573"/>
            <a:ext cx="3077623" cy="148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Ciência</a:t>
            </a:r>
          </a:p>
          <a:p>
            <a:pPr algn="ctr"/>
            <a:r>
              <a:rPr lang="pt-BR" dirty="0" smtClean="0"/>
              <a:t>comportamental</a:t>
            </a:r>
          </a:p>
        </p:txBody>
      </p:sp>
      <p:sp>
        <p:nvSpPr>
          <p:cNvPr id="8" name="Elipse 7"/>
          <p:cNvSpPr/>
          <p:nvPr/>
        </p:nvSpPr>
        <p:spPr>
          <a:xfrm>
            <a:off x="4884574" y="3607168"/>
            <a:ext cx="2920219" cy="14859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Novos profissionais comprometidos</a:t>
            </a:r>
          </a:p>
        </p:txBody>
      </p:sp>
      <p:sp>
        <p:nvSpPr>
          <p:cNvPr id="9" name="Elipse 8"/>
          <p:cNvSpPr/>
          <p:nvPr/>
        </p:nvSpPr>
        <p:spPr>
          <a:xfrm>
            <a:off x="6151902" y="5125419"/>
            <a:ext cx="2920219" cy="14859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Interação </a:t>
            </a:r>
          </a:p>
          <a:p>
            <a:pPr algn="ctr"/>
            <a:r>
              <a:rPr lang="pt-BR" dirty="0" smtClean="0"/>
              <a:t>fora e dentro do sistema</a:t>
            </a:r>
          </a:p>
        </p:txBody>
      </p:sp>
      <p:sp>
        <p:nvSpPr>
          <p:cNvPr id="6" name="Elipse 5"/>
          <p:cNvSpPr/>
          <p:nvPr/>
        </p:nvSpPr>
        <p:spPr>
          <a:xfrm>
            <a:off x="3555024" y="1651207"/>
            <a:ext cx="2659101" cy="148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Gestão corporativa</a:t>
            </a:r>
          </a:p>
        </p:txBody>
      </p:sp>
      <p:sp>
        <p:nvSpPr>
          <p:cNvPr id="11" name="Elipse 10"/>
          <p:cNvSpPr/>
          <p:nvPr/>
        </p:nvSpPr>
        <p:spPr>
          <a:xfrm>
            <a:off x="8189250" y="3169458"/>
            <a:ext cx="2920219" cy="14859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Cliente</a:t>
            </a:r>
          </a:p>
          <a:p>
            <a:pPr algn="ctr"/>
            <a:r>
              <a:rPr lang="pt-BR" dirty="0" smtClean="0"/>
              <a:t>especialista</a:t>
            </a:r>
          </a:p>
        </p:txBody>
      </p:sp>
      <p:sp>
        <p:nvSpPr>
          <p:cNvPr id="12" name="Elipse 11"/>
          <p:cNvSpPr/>
          <p:nvPr/>
        </p:nvSpPr>
        <p:spPr>
          <a:xfrm>
            <a:off x="9125520" y="1136048"/>
            <a:ext cx="2920219" cy="14859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Jornada emocional</a:t>
            </a:r>
          </a:p>
        </p:txBody>
      </p:sp>
      <p:sp>
        <p:nvSpPr>
          <p:cNvPr id="13" name="Elipse 12"/>
          <p:cNvSpPr/>
          <p:nvPr/>
        </p:nvSpPr>
        <p:spPr>
          <a:xfrm>
            <a:off x="1801913" y="3169458"/>
            <a:ext cx="2920219" cy="14859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Diversidade e Inclusão</a:t>
            </a:r>
          </a:p>
        </p:txBody>
      </p:sp>
      <p:sp>
        <p:nvSpPr>
          <p:cNvPr id="14" name="Elipse 13"/>
          <p:cNvSpPr/>
          <p:nvPr/>
        </p:nvSpPr>
        <p:spPr>
          <a:xfrm>
            <a:off x="9072121" y="4778301"/>
            <a:ext cx="2659101" cy="148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Jornada completa</a:t>
            </a:r>
          </a:p>
        </p:txBody>
      </p:sp>
      <p:sp>
        <p:nvSpPr>
          <p:cNvPr id="15" name="Elipse 14"/>
          <p:cNvSpPr/>
          <p:nvPr/>
        </p:nvSpPr>
        <p:spPr>
          <a:xfrm>
            <a:off x="6288291" y="1865240"/>
            <a:ext cx="3077623" cy="148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Proteção de dados</a:t>
            </a:r>
          </a:p>
        </p:txBody>
      </p:sp>
    </p:spTree>
    <p:extLst>
      <p:ext uri="{BB962C8B-B14F-4D97-AF65-F5344CB8AC3E}">
        <p14:creationId xmlns:p14="http://schemas.microsoft.com/office/powerpoint/2010/main" val="5825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 smtClean="0"/>
              <a:t>debatedores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/>
          <a:stretch/>
        </p:blipFill>
        <p:spPr>
          <a:xfrm>
            <a:off x="1100455" y="1659610"/>
            <a:ext cx="2219325" cy="2664054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42" y="1698042"/>
            <a:ext cx="2601366" cy="2601366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1649"/>
              </p:ext>
            </p:extLst>
          </p:nvPr>
        </p:nvGraphicFramePr>
        <p:xfrm>
          <a:off x="264160" y="1630680"/>
          <a:ext cx="11790333" cy="4671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111"/>
                <a:gridCol w="3930111"/>
                <a:gridCol w="3930111"/>
              </a:tblGrid>
              <a:tr h="2727960">
                <a:tc>
                  <a:txBody>
                    <a:bodyPr/>
                    <a:lstStyle/>
                    <a:p>
                      <a:pPr algn="ctr"/>
                      <a:endParaRPr lang="pt-BR" sz="2600" dirty="0"/>
                    </a:p>
                  </a:txBody>
                  <a:tcPr marL="132641" marR="132641" marT="66321" marB="66321"/>
                </a:tc>
                <a:tc>
                  <a:txBody>
                    <a:bodyPr/>
                    <a:lstStyle/>
                    <a:p>
                      <a:pPr algn="ctr"/>
                      <a:endParaRPr lang="pt-BR" sz="2600" dirty="0"/>
                    </a:p>
                  </a:txBody>
                  <a:tcPr marL="132641" marR="132641" marT="66321" marB="66321"/>
                </a:tc>
                <a:tc>
                  <a:txBody>
                    <a:bodyPr/>
                    <a:lstStyle/>
                    <a:p>
                      <a:pPr algn="ctr"/>
                      <a:endParaRPr lang="pt-BR" sz="2600" dirty="0"/>
                    </a:p>
                  </a:txBody>
                  <a:tcPr marL="132641" marR="132641" marT="66321" marB="66321"/>
                </a:tc>
              </a:tr>
              <a:tr h="1943100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Milena Braga Romano</a:t>
                      </a:r>
                    </a:p>
                    <a:p>
                      <a:pPr algn="ctr"/>
                      <a:r>
                        <a:rPr lang="pt-BR" sz="2000" dirty="0" smtClean="0"/>
                        <a:t>Diretora</a:t>
                      </a:r>
                      <a:r>
                        <a:rPr lang="pt-BR" sz="20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800" baseline="0" dirty="0" smtClean="0"/>
                        <a:t>Grupo Auto Viação ABC</a:t>
                      </a:r>
                      <a:endParaRPr lang="pt-BR" sz="1800" dirty="0" smtClean="0"/>
                    </a:p>
                    <a:p>
                      <a:pPr algn="ctr"/>
                      <a:endParaRPr lang="pt-BR" sz="2600" dirty="0"/>
                    </a:p>
                  </a:txBody>
                  <a:tcPr marL="132641" marR="132641" marT="66321" marB="66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Roberto Sganzerla</a:t>
                      </a:r>
                    </a:p>
                    <a:p>
                      <a:pPr algn="ctr"/>
                      <a:r>
                        <a:rPr lang="pt-BR" sz="2000" dirty="0" smtClean="0"/>
                        <a:t>PhD Marketing</a:t>
                      </a:r>
                      <a:r>
                        <a:rPr lang="pt-BR" sz="20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800" baseline="0" dirty="0" smtClean="0"/>
                        <a:t>Transporte Público</a:t>
                      </a:r>
                      <a:endParaRPr lang="pt-BR" sz="1800" dirty="0"/>
                    </a:p>
                  </a:txBody>
                  <a:tcPr marL="132641" marR="132641" marT="66321" marB="66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err="1" smtClean="0"/>
                        <a:t>Valeska</a:t>
                      </a:r>
                      <a:r>
                        <a:rPr lang="pt-BR" sz="2600" dirty="0" smtClean="0"/>
                        <a:t> Peres Pinto</a:t>
                      </a:r>
                    </a:p>
                    <a:p>
                      <a:pPr algn="ctr"/>
                      <a:r>
                        <a:rPr lang="pt-BR" sz="2000" dirty="0" smtClean="0"/>
                        <a:t>Coordenadora</a:t>
                      </a:r>
                    </a:p>
                    <a:p>
                      <a:pPr algn="ctr"/>
                      <a:r>
                        <a:rPr lang="pt-BR" sz="1800" dirty="0" smtClean="0"/>
                        <a:t>Programa Melhores Práticas UITP</a:t>
                      </a:r>
                      <a:endParaRPr lang="pt-BR" sz="1800" dirty="0"/>
                    </a:p>
                  </a:txBody>
                  <a:tcPr marL="132641" marR="132641" marT="66321" marB="66321"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26" y="166522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34440" y="3322320"/>
            <a:ext cx="1493520" cy="249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7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179" y="1538590"/>
            <a:ext cx="6679328" cy="4201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UITP atua 1600+ membros em100 países</a:t>
            </a:r>
            <a:endParaRPr lang="pt-B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2" y="1420728"/>
            <a:ext cx="5201054" cy="45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 final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6224" t="38556" r="35426" b="8958"/>
          <a:stretch/>
        </p:blipFill>
        <p:spPr>
          <a:xfrm>
            <a:off x="1773992" y="1196752"/>
            <a:ext cx="5256584" cy="54716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18608" y="1412776"/>
            <a:ext cx="2880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/>
              <a:t>Redefining Public Transport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Attracting New Talent and Skills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Customer Service Excellence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Funding &amp; Financing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Operational Excellence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Mobility as a Service and the New Combined Mobility Paradigm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Planning and Governance for  Improving Quality of Life in Cities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Harvesting Innovation</a:t>
            </a:r>
            <a:endParaRPr lang="pt-BR" dirty="0"/>
          </a:p>
          <a:p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7318608" y="2454442"/>
            <a:ext cx="2880320" cy="737937"/>
          </a:xfrm>
          <a:prstGeom prst="ellipse">
            <a:avLst/>
          </a:prstGeom>
          <a:noFill/>
          <a:ln>
            <a:solidFill>
              <a:srgbClr val="D433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2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 smtClean="0"/>
              <a:t>Temas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10861"/>
              </p:ext>
            </p:extLst>
          </p:nvPr>
        </p:nvGraphicFramePr>
        <p:xfrm>
          <a:off x="429242" y="1340768"/>
          <a:ext cx="1157987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507157" cy="654412"/>
          </a:xfrm>
        </p:spPr>
        <p:txBody>
          <a:bodyPr/>
          <a:lstStyle/>
          <a:p>
            <a:r>
              <a:rPr lang="en-US" dirty="0" smtClean="0"/>
              <a:t>Customer service excellence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637810" y="1372797"/>
            <a:ext cx="4536504" cy="4969303"/>
            <a:chOff x="1475656" y="2420137"/>
            <a:chExt cx="2623470" cy="309709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50000" t="30390" r="35825" b="9381"/>
            <a:stretch/>
          </p:blipFill>
          <p:spPr>
            <a:xfrm>
              <a:off x="1475656" y="2420888"/>
              <a:ext cx="1296144" cy="30963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35825" t="31791" r="50000" b="9381"/>
            <a:stretch/>
          </p:blipFill>
          <p:spPr>
            <a:xfrm>
              <a:off x="2771800" y="2420137"/>
              <a:ext cx="1327326" cy="3097096"/>
            </a:xfrm>
            <a:prstGeom prst="rect">
              <a:avLst/>
            </a:prstGeom>
          </p:spPr>
        </p:pic>
      </p:grp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174313" y="985642"/>
            <a:ext cx="7376649" cy="4889981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CA" sz="1600" u="sng" dirty="0"/>
              <a:t>Happy leaders, happy staff, happy customers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dirty="0"/>
              <a:t> </a:t>
            </a:r>
            <a:r>
              <a:rPr lang="pt-BR" sz="1600" u="sng" dirty="0"/>
              <a:t>A data-</a:t>
            </a:r>
            <a:r>
              <a:rPr lang="pt-BR" sz="1600" u="sng" dirty="0" err="1"/>
              <a:t>driven</a:t>
            </a:r>
            <a:r>
              <a:rPr lang="pt-BR" sz="1600" u="sng" dirty="0"/>
              <a:t> business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dirty="0"/>
              <a:t> </a:t>
            </a:r>
            <a:r>
              <a:rPr lang="en-CA" sz="1600" u="sng" dirty="0"/>
              <a:t>Public transportation moves forward with AI and Internet of Things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Easier said than done: doing right by the customer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Dating vs marrying: PT’s new relationship with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The Studio: where ideas come to life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Design is good for Enhancing Customer Experience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u="sng" dirty="0" err="1"/>
              <a:t>Enabling</a:t>
            </a:r>
            <a:r>
              <a:rPr lang="pt-BR" sz="1600" u="sng" dirty="0"/>
              <a:t> </a:t>
            </a:r>
            <a:r>
              <a:rPr lang="pt-BR" sz="1600" u="sng" dirty="0" err="1"/>
              <a:t>Mobility</a:t>
            </a:r>
            <a:r>
              <a:rPr lang="pt-BR" sz="1600" u="sng" dirty="0"/>
              <a:t> as a Service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dirty="0"/>
              <a:t> </a:t>
            </a:r>
            <a:r>
              <a:rPr lang="en-CA" sz="1600" u="sng" dirty="0"/>
              <a:t>On-demand shared transport: optimising mobility services with new technologies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dirty="0"/>
              <a:t> </a:t>
            </a:r>
            <a:r>
              <a:rPr lang="en-CA" sz="1600" u="sng" dirty="0"/>
              <a:t>People first! Improving the urban experience with public transport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u="sng" dirty="0" err="1"/>
              <a:t>Gender</a:t>
            </a:r>
            <a:r>
              <a:rPr lang="pt-BR" sz="1600" u="sng" dirty="0"/>
              <a:t> inclusive </a:t>
            </a:r>
            <a:r>
              <a:rPr lang="pt-BR" sz="1600" u="sng" dirty="0" err="1"/>
              <a:t>mobility</a:t>
            </a:r>
            <a:r>
              <a:rPr lang="pt-BR" sz="1600" u="sng" dirty="0"/>
              <a:t> </a:t>
            </a:r>
            <a:r>
              <a:rPr lang="pt-BR" sz="1600" u="sng" dirty="0" err="1"/>
              <a:t>planning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u="sng" dirty="0"/>
              <a:t>#</a:t>
            </a:r>
            <a:r>
              <a:rPr lang="pt-BR" sz="1600" u="sng" dirty="0" err="1" smtClean="0"/>
              <a:t>creativemobility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Design is good for Customer Service Excellence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The Studio: where ideas come to life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u="sng" dirty="0" err="1"/>
              <a:t>Art</a:t>
            </a:r>
            <a:r>
              <a:rPr lang="pt-BR" sz="1600" u="sng" dirty="0"/>
              <a:t> in Transit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pt-BR" sz="1600" u="sng" dirty="0" err="1"/>
              <a:t>Understanding</a:t>
            </a:r>
            <a:r>
              <a:rPr lang="pt-BR" sz="1600" u="sng" dirty="0"/>
              <a:t> </a:t>
            </a:r>
            <a:r>
              <a:rPr lang="pt-BR" sz="1600" u="sng" dirty="0" err="1"/>
              <a:t>customer</a:t>
            </a:r>
            <a:r>
              <a:rPr lang="pt-BR" sz="1600" u="sng" dirty="0"/>
              <a:t> </a:t>
            </a:r>
            <a:r>
              <a:rPr lang="pt-BR" sz="1600" u="sng" dirty="0" err="1"/>
              <a:t>expectations</a:t>
            </a:r>
            <a:r>
              <a:rPr lang="pt-BR" sz="1600" u="sng" dirty="0"/>
              <a:t> </a:t>
            </a:r>
            <a:r>
              <a:rPr lang="pt-BR" sz="1600" u="sng" dirty="0" err="1"/>
              <a:t>and</a:t>
            </a:r>
            <a:r>
              <a:rPr lang="pt-BR" sz="1600" u="sng" dirty="0"/>
              <a:t> </a:t>
            </a:r>
            <a:r>
              <a:rPr lang="pt-BR" sz="1600" u="sng" dirty="0" err="1"/>
              <a:t>behaviour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The science of persuasion: nudging customers and employees for greater performance</a:t>
            </a:r>
            <a:endParaRPr lang="pt-BR" sz="1600" dirty="0"/>
          </a:p>
          <a:p>
            <a:pPr lvl="0">
              <a:buFont typeface="+mj-lt"/>
              <a:buAutoNum type="arabicPeriod"/>
            </a:pPr>
            <a:r>
              <a:rPr lang="en-CA" sz="1600" u="sng" dirty="0"/>
              <a:t>How big data can support public transport performance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74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/>
              <a:t>Excelência no atendimento ao cliente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03" y="2194560"/>
            <a:ext cx="10972800" cy="4068217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3200" dirty="0"/>
              <a:t>Excelência em serviço em transporte </a:t>
            </a:r>
            <a:r>
              <a:rPr lang="pt-BR" sz="3200" dirty="0" smtClean="0"/>
              <a:t>público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3200" dirty="0"/>
              <a:t>Construindo uma cultura de excelência em </a:t>
            </a:r>
            <a:r>
              <a:rPr lang="pt-BR" sz="3200" dirty="0" smtClean="0"/>
              <a:t>serviços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3200" dirty="0" smtClean="0"/>
              <a:t>Experiência do cliente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3200" dirty="0"/>
              <a:t>Governando pela qualidade e desempenho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0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/>
              <a:t>Excelência no atendimento ao cliente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03" y="2255520"/>
            <a:ext cx="10972800" cy="3793897"/>
          </a:xfrm>
        </p:spPr>
        <p:txBody>
          <a:bodyPr>
            <a:normAutofit/>
          </a:bodyPr>
          <a:lstStyle/>
          <a:p>
            <a:pPr algn="ctr"/>
            <a:r>
              <a:rPr lang="pt-BR" sz="2900" dirty="0"/>
              <a:t>Excelência em serviço em transporte </a:t>
            </a:r>
            <a:r>
              <a:rPr lang="pt-BR" sz="2900" dirty="0" smtClean="0"/>
              <a:t>público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/>
              <a:t>Soluções personalizadas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/>
              <a:t>Digitalização</a:t>
            </a:r>
            <a:r>
              <a:rPr lang="pt-BR" b="0" dirty="0"/>
              <a:t>, </a:t>
            </a:r>
            <a:endParaRPr lang="pt-BR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/>
              <a:t>Avanços </a:t>
            </a:r>
            <a:r>
              <a:rPr lang="pt-BR" b="0" dirty="0"/>
              <a:t>na energia verde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/>
              <a:t>Surgimento </a:t>
            </a:r>
            <a:r>
              <a:rPr lang="pt-BR" b="0" dirty="0"/>
              <a:t>de novos </a:t>
            </a:r>
            <a:r>
              <a:rPr lang="pt-BR" b="0" dirty="0" smtClean="0"/>
              <a:t>atores</a:t>
            </a:r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25977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/>
              <a:t>Excelência no atendimento ao cliente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03" y="2255520"/>
            <a:ext cx="10972800" cy="3793897"/>
          </a:xfrm>
        </p:spPr>
        <p:txBody>
          <a:bodyPr>
            <a:normAutofit/>
          </a:bodyPr>
          <a:lstStyle/>
          <a:p>
            <a:pPr algn="ctr"/>
            <a:r>
              <a:rPr lang="pt-BR" sz="2900" dirty="0"/>
              <a:t>Construindo uma cultura de excelência em serviços</a:t>
            </a:r>
            <a:endParaRPr lang="pt-BR" dirty="0" smtClean="0"/>
          </a:p>
          <a:p>
            <a:endParaRPr lang="pt-BR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/>
              <a:t>Gestão corporativa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/>
              <a:t>Participação ativa: equipe comprometida e satisfeita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/>
              <a:t>Cultura </a:t>
            </a:r>
            <a:r>
              <a:rPr lang="pt-BR" b="0" dirty="0"/>
              <a:t>de excelência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0" dirty="0" smtClean="0"/>
              <a:t>Satisfação </a:t>
            </a:r>
            <a:r>
              <a:rPr lang="pt-BR" b="0" dirty="0"/>
              <a:t>do </a:t>
            </a:r>
            <a:r>
              <a:rPr lang="pt-BR" b="0" dirty="0" smtClean="0"/>
              <a:t>cliente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33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163" y="331230"/>
            <a:ext cx="10613837" cy="654412"/>
          </a:xfrm>
        </p:spPr>
        <p:txBody>
          <a:bodyPr/>
          <a:lstStyle/>
          <a:p>
            <a:r>
              <a:rPr lang="pt-BR" dirty="0"/>
              <a:t>Excelência no atendimento ao cliente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03" y="1981200"/>
            <a:ext cx="10972800" cy="4068217"/>
          </a:xfrm>
        </p:spPr>
        <p:txBody>
          <a:bodyPr>
            <a:normAutofit/>
          </a:bodyPr>
          <a:lstStyle/>
          <a:p>
            <a:pPr algn="ctr"/>
            <a:r>
              <a:rPr lang="pt-BR" sz="3900" dirty="0" smtClean="0"/>
              <a:t>Experiência do cliente</a:t>
            </a:r>
          </a:p>
          <a:p>
            <a:endParaRPr lang="pt-BR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Engajamento dos clientes </a:t>
            </a:r>
            <a:endParaRPr lang="pt-BR" b="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 smtClean="0"/>
              <a:t>Atenção </a:t>
            </a:r>
            <a:r>
              <a:rPr lang="pt-BR" b="0" dirty="0"/>
              <a:t>em todos os pontos de contato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0" dirty="0"/>
              <a:t>Interações fora do sistema</a:t>
            </a:r>
          </a:p>
          <a:p>
            <a:pPr algn="just"/>
            <a:r>
              <a:rPr lang="pt-BR" b="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1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corpo">
  <a:themeElements>
    <a:clrScheme name="UITP colors">
      <a:dk1>
        <a:srgbClr val="004047"/>
      </a:dk1>
      <a:lt1>
        <a:srgbClr val="FFFFFF"/>
      </a:lt1>
      <a:dk2>
        <a:srgbClr val="004047"/>
      </a:dk2>
      <a:lt2>
        <a:srgbClr val="E6E7E8"/>
      </a:lt2>
      <a:accent1>
        <a:srgbClr val="F9B20D"/>
      </a:accent1>
      <a:accent2>
        <a:srgbClr val="F07F31"/>
      </a:accent2>
      <a:accent3>
        <a:srgbClr val="68BFAC"/>
      </a:accent3>
      <a:accent4>
        <a:srgbClr val="73BA59"/>
      </a:accent4>
      <a:accent5>
        <a:srgbClr val="831240"/>
      </a:accent5>
      <a:accent6>
        <a:srgbClr val="E84134"/>
      </a:accent6>
      <a:hlink>
        <a:srgbClr val="68BFAC"/>
      </a:hlink>
      <a:folHlink>
        <a:srgbClr val="711941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PT presentation_Final 082018" id="{23573E07-8894-4A80-8F60-1C3092086CF0}" vid="{C8F08DA4-FE74-47EF-854E-7B0DF1406A4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2018_PPT_template_corporate_standard</Template>
  <TotalTime>1833</TotalTime>
  <Words>275</Words>
  <Application>Microsoft Office PowerPoint</Application>
  <PresentationFormat>Personalizar</PresentationFormat>
  <Paragraphs>100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Template-corpo</vt:lpstr>
      <vt:lpstr>Apresentação do PowerPoint</vt:lpstr>
      <vt:lpstr>UITP atua 1600+ membros em100 países</vt:lpstr>
      <vt:lpstr>Relatório final</vt:lpstr>
      <vt:lpstr>Temas</vt:lpstr>
      <vt:lpstr>Customer service excellence</vt:lpstr>
      <vt:lpstr>Excelência no atendimento ao cliente</vt:lpstr>
      <vt:lpstr>Excelência no atendimento ao cliente</vt:lpstr>
      <vt:lpstr>Excelência no atendimento ao cliente</vt:lpstr>
      <vt:lpstr>Excelência no atendimento ao cliente</vt:lpstr>
      <vt:lpstr>Relatório de Conclusão</vt:lpstr>
      <vt:lpstr>Excelência no atendimento ao cliente - cluster</vt:lpstr>
      <vt:lpstr>debatedores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MEZGHANI Mohamed</dc:creator>
  <cp:lastModifiedBy>Soraya</cp:lastModifiedBy>
  <cp:revision>180</cp:revision>
  <cp:lastPrinted>2018-09-13T17:06:29Z</cp:lastPrinted>
  <dcterms:created xsi:type="dcterms:W3CDTF">2018-09-10T14:25:30Z</dcterms:created>
  <dcterms:modified xsi:type="dcterms:W3CDTF">2019-08-12T21:18:48Z</dcterms:modified>
</cp:coreProperties>
</file>