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329" r:id="rId3"/>
    <p:sldId id="484" r:id="rId4"/>
    <p:sldId id="498" r:id="rId5"/>
    <p:sldId id="495" r:id="rId6"/>
    <p:sldId id="474" r:id="rId7"/>
    <p:sldId id="476" r:id="rId8"/>
    <p:sldId id="496" r:id="rId9"/>
    <p:sldId id="497" r:id="rId10"/>
    <p:sldId id="472" r:id="rId11"/>
    <p:sldId id="489" r:id="rId12"/>
    <p:sldId id="501" r:id="rId13"/>
    <p:sldId id="486" r:id="rId14"/>
    <p:sldId id="481" r:id="rId15"/>
    <p:sldId id="473" r:id="rId16"/>
    <p:sldId id="477" r:id="rId17"/>
    <p:sldId id="503" r:id="rId18"/>
    <p:sldId id="487" r:id="rId19"/>
    <p:sldId id="505" r:id="rId20"/>
    <p:sldId id="504" r:id="rId21"/>
    <p:sldId id="502" r:id="rId22"/>
    <p:sldId id="509" r:id="rId23"/>
    <p:sldId id="464" r:id="rId24"/>
    <p:sldId id="508" r:id="rId25"/>
    <p:sldId id="465" r:id="rId26"/>
    <p:sldId id="494" r:id="rId27"/>
    <p:sldId id="493" r:id="rId28"/>
    <p:sldId id="492" r:id="rId29"/>
    <p:sldId id="469" r:id="rId30"/>
    <p:sldId id="482" r:id="rId31"/>
    <p:sldId id="439" r:id="rId32"/>
    <p:sldId id="500" r:id="rId33"/>
    <p:sldId id="460" r:id="rId34"/>
    <p:sldId id="461" r:id="rId35"/>
    <p:sldId id="456" r:id="rId36"/>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ércio Luz" initials="L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0000CC"/>
    <a:srgbClr val="FF6600"/>
    <a:srgbClr val="296D7F"/>
    <a:srgbClr val="2D8095"/>
    <a:srgbClr val="999999"/>
    <a:srgbClr val="686EA2"/>
    <a:srgbClr val="2D96B7"/>
    <a:srgbClr val="D29460"/>
    <a:srgbClr val="B88C00"/>
    <a:srgbClr val="589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873E8-30D8-42E7-8A5D-3F20D2A5A934}" v="4" dt="2020-10-11T23:33:10.46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6" autoAdjust="0"/>
    <p:restoredTop sz="78747" autoAdjust="0"/>
  </p:normalViewPr>
  <p:slideViewPr>
    <p:cSldViewPr>
      <p:cViewPr varScale="1">
        <p:scale>
          <a:sx n="72" d="100"/>
          <a:sy n="72" d="100"/>
        </p:scale>
        <p:origin x="137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ércio Luz" userId="39aa1bfbf11cdc5d" providerId="LiveId" clId="{48C873E8-30D8-42E7-8A5D-3F20D2A5A934}"/>
    <pc:docChg chg="undo custSel addSld delSld modSld sldOrd">
      <pc:chgData name="Laércio Luz" userId="39aa1bfbf11cdc5d" providerId="LiveId" clId="{48C873E8-30D8-42E7-8A5D-3F20D2A5A934}" dt="2020-10-11T23:46:28.799" v="997" actId="1035"/>
      <pc:docMkLst>
        <pc:docMk/>
      </pc:docMkLst>
      <pc:sldChg chg="modSp mod">
        <pc:chgData name="Laércio Luz" userId="39aa1bfbf11cdc5d" providerId="LiveId" clId="{48C873E8-30D8-42E7-8A5D-3F20D2A5A934}" dt="2020-10-11T23:46:28.799" v="997" actId="1035"/>
        <pc:sldMkLst>
          <pc:docMk/>
          <pc:sldMk cId="3901332969" sldId="256"/>
        </pc:sldMkLst>
        <pc:spChg chg="mod">
          <ac:chgData name="Laércio Luz" userId="39aa1bfbf11cdc5d" providerId="LiveId" clId="{48C873E8-30D8-42E7-8A5D-3F20D2A5A934}" dt="2020-10-11T23:46:28.799" v="997" actId="1035"/>
          <ac:spMkLst>
            <pc:docMk/>
            <pc:sldMk cId="3901332969" sldId="256"/>
            <ac:spMk id="2" creationId="{30B03438-B696-47C5-98BB-B91CD68B60F3}"/>
          </ac:spMkLst>
        </pc:spChg>
        <pc:spChg chg="mod">
          <ac:chgData name="Laércio Luz" userId="39aa1bfbf11cdc5d" providerId="LiveId" clId="{48C873E8-30D8-42E7-8A5D-3F20D2A5A934}" dt="2020-10-11T23:46:21.688" v="994" actId="1035"/>
          <ac:spMkLst>
            <pc:docMk/>
            <pc:sldMk cId="3901332969" sldId="256"/>
            <ac:spMk id="5" creationId="{00000000-0000-0000-0000-000000000000}"/>
          </ac:spMkLst>
        </pc:spChg>
      </pc:sldChg>
      <pc:sldChg chg="modSp mod">
        <pc:chgData name="Laércio Luz" userId="39aa1bfbf11cdc5d" providerId="LiveId" clId="{48C873E8-30D8-42E7-8A5D-3F20D2A5A934}" dt="2020-10-11T23:44:10.583" v="962" actId="1035"/>
        <pc:sldMkLst>
          <pc:docMk/>
          <pc:sldMk cId="3877688216" sldId="456"/>
        </pc:sldMkLst>
        <pc:spChg chg="mod">
          <ac:chgData name="Laércio Luz" userId="39aa1bfbf11cdc5d" providerId="LiveId" clId="{48C873E8-30D8-42E7-8A5D-3F20D2A5A934}" dt="2020-10-11T23:43:32.350" v="958" actId="6549"/>
          <ac:spMkLst>
            <pc:docMk/>
            <pc:sldMk cId="3877688216" sldId="456"/>
            <ac:spMk id="2" creationId="{00000000-0000-0000-0000-000000000000}"/>
          </ac:spMkLst>
        </pc:spChg>
        <pc:spChg chg="mod">
          <ac:chgData name="Laércio Luz" userId="39aa1bfbf11cdc5d" providerId="LiveId" clId="{48C873E8-30D8-42E7-8A5D-3F20D2A5A934}" dt="2020-10-11T23:44:10.583" v="962" actId="1035"/>
          <ac:spMkLst>
            <pc:docMk/>
            <pc:sldMk cId="3877688216" sldId="456"/>
            <ac:spMk id="3" creationId="{00000000-0000-0000-0000-000000000000}"/>
          </ac:spMkLst>
        </pc:spChg>
        <pc:spChg chg="mod">
          <ac:chgData name="Laércio Luz" userId="39aa1bfbf11cdc5d" providerId="LiveId" clId="{48C873E8-30D8-42E7-8A5D-3F20D2A5A934}" dt="2020-10-11T23:44:05.698" v="960" actId="1035"/>
          <ac:spMkLst>
            <pc:docMk/>
            <pc:sldMk cId="3877688216" sldId="456"/>
            <ac:spMk id="6" creationId="{093E376A-0EFE-4782-BCE0-F5D4FFB5288F}"/>
          </ac:spMkLst>
        </pc:spChg>
      </pc:sldChg>
      <pc:sldChg chg="modSp del mod ord">
        <pc:chgData name="Laércio Luz" userId="39aa1bfbf11cdc5d" providerId="LiveId" clId="{48C873E8-30D8-42E7-8A5D-3F20D2A5A934}" dt="2020-10-11T23:24:01.936" v="44" actId="47"/>
        <pc:sldMkLst>
          <pc:docMk/>
          <pc:sldMk cId="1517971962" sldId="490"/>
        </pc:sldMkLst>
        <pc:spChg chg="mod">
          <ac:chgData name="Laércio Luz" userId="39aa1bfbf11cdc5d" providerId="LiveId" clId="{48C873E8-30D8-42E7-8A5D-3F20D2A5A934}" dt="2020-10-11T23:21:34.599" v="32" actId="6549"/>
          <ac:spMkLst>
            <pc:docMk/>
            <pc:sldMk cId="1517971962" sldId="490"/>
            <ac:spMk id="2" creationId="{0EAF5769-209D-4891-B3C1-BF7A47C5B6C7}"/>
          </ac:spMkLst>
        </pc:spChg>
        <pc:spChg chg="mod">
          <ac:chgData name="Laércio Luz" userId="39aa1bfbf11cdc5d" providerId="LiveId" clId="{48C873E8-30D8-42E7-8A5D-3F20D2A5A934}" dt="2020-10-11T23:23:45.418" v="42" actId="20577"/>
          <ac:spMkLst>
            <pc:docMk/>
            <pc:sldMk cId="1517971962" sldId="490"/>
            <ac:spMk id="5" creationId="{2EB52D2F-24AB-477F-9ABF-AD179B624081}"/>
          </ac:spMkLst>
        </pc:spChg>
      </pc:sldChg>
      <pc:sldChg chg="modSp mod">
        <pc:chgData name="Laércio Luz" userId="39aa1bfbf11cdc5d" providerId="LiveId" clId="{48C873E8-30D8-42E7-8A5D-3F20D2A5A934}" dt="2020-10-11T23:23:20.281" v="38" actId="2711"/>
        <pc:sldMkLst>
          <pc:docMk/>
          <pc:sldMk cId="4072150122" sldId="508"/>
        </pc:sldMkLst>
        <pc:spChg chg="mod">
          <ac:chgData name="Laércio Luz" userId="39aa1bfbf11cdc5d" providerId="LiveId" clId="{48C873E8-30D8-42E7-8A5D-3F20D2A5A934}" dt="2020-10-11T23:21:22.982" v="27" actId="6549"/>
          <ac:spMkLst>
            <pc:docMk/>
            <pc:sldMk cId="4072150122" sldId="508"/>
            <ac:spMk id="2" creationId="{0EAF5769-209D-4891-B3C1-BF7A47C5B6C7}"/>
          </ac:spMkLst>
        </pc:spChg>
        <pc:spChg chg="mod">
          <ac:chgData name="Laércio Luz" userId="39aa1bfbf11cdc5d" providerId="LiveId" clId="{48C873E8-30D8-42E7-8A5D-3F20D2A5A934}" dt="2020-10-11T23:22:39.534" v="36" actId="2711"/>
          <ac:spMkLst>
            <pc:docMk/>
            <pc:sldMk cId="4072150122" sldId="508"/>
            <ac:spMk id="3" creationId="{CFDD12AF-7051-477B-8FF1-B58FCF564980}"/>
          </ac:spMkLst>
        </pc:spChg>
        <pc:spChg chg="mod">
          <ac:chgData name="Laércio Luz" userId="39aa1bfbf11cdc5d" providerId="LiveId" clId="{48C873E8-30D8-42E7-8A5D-3F20D2A5A934}" dt="2020-10-11T23:22:59.504" v="37" actId="2711"/>
          <ac:spMkLst>
            <pc:docMk/>
            <pc:sldMk cId="4072150122" sldId="508"/>
            <ac:spMk id="4" creationId="{2FE466C8-2557-42F6-BFD7-66BADE2AC82E}"/>
          </ac:spMkLst>
        </pc:spChg>
        <pc:spChg chg="mod">
          <ac:chgData name="Laércio Luz" userId="39aa1bfbf11cdc5d" providerId="LiveId" clId="{48C873E8-30D8-42E7-8A5D-3F20D2A5A934}" dt="2020-10-11T23:22:24.167" v="35" actId="2711"/>
          <ac:spMkLst>
            <pc:docMk/>
            <pc:sldMk cId="4072150122" sldId="508"/>
            <ac:spMk id="6" creationId="{E5EB4AE6-D71C-412E-8F8A-84F23E80A985}"/>
          </ac:spMkLst>
        </pc:spChg>
        <pc:spChg chg="mod">
          <ac:chgData name="Laércio Luz" userId="39aa1bfbf11cdc5d" providerId="LiveId" clId="{48C873E8-30D8-42E7-8A5D-3F20D2A5A934}" dt="2020-10-11T23:23:20.281" v="38" actId="2711"/>
          <ac:spMkLst>
            <pc:docMk/>
            <pc:sldMk cId="4072150122" sldId="508"/>
            <ac:spMk id="8" creationId="{6A8018AB-325B-4EF4-BF78-E83A6BEE247C}"/>
          </ac:spMkLst>
        </pc:spChg>
      </pc:sldChg>
      <pc:sldChg chg="addSp delSp modSp add mod ord">
        <pc:chgData name="Laércio Luz" userId="39aa1bfbf11cdc5d" providerId="LiveId" clId="{48C873E8-30D8-42E7-8A5D-3F20D2A5A934}" dt="2020-10-11T23:42:13.473" v="929" actId="20577"/>
        <pc:sldMkLst>
          <pc:docMk/>
          <pc:sldMk cId="430167793" sldId="509"/>
        </pc:sldMkLst>
        <pc:spChg chg="add mod">
          <ac:chgData name="Laércio Luz" userId="39aa1bfbf11cdc5d" providerId="LiveId" clId="{48C873E8-30D8-42E7-8A5D-3F20D2A5A934}" dt="2020-10-11T23:40:17.739" v="762" actId="1035"/>
          <ac:spMkLst>
            <pc:docMk/>
            <pc:sldMk cId="430167793" sldId="509"/>
            <ac:spMk id="4" creationId="{55490A05-F46F-4E1B-9465-62CB37693292}"/>
          </ac:spMkLst>
        </pc:spChg>
        <pc:spChg chg="add mod">
          <ac:chgData name="Laércio Luz" userId="39aa1bfbf11cdc5d" providerId="LiveId" clId="{48C873E8-30D8-42E7-8A5D-3F20D2A5A934}" dt="2020-10-11T23:40:25.696" v="766" actId="1035"/>
          <ac:spMkLst>
            <pc:docMk/>
            <pc:sldMk cId="430167793" sldId="509"/>
            <ac:spMk id="6" creationId="{A68F400D-F2AB-4DF8-8477-9813769870D1}"/>
          </ac:spMkLst>
        </pc:spChg>
        <pc:spChg chg="mod">
          <ac:chgData name="Laércio Luz" userId="39aa1bfbf11cdc5d" providerId="LiveId" clId="{48C873E8-30D8-42E7-8A5D-3F20D2A5A934}" dt="2020-10-11T23:40:07.142" v="761" actId="1076"/>
          <ac:spMkLst>
            <pc:docMk/>
            <pc:sldMk cId="430167793" sldId="509"/>
            <ac:spMk id="7" creationId="{2AAFDDEF-0CCD-48AB-887D-A0F0573C556D}"/>
          </ac:spMkLst>
        </pc:spChg>
        <pc:spChg chg="add mod">
          <ac:chgData name="Laércio Luz" userId="39aa1bfbf11cdc5d" providerId="LiveId" clId="{48C873E8-30D8-42E7-8A5D-3F20D2A5A934}" dt="2020-10-11T23:42:13.473" v="929" actId="20577"/>
          <ac:spMkLst>
            <pc:docMk/>
            <pc:sldMk cId="430167793" sldId="509"/>
            <ac:spMk id="11" creationId="{A020EF9C-47DB-407E-9AFC-578C2E4E7B1B}"/>
          </ac:spMkLst>
        </pc:spChg>
        <pc:picChg chg="add mod">
          <ac:chgData name="Laércio Luz" userId="39aa1bfbf11cdc5d" providerId="LiveId" clId="{48C873E8-30D8-42E7-8A5D-3F20D2A5A934}" dt="2020-10-11T23:40:21.863" v="764" actId="1035"/>
          <ac:picMkLst>
            <pc:docMk/>
            <pc:sldMk cId="430167793" sldId="509"/>
            <ac:picMk id="3" creationId="{6F8F4F0D-8A7B-4C87-8929-A9307BE65219}"/>
          </ac:picMkLst>
        </pc:picChg>
        <pc:picChg chg="del">
          <ac:chgData name="Laércio Luz" userId="39aa1bfbf11cdc5d" providerId="LiveId" clId="{48C873E8-30D8-42E7-8A5D-3F20D2A5A934}" dt="2020-10-11T23:28:38.555" v="256" actId="478"/>
          <ac:picMkLst>
            <pc:docMk/>
            <pc:sldMk cId="430167793" sldId="509"/>
            <ac:picMk id="5" creationId="{5F4E8A60-92B3-4789-8E78-97F9F49274B3}"/>
          </ac:picMkLst>
        </pc:picChg>
        <pc:cxnChg chg="add mod">
          <ac:chgData name="Laércio Luz" userId="39aa1bfbf11cdc5d" providerId="LiveId" clId="{48C873E8-30D8-42E7-8A5D-3F20D2A5A934}" dt="2020-10-11T23:40:29.485" v="767" actId="14100"/>
          <ac:cxnSpMkLst>
            <pc:docMk/>
            <pc:sldMk cId="430167793" sldId="509"/>
            <ac:cxnSpMk id="9" creationId="{25E9A0FA-4435-49F5-8B0F-6C079A51BE32}"/>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2"/>
            <a:ext cx="2945406" cy="495792"/>
          </a:xfrm>
          <a:prstGeom prst="rect">
            <a:avLst/>
          </a:prstGeom>
        </p:spPr>
        <p:txBody>
          <a:bodyPr vert="horz" lIns="88185" tIns="44092" rIns="88185" bIns="44092" rtlCol="0"/>
          <a:lstStyle>
            <a:lvl1pPr algn="l">
              <a:defRPr sz="1200"/>
            </a:lvl1pPr>
          </a:lstStyle>
          <a:p>
            <a:endParaRPr lang="pt-BR"/>
          </a:p>
        </p:txBody>
      </p:sp>
      <p:sp>
        <p:nvSpPr>
          <p:cNvPr id="3" name="Espaço Reservado para Data 2"/>
          <p:cNvSpPr>
            <a:spLocks noGrp="1"/>
          </p:cNvSpPr>
          <p:nvPr>
            <p:ph type="dt" sz="quarter" idx="1"/>
          </p:nvPr>
        </p:nvSpPr>
        <p:spPr>
          <a:xfrm>
            <a:off x="3850750" y="2"/>
            <a:ext cx="2945405" cy="495792"/>
          </a:xfrm>
          <a:prstGeom prst="rect">
            <a:avLst/>
          </a:prstGeom>
        </p:spPr>
        <p:txBody>
          <a:bodyPr vert="horz" lIns="88185" tIns="44092" rIns="88185" bIns="44092" rtlCol="0"/>
          <a:lstStyle>
            <a:lvl1pPr algn="r">
              <a:defRPr sz="1200"/>
            </a:lvl1pPr>
          </a:lstStyle>
          <a:p>
            <a:fld id="{8C8EABF9-0FE7-4BD9-B05A-0A696092F444}" type="datetimeFigureOut">
              <a:rPr lang="pt-BR" smtClean="0"/>
              <a:t>13/10/2020</a:t>
            </a:fld>
            <a:endParaRPr lang="pt-BR"/>
          </a:p>
        </p:txBody>
      </p:sp>
      <p:sp>
        <p:nvSpPr>
          <p:cNvPr id="4" name="Espaço Reservado para Rodapé 3"/>
          <p:cNvSpPr>
            <a:spLocks noGrp="1"/>
          </p:cNvSpPr>
          <p:nvPr>
            <p:ph type="ftr" sz="quarter" idx="2"/>
          </p:nvPr>
        </p:nvSpPr>
        <p:spPr>
          <a:xfrm>
            <a:off x="2" y="9429308"/>
            <a:ext cx="2945406" cy="495792"/>
          </a:xfrm>
          <a:prstGeom prst="rect">
            <a:avLst/>
          </a:prstGeom>
        </p:spPr>
        <p:txBody>
          <a:bodyPr vert="horz" lIns="88185" tIns="44092" rIns="88185" bIns="44092"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750" y="9429308"/>
            <a:ext cx="2945405" cy="495792"/>
          </a:xfrm>
          <a:prstGeom prst="rect">
            <a:avLst/>
          </a:prstGeom>
        </p:spPr>
        <p:txBody>
          <a:bodyPr vert="horz" lIns="88185" tIns="44092" rIns="88185" bIns="44092" rtlCol="0" anchor="b"/>
          <a:lstStyle>
            <a:lvl1pPr algn="r">
              <a:defRPr sz="1200"/>
            </a:lvl1pPr>
          </a:lstStyle>
          <a:p>
            <a:fld id="{F72B3201-1199-4577-A1B4-4E5EE3E197FE}" type="slidenum">
              <a:rPr lang="pt-BR" smtClean="0"/>
              <a:t>‹nº›</a:t>
            </a:fld>
            <a:endParaRPr lang="pt-BR"/>
          </a:p>
        </p:txBody>
      </p:sp>
    </p:spTree>
    <p:extLst>
      <p:ext uri="{BB962C8B-B14F-4D97-AF65-F5344CB8AC3E}">
        <p14:creationId xmlns:p14="http://schemas.microsoft.com/office/powerpoint/2010/main" val="183810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2"/>
            <a:ext cx="2945406" cy="495792"/>
          </a:xfrm>
          <a:prstGeom prst="rect">
            <a:avLst/>
          </a:prstGeom>
        </p:spPr>
        <p:txBody>
          <a:bodyPr vert="horz" lIns="88185" tIns="44092" rIns="88185" bIns="44092" rtlCol="0"/>
          <a:lstStyle>
            <a:lvl1pPr algn="l">
              <a:defRPr sz="1200"/>
            </a:lvl1pPr>
          </a:lstStyle>
          <a:p>
            <a:endParaRPr lang="pt-BR"/>
          </a:p>
        </p:txBody>
      </p:sp>
      <p:sp>
        <p:nvSpPr>
          <p:cNvPr id="3" name="Espaço Reservado para Data 2"/>
          <p:cNvSpPr>
            <a:spLocks noGrp="1"/>
          </p:cNvSpPr>
          <p:nvPr>
            <p:ph type="dt" idx="1"/>
          </p:nvPr>
        </p:nvSpPr>
        <p:spPr>
          <a:xfrm>
            <a:off x="3850750" y="2"/>
            <a:ext cx="2945405" cy="495792"/>
          </a:xfrm>
          <a:prstGeom prst="rect">
            <a:avLst/>
          </a:prstGeom>
        </p:spPr>
        <p:txBody>
          <a:bodyPr vert="horz" lIns="88185" tIns="44092" rIns="88185" bIns="44092" rtlCol="0"/>
          <a:lstStyle>
            <a:lvl1pPr algn="r">
              <a:defRPr sz="1200"/>
            </a:lvl1pPr>
          </a:lstStyle>
          <a:p>
            <a:fld id="{D72DF683-3A44-4AF8-80FD-FD1D00693E44}" type="datetimeFigureOut">
              <a:rPr lang="pt-BR" smtClean="0"/>
              <a:t>13/10/2020</a:t>
            </a:fld>
            <a:endParaRPr lang="pt-BR"/>
          </a:p>
        </p:txBody>
      </p:sp>
      <p:sp>
        <p:nvSpPr>
          <p:cNvPr id="4" name="Espaço Reservado para Imagem de Slide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88185" tIns="44092" rIns="88185" bIns="44092" rtlCol="0" anchor="ctr"/>
          <a:lstStyle/>
          <a:p>
            <a:endParaRPr lang="pt-BR"/>
          </a:p>
        </p:txBody>
      </p:sp>
      <p:sp>
        <p:nvSpPr>
          <p:cNvPr id="5" name="Espaço Reservado para Anotações 4"/>
          <p:cNvSpPr>
            <a:spLocks noGrp="1"/>
          </p:cNvSpPr>
          <p:nvPr>
            <p:ph type="body" sz="quarter" idx="3"/>
          </p:nvPr>
        </p:nvSpPr>
        <p:spPr>
          <a:xfrm>
            <a:off x="680527" y="4714654"/>
            <a:ext cx="5438140" cy="4466756"/>
          </a:xfrm>
          <a:prstGeom prst="rect">
            <a:avLst/>
          </a:prstGeom>
        </p:spPr>
        <p:txBody>
          <a:bodyPr vert="horz" lIns="88185" tIns="44092" rIns="88185" bIns="44092"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2" y="9429308"/>
            <a:ext cx="2945406" cy="495792"/>
          </a:xfrm>
          <a:prstGeom prst="rect">
            <a:avLst/>
          </a:prstGeom>
        </p:spPr>
        <p:txBody>
          <a:bodyPr vert="horz" lIns="88185" tIns="44092" rIns="88185" bIns="44092"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750" y="9429308"/>
            <a:ext cx="2945405" cy="495792"/>
          </a:xfrm>
          <a:prstGeom prst="rect">
            <a:avLst/>
          </a:prstGeom>
        </p:spPr>
        <p:txBody>
          <a:bodyPr vert="horz" lIns="88185" tIns="44092" rIns="88185" bIns="44092" rtlCol="0" anchor="b"/>
          <a:lstStyle>
            <a:lvl1pPr algn="r">
              <a:defRPr sz="1200"/>
            </a:lvl1pPr>
          </a:lstStyle>
          <a:p>
            <a:fld id="{D7C34E65-4D3B-4A51-8B21-B05C70B7910A}" type="slidenum">
              <a:rPr lang="pt-BR" smtClean="0"/>
              <a:t>‹nº›</a:t>
            </a:fld>
            <a:endParaRPr lang="pt-BR"/>
          </a:p>
        </p:txBody>
      </p:sp>
    </p:spTree>
    <p:extLst>
      <p:ext uri="{BB962C8B-B14F-4D97-AF65-F5344CB8AC3E}">
        <p14:creationId xmlns:p14="http://schemas.microsoft.com/office/powerpoint/2010/main" val="244483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0D76228-BB61-4AA1-ABA0-BA28F5789A32}" type="datetimeFigureOut">
              <a:rPr lang="pt-BR" smtClean="0"/>
              <a:t>13/10/2020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1535782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0D76228-BB61-4AA1-ABA0-BA28F5789A32}" type="datetimeFigureOut">
              <a:rPr lang="pt-BR" smtClean="0"/>
              <a:t>13/10/2020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52881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0D76228-BB61-4AA1-ABA0-BA28F5789A32}" type="datetimeFigureOut">
              <a:rPr lang="pt-BR" smtClean="0"/>
              <a:t>13/10/2020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376644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e conteúd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0688"/>
            <a:ext cx="9144000" cy="6858000"/>
          </a:xfrm>
          <a:prstGeom prst="rect">
            <a:avLst/>
          </a:prstGeom>
        </p:spPr>
      </p:pic>
      <p:sp>
        <p:nvSpPr>
          <p:cNvPr id="8" name="Retângulo 7"/>
          <p:cNvSpPr/>
          <p:nvPr userDrawn="1"/>
        </p:nvSpPr>
        <p:spPr>
          <a:xfrm>
            <a:off x="0" y="332656"/>
            <a:ext cx="467544" cy="648072"/>
          </a:xfrm>
          <a:prstGeom prst="rect">
            <a:avLst/>
          </a:prstGeom>
          <a:solidFill>
            <a:srgbClr val="296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userDrawn="1"/>
        </p:nvSpPr>
        <p:spPr>
          <a:xfrm>
            <a:off x="493833" y="332656"/>
            <a:ext cx="45719" cy="64807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userDrawn="1"/>
        </p:nvSpPr>
        <p:spPr>
          <a:xfrm>
            <a:off x="9018240" y="332656"/>
            <a:ext cx="125760" cy="648072"/>
          </a:xfrm>
          <a:prstGeom prst="rect">
            <a:avLst/>
          </a:prstGeom>
          <a:solidFill>
            <a:srgbClr val="296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userDrawn="1"/>
        </p:nvSpPr>
        <p:spPr>
          <a:xfrm>
            <a:off x="8949630" y="332656"/>
            <a:ext cx="45719" cy="64807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userDrawn="1"/>
        </p:nvSpPr>
        <p:spPr>
          <a:xfrm>
            <a:off x="0" y="6209928"/>
            <a:ext cx="9144000" cy="648072"/>
          </a:xfrm>
          <a:prstGeom prst="rect">
            <a:avLst/>
          </a:prstGeom>
          <a:solidFill>
            <a:srgbClr val="296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4036" y="6383408"/>
            <a:ext cx="1065662" cy="301112"/>
          </a:xfrm>
          <a:prstGeom prst="rect">
            <a:avLst/>
          </a:prstGeom>
        </p:spPr>
      </p:pic>
    </p:spTree>
    <p:extLst>
      <p:ext uri="{BB962C8B-B14F-4D97-AF65-F5344CB8AC3E}">
        <p14:creationId xmlns:p14="http://schemas.microsoft.com/office/powerpoint/2010/main" val="82570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0D76228-BB61-4AA1-ABA0-BA28F5789A32}" type="datetimeFigureOut">
              <a:rPr lang="pt-BR" smtClean="0"/>
              <a:t>13/10/2020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102321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0D76228-BB61-4AA1-ABA0-BA28F5789A32}" type="datetimeFigureOut">
              <a:rPr lang="pt-BR" smtClean="0"/>
              <a:t>13/10/2020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387384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0D76228-BB61-4AA1-ABA0-BA28F5789A32}" type="datetimeFigureOut">
              <a:rPr lang="pt-BR" smtClean="0"/>
              <a:t>13/10/2020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31647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0D76228-BB61-4AA1-ABA0-BA28F5789A32}" type="datetimeFigureOut">
              <a:rPr lang="pt-BR" smtClean="0"/>
              <a:t>13/10/2020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265635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0D76228-BB61-4AA1-ABA0-BA28F5789A32}" type="datetimeFigureOut">
              <a:rPr lang="pt-BR" smtClean="0"/>
              <a:t>13/10/2020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34413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0D76228-BB61-4AA1-ABA0-BA28F5789A32}" type="datetimeFigureOut">
              <a:rPr lang="pt-BR" smtClean="0"/>
              <a:t>13/10/2020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104841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0D76228-BB61-4AA1-ABA0-BA28F5789A32}" type="datetimeFigureOut">
              <a:rPr lang="pt-BR" smtClean="0"/>
              <a:t>13/10/2020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75F3D66-AC84-4613-8514-34E9C5411423}" type="slidenum">
              <a:rPr lang="pt-BR" smtClean="0"/>
              <a:t>‹nº›</a:t>
            </a:fld>
            <a:endParaRPr lang="pt-BR"/>
          </a:p>
        </p:txBody>
      </p:sp>
    </p:spTree>
    <p:extLst>
      <p:ext uri="{BB962C8B-B14F-4D97-AF65-F5344CB8AC3E}">
        <p14:creationId xmlns:p14="http://schemas.microsoft.com/office/powerpoint/2010/main" val="369020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76228-BB61-4AA1-ABA0-BA28F5789A32}" type="datetimeFigureOut">
              <a:rPr lang="pt-BR" smtClean="0"/>
              <a:t>13/10/2020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F3D66-AC84-4613-8514-34E9C5411423}" type="slidenum">
              <a:rPr lang="pt-BR" smtClean="0"/>
              <a:t>‹nº›</a:t>
            </a:fld>
            <a:endParaRPr lang="pt-BR"/>
          </a:p>
        </p:txBody>
      </p:sp>
    </p:spTree>
    <p:extLst>
      <p:ext uri="{BB962C8B-B14F-4D97-AF65-F5344CB8AC3E}">
        <p14:creationId xmlns:p14="http://schemas.microsoft.com/office/powerpoint/2010/main" val="2221771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37994"/>
          <a:stretch/>
        </p:blipFill>
        <p:spPr>
          <a:xfrm>
            <a:off x="899592" y="1104842"/>
            <a:ext cx="4732812" cy="2180142"/>
          </a:xfrm>
          <a:prstGeom prst="rect">
            <a:avLst/>
          </a:prstGeom>
        </p:spPr>
      </p:pic>
      <p:sp>
        <p:nvSpPr>
          <p:cNvPr id="5" name="CaixaDeTexto 4"/>
          <p:cNvSpPr txBox="1"/>
          <p:nvPr/>
        </p:nvSpPr>
        <p:spPr>
          <a:xfrm>
            <a:off x="3923928" y="1700808"/>
            <a:ext cx="4680520" cy="3724096"/>
          </a:xfrm>
          <a:prstGeom prst="rect">
            <a:avLst/>
          </a:prstGeom>
          <a:noFill/>
        </p:spPr>
        <p:txBody>
          <a:bodyPr wrap="square" rtlCol="0">
            <a:spAutoFit/>
          </a:bodyPr>
          <a:lstStyle/>
          <a:p>
            <a:endParaRPr lang="pt-BR" sz="16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pt-BR" sz="2000" b="1" dirty="0">
                <a:solidFill>
                  <a:srgbClr val="002060"/>
                </a:solidFill>
                <a:latin typeface="Calibri" panose="020F0502020204030204" pitchFamily="34" charset="0"/>
                <a:cs typeface="Calibri" panose="020F0502020204030204" pitchFamily="34" charset="0"/>
              </a:rPr>
              <a:t>QUEM É A EMTU?</a:t>
            </a:r>
          </a:p>
          <a:p>
            <a:pPr marL="342900" indent="-342900">
              <a:buFont typeface="Arial" panose="020B0604020202020204" pitchFamily="34" charset="0"/>
              <a:buChar char="•"/>
            </a:pPr>
            <a:endParaRPr lang="pt-BR" sz="2000"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pt-BR" sz="2000" b="1" dirty="0">
                <a:solidFill>
                  <a:srgbClr val="FF0000"/>
                </a:solidFill>
                <a:latin typeface="Calibri" panose="020F0502020204030204" pitchFamily="34" charset="0"/>
                <a:cs typeface="Calibri" panose="020F0502020204030204" pitchFamily="34" charset="0"/>
              </a:rPr>
              <a:t>“ERRO”</a:t>
            </a:r>
            <a:r>
              <a:rPr lang="pt-BR" sz="2000" b="1" dirty="0">
                <a:solidFill>
                  <a:srgbClr val="002060"/>
                </a:solidFill>
                <a:latin typeface="Calibri" panose="020F0502020204030204" pitchFamily="34" charset="0"/>
                <a:cs typeface="Calibri" panose="020F0502020204030204" pitchFamily="34" charset="0"/>
              </a:rPr>
              <a:t> GRAVE NA PROJEÇÃO DO ORÇAMENTO DO ESTADO PARA 2021 (slide 22/35)</a:t>
            </a:r>
          </a:p>
          <a:p>
            <a:pPr marL="342900" indent="-342900">
              <a:buFont typeface="Arial" panose="020B0604020202020204" pitchFamily="34" charset="0"/>
              <a:buChar char="•"/>
            </a:pPr>
            <a:endParaRPr lang="pt-BR" sz="2000"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pt-BR" sz="2000" b="1" dirty="0">
                <a:solidFill>
                  <a:srgbClr val="002060"/>
                </a:solidFill>
                <a:latin typeface="Calibri" panose="020F0502020204030204" pitchFamily="34" charset="0"/>
                <a:cs typeface="Calibri" panose="020F0502020204030204" pitchFamily="34" charset="0"/>
              </a:rPr>
              <a:t>JUSTIFICATIVAS </a:t>
            </a:r>
            <a:r>
              <a:rPr lang="pt-BR" sz="2000" b="1" dirty="0">
                <a:solidFill>
                  <a:srgbClr val="FF0000"/>
                </a:solidFill>
                <a:latin typeface="Calibri" panose="020F0502020204030204" pitchFamily="34" charset="0"/>
                <a:cs typeface="Calibri" panose="020F0502020204030204" pitchFamily="34" charset="0"/>
              </a:rPr>
              <a:t>FALSAS</a:t>
            </a:r>
            <a:r>
              <a:rPr lang="pt-BR" sz="2000" b="1" dirty="0">
                <a:solidFill>
                  <a:srgbClr val="002060"/>
                </a:solidFill>
                <a:latin typeface="Calibri" panose="020F0502020204030204" pitchFamily="34" charset="0"/>
                <a:cs typeface="Calibri" panose="020F0502020204030204" pitchFamily="34" charset="0"/>
              </a:rPr>
              <a:t> PARA  A EXTINÇÃO DA EMTU.</a:t>
            </a:r>
          </a:p>
          <a:p>
            <a:pPr marL="342900" indent="-342900">
              <a:buFont typeface="Arial" panose="020B0604020202020204" pitchFamily="34" charset="0"/>
              <a:buChar char="•"/>
            </a:pPr>
            <a:endParaRPr lang="pt-BR" sz="2000"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pt-BR" sz="2000" b="1" dirty="0">
                <a:solidFill>
                  <a:srgbClr val="002060"/>
                </a:solidFill>
                <a:latin typeface="Calibri" panose="020F0502020204030204" pitchFamily="34" charset="0"/>
                <a:cs typeface="Calibri" panose="020F0502020204030204" pitchFamily="34" charset="0"/>
              </a:rPr>
              <a:t>COMPARAÇÕES.</a:t>
            </a:r>
          </a:p>
          <a:p>
            <a:pPr marL="342900" indent="-342900">
              <a:buFont typeface="Arial" panose="020B0604020202020204" pitchFamily="34" charset="0"/>
              <a:buChar char="•"/>
            </a:pPr>
            <a:endParaRPr lang="pt-BR" sz="2000" b="1" dirty="0">
              <a:solidFill>
                <a:srgbClr val="002060"/>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30B03438-B696-47C5-98BB-B91CD68B60F3}"/>
              </a:ext>
            </a:extLst>
          </p:cNvPr>
          <p:cNvSpPr txBox="1"/>
          <p:nvPr/>
        </p:nvSpPr>
        <p:spPr>
          <a:xfrm>
            <a:off x="899592" y="5373216"/>
            <a:ext cx="7632848" cy="646331"/>
          </a:xfrm>
          <a:prstGeom prst="rect">
            <a:avLst/>
          </a:prstGeom>
          <a:noFill/>
        </p:spPr>
        <p:txBody>
          <a:bodyPr wrap="square" rtlCol="0">
            <a:spAutoFit/>
          </a:bodyPr>
          <a:lstStyle/>
          <a:p>
            <a:pPr algn="ctr"/>
            <a:r>
              <a:rPr lang="pt-BR" b="1" i="1" dirty="0"/>
              <a:t>Todos os dados são oficiais, públicos e estão disponíveis nos sites das empresas e no Diário Oficial do Estado nos dias 25/03/2020 e 24/04/2020.</a:t>
            </a:r>
          </a:p>
        </p:txBody>
      </p:sp>
    </p:spTree>
    <p:extLst>
      <p:ext uri="{BB962C8B-B14F-4D97-AF65-F5344CB8AC3E}">
        <p14:creationId xmlns:p14="http://schemas.microsoft.com/office/powerpoint/2010/main" val="390133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B27E7FB-D0A2-4A91-9DA1-2441345249FD}"/>
              </a:ext>
            </a:extLst>
          </p:cNvPr>
          <p:cNvSpPr txBox="1"/>
          <p:nvPr/>
        </p:nvSpPr>
        <p:spPr>
          <a:xfrm>
            <a:off x="611560" y="359658"/>
            <a:ext cx="7920880"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VLT – VEÍCULO LEVE SOBRE TRILHOS – Baixada Santista</a:t>
            </a:r>
          </a:p>
        </p:txBody>
      </p:sp>
      <p:pic>
        <p:nvPicPr>
          <p:cNvPr id="5" name="Imagem 4">
            <a:extLst>
              <a:ext uri="{FF2B5EF4-FFF2-40B4-BE49-F238E27FC236}">
                <a16:creationId xmlns:a16="http://schemas.microsoft.com/office/drawing/2014/main" id="{FAEA820D-8225-4007-852E-5A303DAAF273}"/>
              </a:ext>
            </a:extLst>
          </p:cNvPr>
          <p:cNvPicPr>
            <a:picLocks noChangeAspect="1"/>
          </p:cNvPicPr>
          <p:nvPr/>
        </p:nvPicPr>
        <p:blipFill>
          <a:blip r:embed="rId2"/>
          <a:stretch>
            <a:fillRect/>
          </a:stretch>
        </p:blipFill>
        <p:spPr>
          <a:xfrm>
            <a:off x="611561" y="1026790"/>
            <a:ext cx="7848872" cy="2618234"/>
          </a:xfrm>
          <a:prstGeom prst="rect">
            <a:avLst/>
          </a:prstGeom>
        </p:spPr>
      </p:pic>
      <p:pic>
        <p:nvPicPr>
          <p:cNvPr id="4" name="Imagem 3">
            <a:extLst>
              <a:ext uri="{FF2B5EF4-FFF2-40B4-BE49-F238E27FC236}">
                <a16:creationId xmlns:a16="http://schemas.microsoft.com/office/drawing/2014/main" id="{16544533-8127-4D40-AF01-806B1D51DD9A}"/>
              </a:ext>
            </a:extLst>
          </p:cNvPr>
          <p:cNvPicPr>
            <a:picLocks noChangeAspect="1"/>
          </p:cNvPicPr>
          <p:nvPr/>
        </p:nvPicPr>
        <p:blipFill>
          <a:blip r:embed="rId3"/>
          <a:stretch>
            <a:fillRect/>
          </a:stretch>
        </p:blipFill>
        <p:spPr>
          <a:xfrm>
            <a:off x="3203848" y="3675393"/>
            <a:ext cx="5256584" cy="2777943"/>
          </a:xfrm>
          <a:prstGeom prst="rect">
            <a:avLst/>
          </a:prstGeom>
        </p:spPr>
      </p:pic>
      <p:sp>
        <p:nvSpPr>
          <p:cNvPr id="2" name="CaixaDeTexto 1"/>
          <p:cNvSpPr txBox="1"/>
          <p:nvPr/>
        </p:nvSpPr>
        <p:spPr>
          <a:xfrm>
            <a:off x="539553" y="3645024"/>
            <a:ext cx="2736303" cy="2800767"/>
          </a:xfrm>
          <a:prstGeom prst="rect">
            <a:avLst/>
          </a:prstGeom>
          <a:solidFill>
            <a:schemeClr val="bg1"/>
          </a:solidFill>
        </p:spPr>
        <p:txBody>
          <a:bodyPr wrap="square" rtlCol="0">
            <a:spAutoFit/>
          </a:bodyPr>
          <a:lstStyle/>
          <a:p>
            <a:r>
              <a:rPr lang="pt-BR" sz="1600" b="1" dirty="0">
                <a:solidFill>
                  <a:schemeClr val="tx2">
                    <a:lumMod val="50000"/>
                  </a:schemeClr>
                </a:solidFill>
                <a:latin typeface="Arial" panose="020B0604020202020204" pitchFamily="34" charset="0"/>
                <a:cs typeface="Arial" panose="020B0604020202020204" pitchFamily="34" charset="0"/>
              </a:rPr>
              <a:t>Extensão de 26,6km </a:t>
            </a:r>
          </a:p>
          <a:p>
            <a:r>
              <a:rPr lang="pt-BR" sz="1600" b="1" dirty="0">
                <a:solidFill>
                  <a:schemeClr val="tx2">
                    <a:lumMod val="50000"/>
                  </a:schemeClr>
                </a:solidFill>
                <a:latin typeface="Arial" panose="020B0604020202020204" pitchFamily="34" charset="0"/>
                <a:cs typeface="Arial" panose="020B0604020202020204" pitchFamily="34" charset="0"/>
              </a:rPr>
              <a:t>15 estações de embarque e desembarque no trecho Barreiros-Porto, </a:t>
            </a:r>
            <a:r>
              <a:rPr lang="pt-BR" sz="1600" b="1" dirty="0">
                <a:solidFill>
                  <a:srgbClr val="FF0000"/>
                </a:solidFill>
                <a:latin typeface="Arial" panose="020B0604020202020204" pitchFamily="34" charset="0"/>
                <a:cs typeface="Arial" panose="020B0604020202020204" pitchFamily="34" charset="0"/>
              </a:rPr>
              <a:t>14 previstas no trecho Conselheiro </a:t>
            </a:r>
            <a:r>
              <a:rPr lang="pt-BR" sz="1600" b="1" dirty="0" err="1">
                <a:solidFill>
                  <a:srgbClr val="FF0000"/>
                </a:solidFill>
                <a:latin typeface="Arial" panose="020B0604020202020204" pitchFamily="34" charset="0"/>
                <a:cs typeface="Arial" panose="020B0604020202020204" pitchFamily="34" charset="0"/>
              </a:rPr>
              <a:t>Nébias</a:t>
            </a:r>
            <a:r>
              <a:rPr lang="pt-BR" sz="1600" b="1" dirty="0">
                <a:solidFill>
                  <a:srgbClr val="FF0000"/>
                </a:solidFill>
                <a:latin typeface="Arial" panose="020B0604020202020204" pitchFamily="34" charset="0"/>
                <a:cs typeface="Arial" panose="020B0604020202020204" pitchFamily="34" charset="0"/>
              </a:rPr>
              <a:t>-Valongo</a:t>
            </a:r>
            <a:r>
              <a:rPr lang="pt-BR" sz="1600" b="1" dirty="0">
                <a:solidFill>
                  <a:schemeClr val="tx2">
                    <a:lumMod val="50000"/>
                  </a:schemeClr>
                </a:solidFill>
                <a:latin typeface="Arial" panose="020B0604020202020204" pitchFamily="34" charset="0"/>
                <a:cs typeface="Arial" panose="020B0604020202020204" pitchFamily="34" charset="0"/>
              </a:rPr>
              <a:t> e 4 projetadas no trecho Barreiros-</a:t>
            </a:r>
            <a:r>
              <a:rPr lang="pt-BR" sz="1600" b="1" dirty="0" err="1">
                <a:solidFill>
                  <a:schemeClr val="tx2">
                    <a:lumMod val="50000"/>
                  </a:schemeClr>
                </a:solidFill>
                <a:latin typeface="Arial" panose="020B0604020202020204" pitchFamily="34" charset="0"/>
                <a:cs typeface="Arial" panose="020B0604020202020204" pitchFamily="34" charset="0"/>
              </a:rPr>
              <a:t>Samaritá</a:t>
            </a:r>
            <a:r>
              <a:rPr lang="pt-BR" sz="1600" b="1" dirty="0">
                <a:solidFill>
                  <a:schemeClr val="tx2">
                    <a:lumMod val="50000"/>
                  </a:schemeClr>
                </a:solidFill>
                <a:latin typeface="Arial" panose="020B0604020202020204" pitchFamily="34" charset="0"/>
                <a:cs typeface="Arial" panose="020B0604020202020204" pitchFamily="34" charset="0"/>
              </a:rPr>
              <a:t>.</a:t>
            </a:r>
          </a:p>
          <a:p>
            <a:r>
              <a:rPr lang="pt-BR" sz="1600" b="1" dirty="0">
                <a:solidFill>
                  <a:schemeClr val="tx2">
                    <a:lumMod val="50000"/>
                  </a:schemeClr>
                </a:solidFill>
                <a:latin typeface="Arial" panose="020B0604020202020204" pitchFamily="34" charset="0"/>
                <a:cs typeface="Arial" panose="020B0604020202020204" pitchFamily="34" charset="0"/>
              </a:rPr>
              <a:t>22 veículos </a:t>
            </a:r>
          </a:p>
          <a:p>
            <a:r>
              <a:rPr lang="pt-BR" sz="1600" b="1" dirty="0">
                <a:solidFill>
                  <a:schemeClr val="tx2">
                    <a:lumMod val="50000"/>
                  </a:schemeClr>
                </a:solidFill>
                <a:latin typeface="Arial" panose="020B0604020202020204" pitchFamily="34" charset="0"/>
                <a:cs typeface="Arial" panose="020B0604020202020204" pitchFamily="34" charset="0"/>
              </a:rPr>
              <a:t>70 mil passageiros/dia</a:t>
            </a:r>
          </a:p>
        </p:txBody>
      </p:sp>
      <p:sp>
        <p:nvSpPr>
          <p:cNvPr id="6" name="CaixaDeTexto 5">
            <a:extLst>
              <a:ext uri="{FF2B5EF4-FFF2-40B4-BE49-F238E27FC236}">
                <a16:creationId xmlns:a16="http://schemas.microsoft.com/office/drawing/2014/main" id="{29AF064E-FCD5-48BE-9CAF-763E47A9D43F}"/>
              </a:ext>
            </a:extLst>
          </p:cNvPr>
          <p:cNvSpPr txBox="1"/>
          <p:nvPr/>
        </p:nvSpPr>
        <p:spPr>
          <a:xfrm>
            <a:off x="3160288" y="3131676"/>
            <a:ext cx="2779864" cy="369332"/>
          </a:xfrm>
          <a:prstGeom prst="rect">
            <a:avLst/>
          </a:prstGeom>
          <a:noFill/>
        </p:spPr>
        <p:txBody>
          <a:bodyPr wrap="none" rtlCol="0">
            <a:spAutoFit/>
          </a:bodyPr>
          <a:lstStyle/>
          <a:p>
            <a:r>
              <a:rPr lang="pt-BR" dirty="0"/>
              <a:t>EM OPERAÇÃO DESDE 2015</a:t>
            </a:r>
          </a:p>
        </p:txBody>
      </p:sp>
    </p:spTree>
    <p:extLst>
      <p:ext uri="{BB962C8B-B14F-4D97-AF65-F5344CB8AC3E}">
        <p14:creationId xmlns:p14="http://schemas.microsoft.com/office/powerpoint/2010/main" val="183817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9DF6065-DE29-4BA0-BD8B-A4E1F52BCDC4}"/>
              </a:ext>
            </a:extLst>
          </p:cNvPr>
          <p:cNvPicPr>
            <a:picLocks noChangeAspect="1"/>
          </p:cNvPicPr>
          <p:nvPr/>
        </p:nvPicPr>
        <p:blipFill>
          <a:blip r:embed="rId2"/>
          <a:stretch>
            <a:fillRect/>
          </a:stretch>
        </p:blipFill>
        <p:spPr>
          <a:xfrm>
            <a:off x="4554580" y="1268761"/>
            <a:ext cx="4193884" cy="2952328"/>
          </a:xfrm>
          <a:prstGeom prst="rect">
            <a:avLst/>
          </a:prstGeom>
        </p:spPr>
      </p:pic>
      <p:pic>
        <p:nvPicPr>
          <p:cNvPr id="4" name="Imagem 3">
            <a:extLst>
              <a:ext uri="{FF2B5EF4-FFF2-40B4-BE49-F238E27FC236}">
                <a16:creationId xmlns:a16="http://schemas.microsoft.com/office/drawing/2014/main" id="{8EF578E5-6217-4FC7-A59C-1F8DE18E1FA8}"/>
              </a:ext>
            </a:extLst>
          </p:cNvPr>
          <p:cNvPicPr>
            <a:picLocks noChangeAspect="1"/>
          </p:cNvPicPr>
          <p:nvPr/>
        </p:nvPicPr>
        <p:blipFill>
          <a:blip r:embed="rId3"/>
          <a:stretch>
            <a:fillRect/>
          </a:stretch>
        </p:blipFill>
        <p:spPr>
          <a:xfrm>
            <a:off x="4571999" y="4437112"/>
            <a:ext cx="4155233" cy="1845206"/>
          </a:xfrm>
          <a:prstGeom prst="rect">
            <a:avLst/>
          </a:prstGeom>
        </p:spPr>
      </p:pic>
      <p:sp>
        <p:nvSpPr>
          <p:cNvPr id="6" name="CaixaDeTexto 5">
            <a:extLst>
              <a:ext uri="{FF2B5EF4-FFF2-40B4-BE49-F238E27FC236}">
                <a16:creationId xmlns:a16="http://schemas.microsoft.com/office/drawing/2014/main" id="{106F9F4F-D6CE-4EB9-85A2-C0C3F5657337}"/>
              </a:ext>
            </a:extLst>
          </p:cNvPr>
          <p:cNvSpPr txBox="1"/>
          <p:nvPr/>
        </p:nvSpPr>
        <p:spPr>
          <a:xfrm>
            <a:off x="611560" y="404664"/>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EXPANSÃO DA INFRAESTRUTURA</a:t>
            </a:r>
          </a:p>
        </p:txBody>
      </p:sp>
      <p:sp>
        <p:nvSpPr>
          <p:cNvPr id="7" name="CaixaDeTexto 6">
            <a:extLst>
              <a:ext uri="{FF2B5EF4-FFF2-40B4-BE49-F238E27FC236}">
                <a16:creationId xmlns:a16="http://schemas.microsoft.com/office/drawing/2014/main" id="{1A21EEDC-4FD6-4FA2-9B78-A63C35CDDB30}"/>
              </a:ext>
            </a:extLst>
          </p:cNvPr>
          <p:cNvSpPr txBox="1"/>
          <p:nvPr/>
        </p:nvSpPr>
        <p:spPr>
          <a:xfrm>
            <a:off x="395536" y="1234782"/>
            <a:ext cx="3960440" cy="5047536"/>
          </a:xfrm>
          <a:prstGeom prst="rect">
            <a:avLst/>
          </a:prstGeom>
          <a:solidFill>
            <a:schemeClr val="bg1"/>
          </a:solidFill>
        </p:spPr>
        <p:txBody>
          <a:bodyPr wrap="square" rtlCol="0">
            <a:spAutoFit/>
          </a:bodyPr>
          <a:lstStyle/>
          <a:p>
            <a:r>
              <a:rPr lang="pt-BR" sz="1400" b="1" dirty="0">
                <a:solidFill>
                  <a:srgbClr val="002060"/>
                </a:solidFill>
                <a:latin typeface="Arial" panose="020B0604020202020204" pitchFamily="34" charset="0"/>
                <a:cs typeface="Arial" panose="020B0604020202020204" pitchFamily="34" charset="0"/>
              </a:rPr>
              <a:t>A EMTU REALIZA A EXPANSÃO DA INFRAESTRUTURA DA REDE DE TRANSPORTES URBANOS E METROPOLITANOS IMPLANTANDO CORREDORES DE ÔNIBUS, TERMINAIS, ESTAÇÕES DE TRANSFERÊNCIA, VLTS E BRTS.</a:t>
            </a:r>
          </a:p>
          <a:p>
            <a:endParaRPr lang="pt-BR" sz="1400" b="1" dirty="0">
              <a:solidFill>
                <a:srgbClr val="002060"/>
              </a:solidFill>
              <a:latin typeface="Arial" panose="020B0604020202020204" pitchFamily="34" charset="0"/>
              <a:cs typeface="Arial" panose="020B0604020202020204" pitchFamily="34" charset="0"/>
            </a:endParaRPr>
          </a:p>
          <a:p>
            <a:r>
              <a:rPr lang="pt-BR" sz="1400" b="1" dirty="0">
                <a:solidFill>
                  <a:srgbClr val="002060"/>
                </a:solidFill>
                <a:latin typeface="Arial" panose="020B0604020202020204" pitchFamily="34" charset="0"/>
                <a:cs typeface="Arial" panose="020B0604020202020204" pitchFamily="34" charset="0"/>
              </a:rPr>
              <a:t>ENTRE 2015 E 2018 FORAM 40 KM DE FAIXAS EXCLUSIVAS E 38 NOVOS TERMINAIS E ESTAÇÕES DE TRANSFERÊNCIA IMPLANTADOS</a:t>
            </a:r>
          </a:p>
          <a:p>
            <a:endParaRPr lang="pt-BR" sz="14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Corredor Metropolitano ABD (33 km)</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Extensão do Corredor Met. ABD (12 km)</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Corredor Guarulhos-SP Tucuruvi (12,3 km)</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Corredor Met. Itapevi-São Paulo (22,7 km)</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SIM da Baixada (27 km) </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Corredor Metr. </a:t>
            </a:r>
            <a:r>
              <a:rPr lang="pt-BR" sz="1400" b="1" dirty="0" err="1">
                <a:solidFill>
                  <a:srgbClr val="002060"/>
                </a:solidFill>
                <a:latin typeface="Arial" panose="020B0604020202020204" pitchFamily="34" charset="0"/>
                <a:cs typeface="Arial" panose="020B0604020202020204" pitchFamily="34" charset="0"/>
              </a:rPr>
              <a:t>Biléo</a:t>
            </a:r>
            <a:r>
              <a:rPr lang="pt-BR" sz="1400" b="1" dirty="0">
                <a:solidFill>
                  <a:srgbClr val="002060"/>
                </a:solidFill>
                <a:latin typeface="Arial" panose="020B0604020202020204" pitchFamily="34" charset="0"/>
                <a:cs typeface="Arial" panose="020B0604020202020204" pitchFamily="34" charset="0"/>
              </a:rPr>
              <a:t> Soares (31,7 km)</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BRT Alto Tietê (em projeto)</a:t>
            </a:r>
          </a:p>
          <a:p>
            <a:pPr marL="285750" indent="-285750">
              <a:buFont typeface="Arial" panose="020B0604020202020204" pitchFamily="34" charset="0"/>
              <a:buChar char="•"/>
            </a:pPr>
            <a:r>
              <a:rPr lang="pt-BR" sz="1400" b="1" dirty="0">
                <a:solidFill>
                  <a:srgbClr val="002060"/>
                </a:solidFill>
                <a:latin typeface="Arial" panose="020B0604020202020204" pitchFamily="34" charset="0"/>
                <a:cs typeface="Arial" panose="020B0604020202020204" pitchFamily="34" charset="0"/>
              </a:rPr>
              <a:t>BRT Perimetral Leste (em projeto)</a:t>
            </a:r>
          </a:p>
        </p:txBody>
      </p:sp>
    </p:spTree>
    <p:extLst>
      <p:ext uri="{BB962C8B-B14F-4D97-AF65-F5344CB8AC3E}">
        <p14:creationId xmlns:p14="http://schemas.microsoft.com/office/powerpoint/2010/main" val="1075642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81B8349-0B5B-4EC0-958B-09CBC46EB703}"/>
              </a:ext>
            </a:extLst>
          </p:cNvPr>
          <p:cNvSpPr txBox="1"/>
          <p:nvPr/>
        </p:nvSpPr>
        <p:spPr>
          <a:xfrm>
            <a:off x="611560" y="548680"/>
            <a:ext cx="8064896"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EXPANSÃO DA INFRAESTRUTURA</a:t>
            </a:r>
          </a:p>
        </p:txBody>
      </p:sp>
      <p:pic>
        <p:nvPicPr>
          <p:cNvPr id="2" name="Imagem 1">
            <a:extLst>
              <a:ext uri="{FF2B5EF4-FFF2-40B4-BE49-F238E27FC236}">
                <a16:creationId xmlns:a16="http://schemas.microsoft.com/office/drawing/2014/main" id="{C8E0492E-78FC-4612-A8F6-7C34C52C2CEB}"/>
              </a:ext>
            </a:extLst>
          </p:cNvPr>
          <p:cNvPicPr>
            <a:picLocks noChangeAspect="1"/>
          </p:cNvPicPr>
          <p:nvPr/>
        </p:nvPicPr>
        <p:blipFill>
          <a:blip r:embed="rId2"/>
          <a:stretch>
            <a:fillRect/>
          </a:stretch>
        </p:blipFill>
        <p:spPr>
          <a:xfrm>
            <a:off x="614602" y="1196752"/>
            <a:ext cx="2619375" cy="1743075"/>
          </a:xfrm>
          <a:prstGeom prst="rect">
            <a:avLst/>
          </a:prstGeom>
        </p:spPr>
      </p:pic>
      <p:pic>
        <p:nvPicPr>
          <p:cNvPr id="4" name="Imagem 3">
            <a:extLst>
              <a:ext uri="{FF2B5EF4-FFF2-40B4-BE49-F238E27FC236}">
                <a16:creationId xmlns:a16="http://schemas.microsoft.com/office/drawing/2014/main" id="{C7D2ABBD-EEE8-4785-8BB3-DE07BC85252F}"/>
              </a:ext>
            </a:extLst>
          </p:cNvPr>
          <p:cNvPicPr>
            <a:picLocks noChangeAspect="1"/>
          </p:cNvPicPr>
          <p:nvPr/>
        </p:nvPicPr>
        <p:blipFill>
          <a:blip r:embed="rId3"/>
          <a:stretch>
            <a:fillRect/>
          </a:stretch>
        </p:blipFill>
        <p:spPr>
          <a:xfrm>
            <a:off x="6209479" y="1195517"/>
            <a:ext cx="2510451" cy="1714499"/>
          </a:xfrm>
          <a:prstGeom prst="rect">
            <a:avLst/>
          </a:prstGeom>
        </p:spPr>
      </p:pic>
      <p:pic>
        <p:nvPicPr>
          <p:cNvPr id="6" name="Imagem 5">
            <a:extLst>
              <a:ext uri="{FF2B5EF4-FFF2-40B4-BE49-F238E27FC236}">
                <a16:creationId xmlns:a16="http://schemas.microsoft.com/office/drawing/2014/main" id="{754BA7EC-8FFD-48D6-A90F-9A6F91D3248B}"/>
              </a:ext>
            </a:extLst>
          </p:cNvPr>
          <p:cNvPicPr>
            <a:picLocks noChangeAspect="1"/>
          </p:cNvPicPr>
          <p:nvPr/>
        </p:nvPicPr>
        <p:blipFill>
          <a:blip r:embed="rId4"/>
          <a:stretch>
            <a:fillRect/>
          </a:stretch>
        </p:blipFill>
        <p:spPr>
          <a:xfrm>
            <a:off x="3234922" y="1196751"/>
            <a:ext cx="2974557" cy="1714499"/>
          </a:xfrm>
          <a:prstGeom prst="rect">
            <a:avLst/>
          </a:prstGeom>
        </p:spPr>
      </p:pic>
      <p:pic>
        <p:nvPicPr>
          <p:cNvPr id="8" name="Imagem 7">
            <a:extLst>
              <a:ext uri="{FF2B5EF4-FFF2-40B4-BE49-F238E27FC236}">
                <a16:creationId xmlns:a16="http://schemas.microsoft.com/office/drawing/2014/main" id="{DDF9CDBF-7FB2-44A7-A5B9-9848B1C59BCC}"/>
              </a:ext>
            </a:extLst>
          </p:cNvPr>
          <p:cNvPicPr>
            <a:picLocks noChangeAspect="1"/>
          </p:cNvPicPr>
          <p:nvPr/>
        </p:nvPicPr>
        <p:blipFill>
          <a:blip r:embed="rId5"/>
          <a:stretch>
            <a:fillRect/>
          </a:stretch>
        </p:blipFill>
        <p:spPr>
          <a:xfrm>
            <a:off x="3207472" y="2939826"/>
            <a:ext cx="3112634" cy="1743075"/>
          </a:xfrm>
          <a:prstGeom prst="rect">
            <a:avLst/>
          </a:prstGeom>
        </p:spPr>
      </p:pic>
      <p:pic>
        <p:nvPicPr>
          <p:cNvPr id="9" name="Imagem 8">
            <a:extLst>
              <a:ext uri="{FF2B5EF4-FFF2-40B4-BE49-F238E27FC236}">
                <a16:creationId xmlns:a16="http://schemas.microsoft.com/office/drawing/2014/main" id="{129FCF41-6A22-4C20-ACB2-AB273B20B2F2}"/>
              </a:ext>
            </a:extLst>
          </p:cNvPr>
          <p:cNvPicPr>
            <a:picLocks noChangeAspect="1"/>
          </p:cNvPicPr>
          <p:nvPr/>
        </p:nvPicPr>
        <p:blipFill>
          <a:blip r:embed="rId6"/>
          <a:stretch>
            <a:fillRect/>
          </a:stretch>
        </p:blipFill>
        <p:spPr>
          <a:xfrm>
            <a:off x="6047556" y="4697187"/>
            <a:ext cx="2672374" cy="1743075"/>
          </a:xfrm>
          <a:prstGeom prst="rect">
            <a:avLst/>
          </a:prstGeom>
        </p:spPr>
      </p:pic>
      <p:pic>
        <p:nvPicPr>
          <p:cNvPr id="10" name="Imagem 9">
            <a:extLst>
              <a:ext uri="{FF2B5EF4-FFF2-40B4-BE49-F238E27FC236}">
                <a16:creationId xmlns:a16="http://schemas.microsoft.com/office/drawing/2014/main" id="{11F21FC0-1E78-444B-A9B0-AFAF7D0CDB3A}"/>
              </a:ext>
            </a:extLst>
          </p:cNvPr>
          <p:cNvPicPr>
            <a:picLocks noChangeAspect="1"/>
          </p:cNvPicPr>
          <p:nvPr/>
        </p:nvPicPr>
        <p:blipFill>
          <a:blip r:embed="rId7"/>
          <a:stretch>
            <a:fillRect/>
          </a:stretch>
        </p:blipFill>
        <p:spPr>
          <a:xfrm>
            <a:off x="6209481" y="2780928"/>
            <a:ext cx="2510449" cy="1847850"/>
          </a:xfrm>
          <a:prstGeom prst="rect">
            <a:avLst/>
          </a:prstGeom>
        </p:spPr>
      </p:pic>
      <p:pic>
        <p:nvPicPr>
          <p:cNvPr id="11" name="Imagem 10">
            <a:extLst>
              <a:ext uri="{FF2B5EF4-FFF2-40B4-BE49-F238E27FC236}">
                <a16:creationId xmlns:a16="http://schemas.microsoft.com/office/drawing/2014/main" id="{98F10956-2791-4338-A9E9-7E1821CC761C}"/>
              </a:ext>
            </a:extLst>
          </p:cNvPr>
          <p:cNvPicPr>
            <a:picLocks noChangeAspect="1"/>
          </p:cNvPicPr>
          <p:nvPr/>
        </p:nvPicPr>
        <p:blipFill>
          <a:blip r:embed="rId8"/>
          <a:stretch>
            <a:fillRect/>
          </a:stretch>
        </p:blipFill>
        <p:spPr>
          <a:xfrm>
            <a:off x="614601" y="4682900"/>
            <a:ext cx="2619375" cy="1743075"/>
          </a:xfrm>
          <a:prstGeom prst="rect">
            <a:avLst/>
          </a:prstGeom>
        </p:spPr>
      </p:pic>
      <p:pic>
        <p:nvPicPr>
          <p:cNvPr id="13" name="Imagem 12">
            <a:extLst>
              <a:ext uri="{FF2B5EF4-FFF2-40B4-BE49-F238E27FC236}">
                <a16:creationId xmlns:a16="http://schemas.microsoft.com/office/drawing/2014/main" id="{BDAA9743-C4C4-4C2F-954A-DE38B986CDE0}"/>
              </a:ext>
            </a:extLst>
          </p:cNvPr>
          <p:cNvPicPr>
            <a:picLocks noChangeAspect="1"/>
          </p:cNvPicPr>
          <p:nvPr/>
        </p:nvPicPr>
        <p:blipFill>
          <a:blip r:embed="rId9"/>
          <a:stretch>
            <a:fillRect/>
          </a:stretch>
        </p:blipFill>
        <p:spPr>
          <a:xfrm>
            <a:off x="611560" y="2939825"/>
            <a:ext cx="2608218" cy="1743075"/>
          </a:xfrm>
          <a:prstGeom prst="rect">
            <a:avLst/>
          </a:prstGeom>
        </p:spPr>
      </p:pic>
      <p:pic>
        <p:nvPicPr>
          <p:cNvPr id="14" name="Imagem 13">
            <a:extLst>
              <a:ext uri="{FF2B5EF4-FFF2-40B4-BE49-F238E27FC236}">
                <a16:creationId xmlns:a16="http://schemas.microsoft.com/office/drawing/2014/main" id="{E7DE49E9-6374-4AF4-83A0-D2000D482F82}"/>
              </a:ext>
            </a:extLst>
          </p:cNvPr>
          <p:cNvPicPr>
            <a:picLocks noChangeAspect="1"/>
          </p:cNvPicPr>
          <p:nvPr/>
        </p:nvPicPr>
        <p:blipFill>
          <a:blip r:embed="rId10"/>
          <a:stretch>
            <a:fillRect/>
          </a:stretch>
        </p:blipFill>
        <p:spPr>
          <a:xfrm>
            <a:off x="3207471" y="4682900"/>
            <a:ext cx="3002007" cy="1743073"/>
          </a:xfrm>
          <a:prstGeom prst="rect">
            <a:avLst/>
          </a:prstGeom>
        </p:spPr>
      </p:pic>
    </p:spTree>
    <p:extLst>
      <p:ext uri="{BB962C8B-B14F-4D97-AF65-F5344CB8AC3E}">
        <p14:creationId xmlns:p14="http://schemas.microsoft.com/office/powerpoint/2010/main" val="3447383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B035508-47CD-4432-8343-08FD1F955DD5}"/>
              </a:ext>
            </a:extLst>
          </p:cNvPr>
          <p:cNvPicPr>
            <a:picLocks noChangeAspect="1"/>
          </p:cNvPicPr>
          <p:nvPr/>
        </p:nvPicPr>
        <p:blipFill>
          <a:blip r:embed="rId2"/>
          <a:stretch>
            <a:fillRect/>
          </a:stretch>
        </p:blipFill>
        <p:spPr>
          <a:xfrm>
            <a:off x="446292" y="905733"/>
            <a:ext cx="4248472" cy="2661032"/>
          </a:xfrm>
          <a:prstGeom prst="rect">
            <a:avLst/>
          </a:prstGeom>
        </p:spPr>
      </p:pic>
      <p:pic>
        <p:nvPicPr>
          <p:cNvPr id="3" name="Imagem 2">
            <a:extLst>
              <a:ext uri="{FF2B5EF4-FFF2-40B4-BE49-F238E27FC236}">
                <a16:creationId xmlns:a16="http://schemas.microsoft.com/office/drawing/2014/main" id="{733D32D5-FB0D-48D6-A274-8E4F71638CC6}"/>
              </a:ext>
            </a:extLst>
          </p:cNvPr>
          <p:cNvPicPr>
            <a:picLocks noChangeAspect="1"/>
          </p:cNvPicPr>
          <p:nvPr/>
        </p:nvPicPr>
        <p:blipFill>
          <a:blip r:embed="rId3"/>
          <a:stretch>
            <a:fillRect/>
          </a:stretch>
        </p:blipFill>
        <p:spPr>
          <a:xfrm>
            <a:off x="4478740" y="3550168"/>
            <a:ext cx="4269854" cy="3058601"/>
          </a:xfrm>
          <a:prstGeom prst="rect">
            <a:avLst/>
          </a:prstGeom>
        </p:spPr>
      </p:pic>
      <p:pic>
        <p:nvPicPr>
          <p:cNvPr id="4" name="Imagem 3">
            <a:extLst>
              <a:ext uri="{FF2B5EF4-FFF2-40B4-BE49-F238E27FC236}">
                <a16:creationId xmlns:a16="http://schemas.microsoft.com/office/drawing/2014/main" id="{A7735AB1-BA54-462E-B0F6-E2D5E3E109C4}"/>
              </a:ext>
            </a:extLst>
          </p:cNvPr>
          <p:cNvPicPr>
            <a:picLocks noChangeAspect="1"/>
          </p:cNvPicPr>
          <p:nvPr/>
        </p:nvPicPr>
        <p:blipFill>
          <a:blip r:embed="rId4"/>
          <a:stretch>
            <a:fillRect/>
          </a:stretch>
        </p:blipFill>
        <p:spPr>
          <a:xfrm>
            <a:off x="4500122" y="908996"/>
            <a:ext cx="4248472" cy="2661032"/>
          </a:xfrm>
          <a:prstGeom prst="rect">
            <a:avLst/>
          </a:prstGeom>
        </p:spPr>
      </p:pic>
      <p:sp>
        <p:nvSpPr>
          <p:cNvPr id="8" name="CaixaDeTexto 7">
            <a:extLst>
              <a:ext uri="{FF2B5EF4-FFF2-40B4-BE49-F238E27FC236}">
                <a16:creationId xmlns:a16="http://schemas.microsoft.com/office/drawing/2014/main" id="{A5A76AD4-A05A-4157-93BF-2E5BE17386D1}"/>
              </a:ext>
            </a:extLst>
          </p:cNvPr>
          <p:cNvSpPr txBox="1"/>
          <p:nvPr/>
        </p:nvSpPr>
        <p:spPr>
          <a:xfrm>
            <a:off x="632942" y="287650"/>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DESENVOLVIMENTO TECNOLÓGICO</a:t>
            </a:r>
          </a:p>
        </p:txBody>
      </p:sp>
      <p:sp>
        <p:nvSpPr>
          <p:cNvPr id="6" name="CaixaDeTexto 5">
            <a:extLst>
              <a:ext uri="{FF2B5EF4-FFF2-40B4-BE49-F238E27FC236}">
                <a16:creationId xmlns:a16="http://schemas.microsoft.com/office/drawing/2014/main" id="{BBEF7A15-7ECD-47B1-88AB-8A897D60EBF2}"/>
              </a:ext>
            </a:extLst>
          </p:cNvPr>
          <p:cNvSpPr txBox="1"/>
          <p:nvPr/>
        </p:nvSpPr>
        <p:spPr>
          <a:xfrm>
            <a:off x="395536" y="3573016"/>
            <a:ext cx="4083204" cy="3046988"/>
          </a:xfrm>
          <a:prstGeom prst="rect">
            <a:avLst/>
          </a:prstGeom>
          <a:solidFill>
            <a:schemeClr val="bg1"/>
          </a:solidFill>
          <a:effectLst/>
        </p:spPr>
        <p:txBody>
          <a:bodyPr wrap="square" rtlCol="0">
            <a:spAutoFit/>
          </a:bodyPr>
          <a:lstStyle/>
          <a:p>
            <a:endParaRPr lang="pt-BR" sz="1600" b="1" dirty="0"/>
          </a:p>
          <a:p>
            <a:r>
              <a:rPr lang="pt-BR" sz="1600" b="1" dirty="0"/>
              <a:t>2000 – ÔNIBUS HÍBRIDOS DIESEL/ENERGIA</a:t>
            </a:r>
          </a:p>
          <a:p>
            <a:endParaRPr lang="pt-BR" sz="1600" b="1" dirty="0"/>
          </a:p>
          <a:p>
            <a:r>
              <a:rPr lang="pt-BR" sz="1600" b="1" dirty="0"/>
              <a:t>2008 – PROGRAMA DE ÔNIBUS MOVIDO A ETANOL PROJETO BEST.</a:t>
            </a:r>
          </a:p>
          <a:p>
            <a:endParaRPr lang="pt-BR" sz="1600" b="1" dirty="0"/>
          </a:p>
          <a:p>
            <a:r>
              <a:rPr lang="pt-BR" sz="1600" b="1" dirty="0"/>
              <a:t>2010 – PROGRAMA DO ÔNIBUS MOVIDO A HIDROGÊNIO.</a:t>
            </a:r>
          </a:p>
          <a:p>
            <a:endParaRPr lang="pt-BR" sz="1600" b="1" dirty="0"/>
          </a:p>
          <a:p>
            <a:r>
              <a:rPr lang="pt-BR" sz="1600" b="1" dirty="0"/>
              <a:t>2015 – INICIA-SE A ESTAÇÃO DE PRODUÇÃO E ABASTECIMENTO DE HIDROGÊNIO EM SBC</a:t>
            </a:r>
          </a:p>
          <a:p>
            <a:endParaRPr lang="pt-BR" sz="1600" b="1" dirty="0"/>
          </a:p>
        </p:txBody>
      </p:sp>
    </p:spTree>
    <p:extLst>
      <p:ext uri="{BB962C8B-B14F-4D97-AF65-F5344CB8AC3E}">
        <p14:creationId xmlns:p14="http://schemas.microsoft.com/office/powerpoint/2010/main" val="417673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AF410122-6FFA-4661-BA9E-379B40A7915C}"/>
              </a:ext>
            </a:extLst>
          </p:cNvPr>
          <p:cNvSpPr txBox="1"/>
          <p:nvPr/>
        </p:nvSpPr>
        <p:spPr>
          <a:xfrm>
            <a:off x="611560" y="478994"/>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MONITORAMENTO 24 HORAS DA OPERAÇÃO</a:t>
            </a:r>
          </a:p>
        </p:txBody>
      </p:sp>
      <p:pic>
        <p:nvPicPr>
          <p:cNvPr id="2" name="Imagem 1">
            <a:extLst>
              <a:ext uri="{FF2B5EF4-FFF2-40B4-BE49-F238E27FC236}">
                <a16:creationId xmlns:a16="http://schemas.microsoft.com/office/drawing/2014/main" id="{8A7FD76E-990C-4789-87F8-9A94E22624D3}"/>
              </a:ext>
            </a:extLst>
          </p:cNvPr>
          <p:cNvPicPr>
            <a:picLocks noChangeAspect="1"/>
          </p:cNvPicPr>
          <p:nvPr/>
        </p:nvPicPr>
        <p:blipFill>
          <a:blip r:embed="rId2"/>
          <a:stretch>
            <a:fillRect/>
          </a:stretch>
        </p:blipFill>
        <p:spPr>
          <a:xfrm>
            <a:off x="467544" y="1196752"/>
            <a:ext cx="4464496" cy="2929825"/>
          </a:xfrm>
          <a:prstGeom prst="rect">
            <a:avLst/>
          </a:prstGeom>
        </p:spPr>
      </p:pic>
      <p:pic>
        <p:nvPicPr>
          <p:cNvPr id="4" name="Imagem 3">
            <a:extLst>
              <a:ext uri="{FF2B5EF4-FFF2-40B4-BE49-F238E27FC236}">
                <a16:creationId xmlns:a16="http://schemas.microsoft.com/office/drawing/2014/main" id="{913D21D6-F2EC-4609-9B3D-FF95AA7F1147}"/>
              </a:ext>
            </a:extLst>
          </p:cNvPr>
          <p:cNvPicPr>
            <a:picLocks noChangeAspect="1"/>
          </p:cNvPicPr>
          <p:nvPr/>
        </p:nvPicPr>
        <p:blipFill>
          <a:blip r:embed="rId3"/>
          <a:stretch>
            <a:fillRect/>
          </a:stretch>
        </p:blipFill>
        <p:spPr>
          <a:xfrm>
            <a:off x="5154009" y="1196752"/>
            <a:ext cx="3644417" cy="2696328"/>
          </a:xfrm>
          <a:prstGeom prst="rect">
            <a:avLst/>
          </a:prstGeom>
        </p:spPr>
      </p:pic>
      <p:pic>
        <p:nvPicPr>
          <p:cNvPr id="6" name="Imagem 5">
            <a:extLst>
              <a:ext uri="{FF2B5EF4-FFF2-40B4-BE49-F238E27FC236}">
                <a16:creationId xmlns:a16="http://schemas.microsoft.com/office/drawing/2014/main" id="{0C2A7F1C-A4C8-41EA-BC17-686FF3184DBA}"/>
              </a:ext>
            </a:extLst>
          </p:cNvPr>
          <p:cNvPicPr>
            <a:picLocks noChangeAspect="1"/>
          </p:cNvPicPr>
          <p:nvPr/>
        </p:nvPicPr>
        <p:blipFill>
          <a:blip r:embed="rId4"/>
          <a:stretch>
            <a:fillRect/>
          </a:stretch>
        </p:blipFill>
        <p:spPr>
          <a:xfrm>
            <a:off x="5158138" y="4149080"/>
            <a:ext cx="3644417" cy="2354197"/>
          </a:xfrm>
          <a:prstGeom prst="rect">
            <a:avLst/>
          </a:prstGeom>
        </p:spPr>
      </p:pic>
      <p:sp>
        <p:nvSpPr>
          <p:cNvPr id="3" name="CaixaDeTexto 2">
            <a:extLst>
              <a:ext uri="{FF2B5EF4-FFF2-40B4-BE49-F238E27FC236}">
                <a16:creationId xmlns:a16="http://schemas.microsoft.com/office/drawing/2014/main" id="{9C1966D8-C61C-466D-8D93-B86D109B49CC}"/>
              </a:ext>
            </a:extLst>
          </p:cNvPr>
          <p:cNvSpPr txBox="1"/>
          <p:nvPr/>
        </p:nvSpPr>
        <p:spPr>
          <a:xfrm>
            <a:off x="323528" y="4471952"/>
            <a:ext cx="4608512" cy="2031325"/>
          </a:xfrm>
          <a:prstGeom prst="rect">
            <a:avLst/>
          </a:prstGeom>
          <a:solidFill>
            <a:schemeClr val="bg1"/>
          </a:solidFill>
        </p:spPr>
        <p:txBody>
          <a:bodyPr wrap="square" rtlCol="0">
            <a:spAutoFit/>
          </a:bodyPr>
          <a:lstStyle/>
          <a:p>
            <a:r>
              <a:rPr lang="pt-BR" b="1" dirty="0">
                <a:solidFill>
                  <a:schemeClr val="tx2">
                    <a:lumMod val="50000"/>
                  </a:schemeClr>
                </a:solidFill>
                <a:latin typeface="Arial" panose="020B0604020202020204" pitchFamily="34" charset="0"/>
                <a:cs typeface="Arial" panose="020B0604020202020204" pitchFamily="34" charset="0"/>
              </a:rPr>
              <a:t>QUASE 100% DOS ÔNIBUS MONITORADOS ELETRONICAMENTE.</a:t>
            </a:r>
          </a:p>
          <a:p>
            <a:r>
              <a:rPr lang="pt-BR" b="1" dirty="0">
                <a:solidFill>
                  <a:schemeClr val="tx2">
                    <a:lumMod val="50000"/>
                  </a:schemeClr>
                </a:solidFill>
                <a:latin typeface="Arial" panose="020B0604020202020204" pitchFamily="34" charset="0"/>
                <a:cs typeface="Arial" panose="020B0604020202020204" pitchFamily="34" charset="0"/>
              </a:rPr>
              <a:t>CONTROLE ELETRÔNICO QUE GERA REDUÇÃO DE CUSTOS E EFICIÊNCIA NA FISCALIZAÇÃO.</a:t>
            </a:r>
          </a:p>
          <a:p>
            <a:r>
              <a:rPr lang="pt-BR" b="1" dirty="0">
                <a:solidFill>
                  <a:schemeClr val="tx2">
                    <a:lumMod val="50000"/>
                  </a:schemeClr>
                </a:solidFill>
                <a:latin typeface="Arial" panose="020B0604020202020204" pitchFamily="34" charset="0"/>
                <a:cs typeface="Arial" panose="020B0604020202020204" pitchFamily="34" charset="0"/>
              </a:rPr>
              <a:t>FALTA MONITORAR TODA A REGIÃO DE SOROCABA.</a:t>
            </a:r>
          </a:p>
        </p:txBody>
      </p:sp>
    </p:spTree>
    <p:extLst>
      <p:ext uri="{BB962C8B-B14F-4D97-AF65-F5344CB8AC3E}">
        <p14:creationId xmlns:p14="http://schemas.microsoft.com/office/powerpoint/2010/main" val="355629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A09BAF7-20F6-41C0-90CB-D389D7798BAB}"/>
              </a:ext>
            </a:extLst>
          </p:cNvPr>
          <p:cNvPicPr>
            <a:picLocks noChangeAspect="1"/>
          </p:cNvPicPr>
          <p:nvPr/>
        </p:nvPicPr>
        <p:blipFill>
          <a:blip r:embed="rId2"/>
          <a:stretch>
            <a:fillRect/>
          </a:stretch>
        </p:blipFill>
        <p:spPr>
          <a:xfrm>
            <a:off x="5103520" y="4044858"/>
            <a:ext cx="3451287" cy="2264462"/>
          </a:xfrm>
          <a:prstGeom prst="rect">
            <a:avLst/>
          </a:prstGeom>
        </p:spPr>
      </p:pic>
      <p:pic>
        <p:nvPicPr>
          <p:cNvPr id="4" name="Imagem 3">
            <a:extLst>
              <a:ext uri="{FF2B5EF4-FFF2-40B4-BE49-F238E27FC236}">
                <a16:creationId xmlns:a16="http://schemas.microsoft.com/office/drawing/2014/main" id="{89286428-756F-4CAF-AAF9-8C7FFCE30AEB}"/>
              </a:ext>
            </a:extLst>
          </p:cNvPr>
          <p:cNvPicPr>
            <a:picLocks noChangeAspect="1"/>
          </p:cNvPicPr>
          <p:nvPr/>
        </p:nvPicPr>
        <p:blipFill>
          <a:blip r:embed="rId3"/>
          <a:stretch>
            <a:fillRect/>
          </a:stretch>
        </p:blipFill>
        <p:spPr>
          <a:xfrm>
            <a:off x="5103521" y="1219947"/>
            <a:ext cx="3451287" cy="2627660"/>
          </a:xfrm>
          <a:prstGeom prst="rect">
            <a:avLst/>
          </a:prstGeom>
        </p:spPr>
      </p:pic>
      <p:pic>
        <p:nvPicPr>
          <p:cNvPr id="5" name="Imagem 4">
            <a:extLst>
              <a:ext uri="{FF2B5EF4-FFF2-40B4-BE49-F238E27FC236}">
                <a16:creationId xmlns:a16="http://schemas.microsoft.com/office/drawing/2014/main" id="{21EDD6F4-BF2C-4DDA-B879-78BD05660CAA}"/>
              </a:ext>
            </a:extLst>
          </p:cNvPr>
          <p:cNvPicPr>
            <a:picLocks noChangeAspect="1"/>
          </p:cNvPicPr>
          <p:nvPr/>
        </p:nvPicPr>
        <p:blipFill>
          <a:blip r:embed="rId4"/>
          <a:stretch>
            <a:fillRect/>
          </a:stretch>
        </p:blipFill>
        <p:spPr>
          <a:xfrm>
            <a:off x="589192" y="1227646"/>
            <a:ext cx="4342848" cy="2627660"/>
          </a:xfrm>
          <a:prstGeom prst="rect">
            <a:avLst/>
          </a:prstGeom>
        </p:spPr>
      </p:pic>
      <p:sp>
        <p:nvSpPr>
          <p:cNvPr id="7" name="CaixaDeTexto 6">
            <a:extLst>
              <a:ext uri="{FF2B5EF4-FFF2-40B4-BE49-F238E27FC236}">
                <a16:creationId xmlns:a16="http://schemas.microsoft.com/office/drawing/2014/main" id="{FE3E7489-BABA-492A-B67F-7D70630BC1B5}"/>
              </a:ext>
            </a:extLst>
          </p:cNvPr>
          <p:cNvSpPr txBox="1"/>
          <p:nvPr/>
        </p:nvSpPr>
        <p:spPr>
          <a:xfrm>
            <a:off x="611560" y="503674"/>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SERVIÇO ESPECIAL CONVENIADO “LIGADO”</a:t>
            </a:r>
          </a:p>
        </p:txBody>
      </p:sp>
      <p:graphicFrame>
        <p:nvGraphicFramePr>
          <p:cNvPr id="3" name="Tabela 2"/>
          <p:cNvGraphicFramePr>
            <a:graphicFrameLocks noGrp="1"/>
          </p:cNvGraphicFramePr>
          <p:nvPr>
            <p:extLst>
              <p:ext uri="{D42A27DB-BD31-4B8C-83A1-F6EECF244321}">
                <p14:modId xmlns:p14="http://schemas.microsoft.com/office/powerpoint/2010/main" val="2601708116"/>
              </p:ext>
            </p:extLst>
          </p:nvPr>
        </p:nvGraphicFramePr>
        <p:xfrm>
          <a:off x="589193" y="4044856"/>
          <a:ext cx="4342848" cy="2264462"/>
        </p:xfrm>
        <a:graphic>
          <a:graphicData uri="http://schemas.openxmlformats.org/drawingml/2006/table">
            <a:tbl>
              <a:tblPr firstRow="1" bandRow="1">
                <a:tableStyleId>{69CF1AB2-1976-4502-BF36-3FF5EA218861}</a:tableStyleId>
              </a:tblPr>
              <a:tblGrid>
                <a:gridCol w="3262727">
                  <a:extLst>
                    <a:ext uri="{9D8B030D-6E8A-4147-A177-3AD203B41FA5}">
                      <a16:colId xmlns:a16="http://schemas.microsoft.com/office/drawing/2014/main" val="20000"/>
                    </a:ext>
                  </a:extLst>
                </a:gridCol>
                <a:gridCol w="1080121">
                  <a:extLst>
                    <a:ext uri="{9D8B030D-6E8A-4147-A177-3AD203B41FA5}">
                      <a16:colId xmlns:a16="http://schemas.microsoft.com/office/drawing/2014/main" val="20001"/>
                    </a:ext>
                  </a:extLst>
                </a:gridCol>
              </a:tblGrid>
              <a:tr h="380591">
                <a:tc>
                  <a:txBody>
                    <a:bodyPr/>
                    <a:lstStyle/>
                    <a:p>
                      <a:r>
                        <a:rPr lang="pt-BR" sz="1600" dirty="0">
                          <a:latin typeface="Arial" panose="020B0604020202020204" pitchFamily="34" charset="0"/>
                          <a:cs typeface="Arial" panose="020B0604020202020204" pitchFamily="34" charset="0"/>
                        </a:rPr>
                        <a:t>VEÍCULOS</a:t>
                      </a:r>
                    </a:p>
                  </a:txBody>
                  <a:tcPr/>
                </a:tc>
                <a:tc>
                  <a:txBody>
                    <a:bodyPr/>
                    <a:lstStyle/>
                    <a:p>
                      <a:pPr algn="ctr"/>
                      <a:r>
                        <a:rPr lang="pt-BR" sz="1600" dirty="0">
                          <a:latin typeface="Arial" panose="020B0604020202020204" pitchFamily="34" charset="0"/>
                          <a:cs typeface="Arial" panose="020B0604020202020204" pitchFamily="34" charset="0"/>
                        </a:rPr>
                        <a:t>534</a:t>
                      </a:r>
                    </a:p>
                  </a:txBody>
                  <a:tcPr/>
                </a:tc>
                <a:extLst>
                  <a:ext uri="{0D108BD9-81ED-4DB2-BD59-A6C34878D82A}">
                    <a16:rowId xmlns:a16="http://schemas.microsoft.com/office/drawing/2014/main" val="10000"/>
                  </a:ext>
                </a:extLst>
              </a:tr>
              <a:tr h="380591">
                <a:tc>
                  <a:txBody>
                    <a:bodyPr/>
                    <a:lstStyle/>
                    <a:p>
                      <a:r>
                        <a:rPr lang="pt-BR" sz="1600" b="1" dirty="0">
                          <a:latin typeface="Arial" panose="020B0604020202020204" pitchFamily="34" charset="0"/>
                          <a:cs typeface="Arial" panose="020B0604020202020204" pitchFamily="34" charset="0"/>
                        </a:rPr>
                        <a:t>FAMÍLIAS CADASTRADAS</a:t>
                      </a:r>
                    </a:p>
                  </a:txBody>
                  <a:tcPr/>
                </a:tc>
                <a:tc>
                  <a:txBody>
                    <a:bodyPr/>
                    <a:lstStyle/>
                    <a:p>
                      <a:pPr algn="ctr"/>
                      <a:r>
                        <a:rPr lang="pt-BR" sz="1600" b="1" dirty="0">
                          <a:latin typeface="Arial" panose="020B0604020202020204" pitchFamily="34" charset="0"/>
                          <a:cs typeface="Arial" panose="020B0604020202020204" pitchFamily="34" charset="0"/>
                        </a:rPr>
                        <a:t>5.300</a:t>
                      </a:r>
                    </a:p>
                  </a:txBody>
                  <a:tcPr/>
                </a:tc>
                <a:extLst>
                  <a:ext uri="{0D108BD9-81ED-4DB2-BD59-A6C34878D82A}">
                    <a16:rowId xmlns:a16="http://schemas.microsoft.com/office/drawing/2014/main" val="10001"/>
                  </a:ext>
                </a:extLst>
              </a:tr>
              <a:tr h="380591">
                <a:tc>
                  <a:txBody>
                    <a:bodyPr/>
                    <a:lstStyle/>
                    <a:p>
                      <a:r>
                        <a:rPr lang="pt-BR" sz="1600" b="1" dirty="0">
                          <a:latin typeface="Arial" panose="020B0604020202020204" pitchFamily="34" charset="0"/>
                          <a:cs typeface="Arial" panose="020B0604020202020204" pitchFamily="34" charset="0"/>
                        </a:rPr>
                        <a:t>PASS. TRANSPORTADOS / DIA</a:t>
                      </a:r>
                    </a:p>
                  </a:txBody>
                  <a:tcPr/>
                </a:tc>
                <a:tc>
                  <a:txBody>
                    <a:bodyPr/>
                    <a:lstStyle/>
                    <a:p>
                      <a:pPr algn="ctr"/>
                      <a:r>
                        <a:rPr lang="pt-BR" sz="1600" b="1" dirty="0">
                          <a:latin typeface="Arial" panose="020B0604020202020204" pitchFamily="34" charset="0"/>
                          <a:cs typeface="Arial" panose="020B0604020202020204" pitchFamily="34" charset="0"/>
                        </a:rPr>
                        <a:t>6.374</a:t>
                      </a:r>
                    </a:p>
                  </a:txBody>
                  <a:tcPr/>
                </a:tc>
                <a:extLst>
                  <a:ext uri="{0D108BD9-81ED-4DB2-BD59-A6C34878D82A}">
                    <a16:rowId xmlns:a16="http://schemas.microsoft.com/office/drawing/2014/main" val="10002"/>
                  </a:ext>
                </a:extLst>
              </a:tr>
              <a:tr h="380591">
                <a:tc>
                  <a:txBody>
                    <a:bodyPr/>
                    <a:lstStyle/>
                    <a:p>
                      <a:r>
                        <a:rPr lang="pt-BR" sz="1600" b="1" dirty="0">
                          <a:latin typeface="Arial" panose="020B0604020202020204" pitchFamily="34" charset="0"/>
                          <a:cs typeface="Arial" panose="020B0604020202020204" pitchFamily="34" charset="0"/>
                        </a:rPr>
                        <a:t>ESCOLAS ATENDIDAS</a:t>
                      </a:r>
                    </a:p>
                  </a:txBody>
                  <a:tcPr/>
                </a:tc>
                <a:tc>
                  <a:txBody>
                    <a:bodyPr/>
                    <a:lstStyle/>
                    <a:p>
                      <a:pPr algn="ctr"/>
                      <a:r>
                        <a:rPr lang="pt-BR" sz="1600" b="1" dirty="0">
                          <a:latin typeface="Arial" panose="020B0604020202020204" pitchFamily="34" charset="0"/>
                          <a:cs typeface="Arial" panose="020B0604020202020204" pitchFamily="34" charset="0"/>
                        </a:rPr>
                        <a:t>1.057</a:t>
                      </a:r>
                    </a:p>
                  </a:txBody>
                  <a:tcPr/>
                </a:tc>
                <a:extLst>
                  <a:ext uri="{0D108BD9-81ED-4DB2-BD59-A6C34878D82A}">
                    <a16:rowId xmlns:a16="http://schemas.microsoft.com/office/drawing/2014/main" val="10003"/>
                  </a:ext>
                </a:extLst>
              </a:tr>
              <a:tr h="361507">
                <a:tc>
                  <a:txBody>
                    <a:bodyPr/>
                    <a:lstStyle/>
                    <a:p>
                      <a:r>
                        <a:rPr lang="pt-BR" sz="1600" b="1" dirty="0">
                          <a:latin typeface="Arial" panose="020B0604020202020204" pitchFamily="34" charset="0"/>
                          <a:cs typeface="Arial" panose="020B0604020202020204" pitchFamily="34" charset="0"/>
                        </a:rPr>
                        <a:t>AVALIAÇÃO USUÁRIOS</a:t>
                      </a:r>
                    </a:p>
                  </a:txBody>
                  <a:tcPr/>
                </a:tc>
                <a:tc>
                  <a:txBody>
                    <a:bodyPr/>
                    <a:lstStyle/>
                    <a:p>
                      <a:pPr algn="ctr"/>
                      <a:r>
                        <a:rPr lang="pt-BR" sz="1600" b="1" dirty="0">
                          <a:latin typeface="Arial" panose="020B0604020202020204" pitchFamily="34" charset="0"/>
                          <a:cs typeface="Arial" panose="020B0604020202020204" pitchFamily="34" charset="0"/>
                        </a:rPr>
                        <a:t>&gt;95%</a:t>
                      </a:r>
                    </a:p>
                  </a:txBody>
                  <a:tcPr/>
                </a:tc>
                <a:extLst>
                  <a:ext uri="{0D108BD9-81ED-4DB2-BD59-A6C34878D82A}">
                    <a16:rowId xmlns:a16="http://schemas.microsoft.com/office/drawing/2014/main" val="10004"/>
                  </a:ext>
                </a:extLst>
              </a:tr>
              <a:tr h="380591">
                <a:tc>
                  <a:txBody>
                    <a:bodyPr/>
                    <a:lstStyle/>
                    <a:p>
                      <a:r>
                        <a:rPr lang="pt-BR" sz="1600" b="1" dirty="0">
                          <a:latin typeface="Arial" panose="020B0604020202020204" pitchFamily="34" charset="0"/>
                          <a:cs typeface="Arial" panose="020B0604020202020204" pitchFamily="34" charset="0"/>
                        </a:rPr>
                        <a:t>REGIÕES ATENDIDAS</a:t>
                      </a:r>
                    </a:p>
                  </a:txBody>
                  <a:tcPr/>
                </a:tc>
                <a:tc>
                  <a:txBody>
                    <a:bodyPr/>
                    <a:lstStyle/>
                    <a:p>
                      <a:pPr algn="ctr"/>
                      <a:r>
                        <a:rPr lang="pt-BR" sz="1600" b="1" dirty="0">
                          <a:latin typeface="Arial" panose="020B0604020202020204" pitchFamily="34" charset="0"/>
                          <a:cs typeface="Arial" panose="020B0604020202020204" pitchFamily="34" charset="0"/>
                        </a:rPr>
                        <a:t>SP e CA</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877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F4AFA15-AC01-4394-8A1A-0644AF4EDE6A}"/>
              </a:ext>
            </a:extLst>
          </p:cNvPr>
          <p:cNvPicPr>
            <a:picLocks noChangeAspect="1"/>
          </p:cNvPicPr>
          <p:nvPr/>
        </p:nvPicPr>
        <p:blipFill>
          <a:blip r:embed="rId2"/>
          <a:stretch>
            <a:fillRect/>
          </a:stretch>
        </p:blipFill>
        <p:spPr>
          <a:xfrm>
            <a:off x="1835696" y="1412776"/>
            <a:ext cx="5516389" cy="2780438"/>
          </a:xfrm>
          <a:prstGeom prst="rect">
            <a:avLst/>
          </a:prstGeom>
        </p:spPr>
      </p:pic>
      <p:sp>
        <p:nvSpPr>
          <p:cNvPr id="7" name="CaixaDeTexto 6">
            <a:extLst>
              <a:ext uri="{FF2B5EF4-FFF2-40B4-BE49-F238E27FC236}">
                <a16:creationId xmlns:a16="http://schemas.microsoft.com/office/drawing/2014/main" id="{AF410122-6FFA-4661-BA9E-379B40A7915C}"/>
              </a:ext>
            </a:extLst>
          </p:cNvPr>
          <p:cNvSpPr txBox="1"/>
          <p:nvPr/>
        </p:nvSpPr>
        <p:spPr>
          <a:xfrm>
            <a:off x="611560" y="406986"/>
            <a:ext cx="7992888" cy="86177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GESTÃO DAS CONCESSÕES DE GRATUIDADES</a:t>
            </a:r>
          </a:p>
          <a:p>
            <a:pPr algn="ctr"/>
            <a:r>
              <a:rPr lang="pt-BR" sz="2500" b="1" dirty="0">
                <a:latin typeface="Calibri" panose="020F0502020204030204" pitchFamily="34" charset="0"/>
                <a:cs typeface="Calibri" panose="020F0502020204030204" pitchFamily="34" charset="0"/>
              </a:rPr>
              <a:t>PASSE ESCOLAR E IDOSO</a:t>
            </a:r>
          </a:p>
        </p:txBody>
      </p:sp>
      <p:graphicFrame>
        <p:nvGraphicFramePr>
          <p:cNvPr id="2" name="Tabela 3">
            <a:extLst>
              <a:ext uri="{FF2B5EF4-FFF2-40B4-BE49-F238E27FC236}">
                <a16:creationId xmlns:a16="http://schemas.microsoft.com/office/drawing/2014/main" id="{F9C02036-5142-4BF3-8892-13B6D163C8FC}"/>
              </a:ext>
            </a:extLst>
          </p:cNvPr>
          <p:cNvGraphicFramePr>
            <a:graphicFrameLocks noGrp="1"/>
          </p:cNvGraphicFramePr>
          <p:nvPr>
            <p:extLst>
              <p:ext uri="{D42A27DB-BD31-4B8C-83A1-F6EECF244321}">
                <p14:modId xmlns:p14="http://schemas.microsoft.com/office/powerpoint/2010/main" val="3940201317"/>
              </p:ext>
            </p:extLst>
          </p:nvPr>
        </p:nvGraphicFramePr>
        <p:xfrm>
          <a:off x="539552" y="4391744"/>
          <a:ext cx="4896544" cy="213360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1381406248"/>
                    </a:ext>
                  </a:extLst>
                </a:gridCol>
                <a:gridCol w="1152128">
                  <a:extLst>
                    <a:ext uri="{9D8B030D-6E8A-4147-A177-3AD203B41FA5}">
                      <a16:colId xmlns:a16="http://schemas.microsoft.com/office/drawing/2014/main" val="382036762"/>
                    </a:ext>
                  </a:extLst>
                </a:gridCol>
                <a:gridCol w="1080120">
                  <a:extLst>
                    <a:ext uri="{9D8B030D-6E8A-4147-A177-3AD203B41FA5}">
                      <a16:colId xmlns:a16="http://schemas.microsoft.com/office/drawing/2014/main" val="3151958856"/>
                    </a:ext>
                  </a:extLst>
                </a:gridCol>
                <a:gridCol w="864096">
                  <a:extLst>
                    <a:ext uri="{9D8B030D-6E8A-4147-A177-3AD203B41FA5}">
                      <a16:colId xmlns:a16="http://schemas.microsoft.com/office/drawing/2014/main" val="1666502174"/>
                    </a:ext>
                  </a:extLst>
                </a:gridCol>
              </a:tblGrid>
              <a:tr h="282789">
                <a:tc>
                  <a:txBody>
                    <a:bodyPr/>
                    <a:lstStyle/>
                    <a:p>
                      <a:pPr algn="ctr"/>
                      <a:r>
                        <a:rPr lang="pt-BR" sz="1400" dirty="0"/>
                        <a:t>Região Metropolitana</a:t>
                      </a:r>
                    </a:p>
                  </a:txBody>
                  <a:tcPr/>
                </a:tc>
                <a:tc>
                  <a:txBody>
                    <a:bodyPr/>
                    <a:lstStyle/>
                    <a:p>
                      <a:pPr algn="ctr"/>
                      <a:r>
                        <a:rPr lang="pt-BR" sz="1400" dirty="0"/>
                        <a:t>Passe Livre</a:t>
                      </a:r>
                    </a:p>
                  </a:txBody>
                  <a:tcPr/>
                </a:tc>
                <a:tc>
                  <a:txBody>
                    <a:bodyPr/>
                    <a:lstStyle/>
                    <a:p>
                      <a:pPr algn="ctr"/>
                      <a:r>
                        <a:rPr lang="pt-BR" sz="1400" dirty="0"/>
                        <a:t>Meia Tarifa</a:t>
                      </a:r>
                    </a:p>
                  </a:txBody>
                  <a:tcPr/>
                </a:tc>
                <a:tc>
                  <a:txBody>
                    <a:bodyPr/>
                    <a:lstStyle/>
                    <a:p>
                      <a:pPr algn="ctr"/>
                      <a:r>
                        <a:rPr lang="pt-BR" sz="1400" dirty="0"/>
                        <a:t>Total</a:t>
                      </a:r>
                    </a:p>
                  </a:txBody>
                  <a:tcPr/>
                </a:tc>
                <a:extLst>
                  <a:ext uri="{0D108BD9-81ED-4DB2-BD59-A6C34878D82A}">
                    <a16:rowId xmlns:a16="http://schemas.microsoft.com/office/drawing/2014/main" val="1629979422"/>
                  </a:ext>
                </a:extLst>
              </a:tr>
              <a:tr h="282789">
                <a:tc>
                  <a:txBody>
                    <a:bodyPr/>
                    <a:lstStyle/>
                    <a:p>
                      <a:r>
                        <a:rPr lang="pt-BR" sz="1400" dirty="0"/>
                        <a:t>São Paulo</a:t>
                      </a:r>
                    </a:p>
                  </a:txBody>
                  <a:tcPr/>
                </a:tc>
                <a:tc>
                  <a:txBody>
                    <a:bodyPr/>
                    <a:lstStyle/>
                    <a:p>
                      <a:pPr algn="r"/>
                      <a:r>
                        <a:rPr lang="pt-BR" sz="1400" dirty="0"/>
                        <a:t>61.069</a:t>
                      </a:r>
                    </a:p>
                  </a:txBody>
                  <a:tcPr/>
                </a:tc>
                <a:tc>
                  <a:txBody>
                    <a:bodyPr/>
                    <a:lstStyle/>
                    <a:p>
                      <a:pPr algn="r"/>
                      <a:r>
                        <a:rPr lang="pt-BR" sz="1400" dirty="0"/>
                        <a:t>53.723</a:t>
                      </a:r>
                    </a:p>
                  </a:txBody>
                  <a:tcPr/>
                </a:tc>
                <a:tc>
                  <a:txBody>
                    <a:bodyPr/>
                    <a:lstStyle/>
                    <a:p>
                      <a:pPr algn="r"/>
                      <a:r>
                        <a:rPr lang="pt-BR" sz="1400" b="1" dirty="0"/>
                        <a:t>114.792</a:t>
                      </a:r>
                    </a:p>
                  </a:txBody>
                  <a:tcPr/>
                </a:tc>
                <a:extLst>
                  <a:ext uri="{0D108BD9-81ED-4DB2-BD59-A6C34878D82A}">
                    <a16:rowId xmlns:a16="http://schemas.microsoft.com/office/drawing/2014/main" val="2453503155"/>
                  </a:ext>
                </a:extLst>
              </a:tr>
              <a:tr h="282789">
                <a:tc>
                  <a:txBody>
                    <a:bodyPr/>
                    <a:lstStyle/>
                    <a:p>
                      <a:r>
                        <a:rPr lang="pt-BR" sz="1400" dirty="0" err="1"/>
                        <a:t>Bx</a:t>
                      </a:r>
                      <a:r>
                        <a:rPr lang="pt-BR" sz="1400" dirty="0"/>
                        <a:t>. Santista</a:t>
                      </a:r>
                    </a:p>
                  </a:txBody>
                  <a:tcPr/>
                </a:tc>
                <a:tc>
                  <a:txBody>
                    <a:bodyPr/>
                    <a:lstStyle/>
                    <a:p>
                      <a:pPr algn="r"/>
                      <a:r>
                        <a:rPr lang="pt-BR" sz="1400" dirty="0"/>
                        <a:t>10.571</a:t>
                      </a:r>
                    </a:p>
                  </a:txBody>
                  <a:tcPr/>
                </a:tc>
                <a:tc>
                  <a:txBody>
                    <a:bodyPr/>
                    <a:lstStyle/>
                    <a:p>
                      <a:pPr algn="r"/>
                      <a:r>
                        <a:rPr lang="pt-BR" sz="1400" dirty="0"/>
                        <a:t>6.270</a:t>
                      </a:r>
                    </a:p>
                  </a:txBody>
                  <a:tcPr/>
                </a:tc>
                <a:tc>
                  <a:txBody>
                    <a:bodyPr/>
                    <a:lstStyle/>
                    <a:p>
                      <a:pPr algn="r"/>
                      <a:r>
                        <a:rPr lang="pt-BR" sz="1400" b="1" dirty="0"/>
                        <a:t>16.841</a:t>
                      </a:r>
                    </a:p>
                  </a:txBody>
                  <a:tcPr/>
                </a:tc>
                <a:extLst>
                  <a:ext uri="{0D108BD9-81ED-4DB2-BD59-A6C34878D82A}">
                    <a16:rowId xmlns:a16="http://schemas.microsoft.com/office/drawing/2014/main" val="2632192715"/>
                  </a:ext>
                </a:extLst>
              </a:tr>
              <a:tr h="282789">
                <a:tc>
                  <a:txBody>
                    <a:bodyPr/>
                    <a:lstStyle/>
                    <a:p>
                      <a:r>
                        <a:rPr lang="pt-BR" sz="1400" dirty="0"/>
                        <a:t>Campinas</a:t>
                      </a:r>
                    </a:p>
                  </a:txBody>
                  <a:tcPr/>
                </a:tc>
                <a:tc>
                  <a:txBody>
                    <a:bodyPr/>
                    <a:lstStyle/>
                    <a:p>
                      <a:pPr algn="r"/>
                      <a:r>
                        <a:rPr lang="pt-BR" sz="1400" dirty="0"/>
                        <a:t>4.204</a:t>
                      </a:r>
                    </a:p>
                  </a:txBody>
                  <a:tcPr/>
                </a:tc>
                <a:tc>
                  <a:txBody>
                    <a:bodyPr/>
                    <a:lstStyle/>
                    <a:p>
                      <a:pPr algn="r"/>
                      <a:r>
                        <a:rPr lang="pt-BR" sz="1400" dirty="0"/>
                        <a:t>3.512</a:t>
                      </a:r>
                    </a:p>
                  </a:txBody>
                  <a:tcPr/>
                </a:tc>
                <a:tc>
                  <a:txBody>
                    <a:bodyPr/>
                    <a:lstStyle/>
                    <a:p>
                      <a:pPr algn="r"/>
                      <a:r>
                        <a:rPr lang="pt-BR" sz="1400" b="1" dirty="0"/>
                        <a:t>7.716</a:t>
                      </a:r>
                    </a:p>
                  </a:txBody>
                  <a:tcPr/>
                </a:tc>
                <a:extLst>
                  <a:ext uri="{0D108BD9-81ED-4DB2-BD59-A6C34878D82A}">
                    <a16:rowId xmlns:a16="http://schemas.microsoft.com/office/drawing/2014/main" val="3763818011"/>
                  </a:ext>
                </a:extLst>
              </a:tr>
              <a:tr h="282789">
                <a:tc>
                  <a:txBody>
                    <a:bodyPr/>
                    <a:lstStyle/>
                    <a:p>
                      <a:r>
                        <a:rPr lang="pt-BR" sz="1400" dirty="0"/>
                        <a:t>Vele Paraíba</a:t>
                      </a:r>
                    </a:p>
                  </a:txBody>
                  <a:tcPr/>
                </a:tc>
                <a:tc>
                  <a:txBody>
                    <a:bodyPr/>
                    <a:lstStyle/>
                    <a:p>
                      <a:pPr algn="r"/>
                      <a:r>
                        <a:rPr lang="pt-BR" sz="1400" dirty="0"/>
                        <a:t>4.723</a:t>
                      </a:r>
                    </a:p>
                  </a:txBody>
                  <a:tcPr/>
                </a:tc>
                <a:tc>
                  <a:txBody>
                    <a:bodyPr/>
                    <a:lstStyle/>
                    <a:p>
                      <a:pPr algn="r"/>
                      <a:r>
                        <a:rPr lang="pt-BR" sz="1400" dirty="0"/>
                        <a:t>3.850</a:t>
                      </a:r>
                    </a:p>
                  </a:txBody>
                  <a:tcPr/>
                </a:tc>
                <a:tc>
                  <a:txBody>
                    <a:bodyPr/>
                    <a:lstStyle/>
                    <a:p>
                      <a:pPr algn="r"/>
                      <a:r>
                        <a:rPr lang="pt-BR" sz="1400" b="1" dirty="0"/>
                        <a:t>8.573</a:t>
                      </a:r>
                    </a:p>
                  </a:txBody>
                  <a:tcPr/>
                </a:tc>
                <a:extLst>
                  <a:ext uri="{0D108BD9-81ED-4DB2-BD59-A6C34878D82A}">
                    <a16:rowId xmlns:a16="http://schemas.microsoft.com/office/drawing/2014/main" val="2000389576"/>
                  </a:ext>
                </a:extLst>
              </a:tr>
              <a:tr h="282789">
                <a:tc>
                  <a:txBody>
                    <a:bodyPr/>
                    <a:lstStyle/>
                    <a:p>
                      <a:r>
                        <a:rPr lang="pt-BR" sz="1400" dirty="0"/>
                        <a:t>Sorocaba</a:t>
                      </a:r>
                    </a:p>
                  </a:txBody>
                  <a:tcPr/>
                </a:tc>
                <a:tc>
                  <a:txBody>
                    <a:bodyPr/>
                    <a:lstStyle/>
                    <a:p>
                      <a:pPr algn="r"/>
                      <a:r>
                        <a:rPr lang="pt-BR" sz="1400" dirty="0"/>
                        <a:t>4.814</a:t>
                      </a:r>
                    </a:p>
                  </a:txBody>
                  <a:tcPr/>
                </a:tc>
                <a:tc>
                  <a:txBody>
                    <a:bodyPr/>
                    <a:lstStyle/>
                    <a:p>
                      <a:pPr algn="r"/>
                      <a:r>
                        <a:rPr lang="pt-BR" sz="1400" dirty="0"/>
                        <a:t>2.034</a:t>
                      </a:r>
                    </a:p>
                  </a:txBody>
                  <a:tcPr/>
                </a:tc>
                <a:tc>
                  <a:txBody>
                    <a:bodyPr/>
                    <a:lstStyle/>
                    <a:p>
                      <a:pPr algn="r"/>
                      <a:r>
                        <a:rPr lang="pt-BR" sz="1400" b="1" dirty="0"/>
                        <a:t>6.848</a:t>
                      </a:r>
                    </a:p>
                  </a:txBody>
                  <a:tcPr/>
                </a:tc>
                <a:extLst>
                  <a:ext uri="{0D108BD9-81ED-4DB2-BD59-A6C34878D82A}">
                    <a16:rowId xmlns:a16="http://schemas.microsoft.com/office/drawing/2014/main" val="2353004250"/>
                  </a:ext>
                </a:extLst>
              </a:tr>
              <a:tr h="282789">
                <a:tc>
                  <a:txBody>
                    <a:bodyPr/>
                    <a:lstStyle/>
                    <a:p>
                      <a:r>
                        <a:rPr lang="pt-BR" sz="1400" b="1" dirty="0"/>
                        <a:t>Total</a:t>
                      </a:r>
                    </a:p>
                  </a:txBody>
                  <a:tcPr/>
                </a:tc>
                <a:tc>
                  <a:txBody>
                    <a:bodyPr/>
                    <a:lstStyle/>
                    <a:p>
                      <a:pPr algn="r"/>
                      <a:r>
                        <a:rPr lang="pt-BR" sz="1400" b="1" dirty="0"/>
                        <a:t>85.381</a:t>
                      </a:r>
                    </a:p>
                  </a:txBody>
                  <a:tcPr/>
                </a:tc>
                <a:tc>
                  <a:txBody>
                    <a:bodyPr/>
                    <a:lstStyle/>
                    <a:p>
                      <a:pPr algn="r"/>
                      <a:r>
                        <a:rPr lang="pt-BR" sz="1400" b="1" dirty="0"/>
                        <a:t>69.389</a:t>
                      </a:r>
                    </a:p>
                  </a:txBody>
                  <a:tcPr/>
                </a:tc>
                <a:tc>
                  <a:txBody>
                    <a:bodyPr/>
                    <a:lstStyle/>
                    <a:p>
                      <a:pPr algn="r"/>
                      <a:r>
                        <a:rPr lang="pt-BR" sz="1400" b="1" dirty="0"/>
                        <a:t>154.770</a:t>
                      </a:r>
                    </a:p>
                  </a:txBody>
                  <a:tcPr/>
                </a:tc>
                <a:extLst>
                  <a:ext uri="{0D108BD9-81ED-4DB2-BD59-A6C34878D82A}">
                    <a16:rowId xmlns:a16="http://schemas.microsoft.com/office/drawing/2014/main" val="182174361"/>
                  </a:ext>
                </a:extLst>
              </a:tr>
            </a:tbl>
          </a:graphicData>
        </a:graphic>
      </p:graphicFrame>
      <p:graphicFrame>
        <p:nvGraphicFramePr>
          <p:cNvPr id="4" name="Tabela 3">
            <a:extLst>
              <a:ext uri="{FF2B5EF4-FFF2-40B4-BE49-F238E27FC236}">
                <a16:creationId xmlns:a16="http://schemas.microsoft.com/office/drawing/2014/main" id="{3C061827-AE97-4721-BF9E-B1D79700B00C}"/>
              </a:ext>
            </a:extLst>
          </p:cNvPr>
          <p:cNvGraphicFramePr>
            <a:graphicFrameLocks noGrp="1"/>
          </p:cNvGraphicFramePr>
          <p:nvPr>
            <p:extLst>
              <p:ext uri="{D42A27DB-BD31-4B8C-83A1-F6EECF244321}">
                <p14:modId xmlns:p14="http://schemas.microsoft.com/office/powerpoint/2010/main" val="222882983"/>
              </p:ext>
            </p:extLst>
          </p:nvPr>
        </p:nvGraphicFramePr>
        <p:xfrm>
          <a:off x="5652120" y="4391744"/>
          <a:ext cx="3024336" cy="2133600"/>
        </p:xfrm>
        <a:graphic>
          <a:graphicData uri="http://schemas.openxmlformats.org/drawingml/2006/table">
            <a:tbl>
              <a:tblPr firstRow="1" bandRow="1">
                <a:tableStyleId>{5C22544A-7EE6-4342-B048-85BDC9FD1C3A}</a:tableStyleId>
              </a:tblPr>
              <a:tblGrid>
                <a:gridCol w="1832931">
                  <a:extLst>
                    <a:ext uri="{9D8B030D-6E8A-4147-A177-3AD203B41FA5}">
                      <a16:colId xmlns:a16="http://schemas.microsoft.com/office/drawing/2014/main" val="1381406248"/>
                    </a:ext>
                  </a:extLst>
                </a:gridCol>
                <a:gridCol w="1191405">
                  <a:extLst>
                    <a:ext uri="{9D8B030D-6E8A-4147-A177-3AD203B41FA5}">
                      <a16:colId xmlns:a16="http://schemas.microsoft.com/office/drawing/2014/main" val="382036762"/>
                    </a:ext>
                  </a:extLst>
                </a:gridCol>
              </a:tblGrid>
              <a:tr h="282789">
                <a:tc>
                  <a:txBody>
                    <a:bodyPr/>
                    <a:lstStyle/>
                    <a:p>
                      <a:pPr algn="ctr"/>
                      <a:r>
                        <a:rPr lang="pt-BR" sz="1400" dirty="0"/>
                        <a:t>Região Metropolitana</a:t>
                      </a:r>
                    </a:p>
                  </a:txBody>
                  <a:tcPr/>
                </a:tc>
                <a:tc>
                  <a:txBody>
                    <a:bodyPr/>
                    <a:lstStyle/>
                    <a:p>
                      <a:pPr algn="ctr"/>
                      <a:r>
                        <a:rPr lang="pt-BR" sz="1400" dirty="0"/>
                        <a:t>Idoso 60-64</a:t>
                      </a:r>
                    </a:p>
                  </a:txBody>
                  <a:tcPr/>
                </a:tc>
                <a:extLst>
                  <a:ext uri="{0D108BD9-81ED-4DB2-BD59-A6C34878D82A}">
                    <a16:rowId xmlns:a16="http://schemas.microsoft.com/office/drawing/2014/main" val="1629979422"/>
                  </a:ext>
                </a:extLst>
              </a:tr>
              <a:tr h="282789">
                <a:tc>
                  <a:txBody>
                    <a:bodyPr/>
                    <a:lstStyle/>
                    <a:p>
                      <a:r>
                        <a:rPr lang="pt-BR" sz="1400" dirty="0"/>
                        <a:t>São Paulo</a:t>
                      </a:r>
                    </a:p>
                  </a:txBody>
                  <a:tcPr/>
                </a:tc>
                <a:tc>
                  <a:txBody>
                    <a:bodyPr/>
                    <a:lstStyle/>
                    <a:p>
                      <a:pPr algn="r"/>
                      <a:r>
                        <a:rPr lang="pt-BR" sz="1400" b="1" dirty="0"/>
                        <a:t>337.722</a:t>
                      </a:r>
                    </a:p>
                  </a:txBody>
                  <a:tcPr/>
                </a:tc>
                <a:extLst>
                  <a:ext uri="{0D108BD9-81ED-4DB2-BD59-A6C34878D82A}">
                    <a16:rowId xmlns:a16="http://schemas.microsoft.com/office/drawing/2014/main" val="2453503155"/>
                  </a:ext>
                </a:extLst>
              </a:tr>
              <a:tr h="282789">
                <a:tc>
                  <a:txBody>
                    <a:bodyPr/>
                    <a:lstStyle/>
                    <a:p>
                      <a:r>
                        <a:rPr lang="pt-BR" sz="1400" dirty="0" err="1"/>
                        <a:t>Bx</a:t>
                      </a:r>
                      <a:r>
                        <a:rPr lang="pt-BR" sz="1400" dirty="0"/>
                        <a:t>. Santista</a:t>
                      </a:r>
                    </a:p>
                  </a:txBody>
                  <a:tcPr/>
                </a:tc>
                <a:tc>
                  <a:txBody>
                    <a:bodyPr/>
                    <a:lstStyle/>
                    <a:p>
                      <a:pPr algn="r"/>
                      <a:r>
                        <a:rPr lang="pt-BR" sz="1400" b="1" dirty="0"/>
                        <a:t>-</a:t>
                      </a:r>
                    </a:p>
                  </a:txBody>
                  <a:tcPr/>
                </a:tc>
                <a:extLst>
                  <a:ext uri="{0D108BD9-81ED-4DB2-BD59-A6C34878D82A}">
                    <a16:rowId xmlns:a16="http://schemas.microsoft.com/office/drawing/2014/main" val="2632192715"/>
                  </a:ext>
                </a:extLst>
              </a:tr>
              <a:tr h="282789">
                <a:tc>
                  <a:txBody>
                    <a:bodyPr/>
                    <a:lstStyle/>
                    <a:p>
                      <a:r>
                        <a:rPr lang="pt-BR" sz="1400" dirty="0"/>
                        <a:t>Campinas</a:t>
                      </a:r>
                    </a:p>
                  </a:txBody>
                  <a:tcPr/>
                </a:tc>
                <a:tc>
                  <a:txBody>
                    <a:bodyPr/>
                    <a:lstStyle/>
                    <a:p>
                      <a:pPr algn="r"/>
                      <a:r>
                        <a:rPr lang="pt-BR" sz="1400" b="1" dirty="0"/>
                        <a:t>54.135</a:t>
                      </a:r>
                    </a:p>
                  </a:txBody>
                  <a:tcPr/>
                </a:tc>
                <a:extLst>
                  <a:ext uri="{0D108BD9-81ED-4DB2-BD59-A6C34878D82A}">
                    <a16:rowId xmlns:a16="http://schemas.microsoft.com/office/drawing/2014/main" val="3763818011"/>
                  </a:ext>
                </a:extLst>
              </a:tr>
              <a:tr h="282789">
                <a:tc>
                  <a:txBody>
                    <a:bodyPr/>
                    <a:lstStyle/>
                    <a:p>
                      <a:r>
                        <a:rPr lang="pt-BR" sz="1400" dirty="0"/>
                        <a:t>Vele Paraíba</a:t>
                      </a:r>
                    </a:p>
                  </a:txBody>
                  <a:tcPr/>
                </a:tc>
                <a:tc>
                  <a:txBody>
                    <a:bodyPr/>
                    <a:lstStyle/>
                    <a:p>
                      <a:pPr algn="r"/>
                      <a:r>
                        <a:rPr lang="pt-BR" sz="1400" b="1" dirty="0"/>
                        <a:t>85.512</a:t>
                      </a:r>
                    </a:p>
                  </a:txBody>
                  <a:tcPr/>
                </a:tc>
                <a:extLst>
                  <a:ext uri="{0D108BD9-81ED-4DB2-BD59-A6C34878D82A}">
                    <a16:rowId xmlns:a16="http://schemas.microsoft.com/office/drawing/2014/main" val="2000389576"/>
                  </a:ext>
                </a:extLst>
              </a:tr>
              <a:tr h="282789">
                <a:tc>
                  <a:txBody>
                    <a:bodyPr/>
                    <a:lstStyle/>
                    <a:p>
                      <a:r>
                        <a:rPr lang="pt-BR" sz="1400" dirty="0"/>
                        <a:t>Sorocaba</a:t>
                      </a:r>
                    </a:p>
                  </a:txBody>
                  <a:tcPr/>
                </a:tc>
                <a:tc>
                  <a:txBody>
                    <a:bodyPr/>
                    <a:lstStyle/>
                    <a:p>
                      <a:pPr algn="r"/>
                      <a:r>
                        <a:rPr lang="pt-BR" sz="1400" b="1" dirty="0"/>
                        <a:t>40.055</a:t>
                      </a:r>
                    </a:p>
                  </a:txBody>
                  <a:tcPr/>
                </a:tc>
                <a:extLst>
                  <a:ext uri="{0D108BD9-81ED-4DB2-BD59-A6C34878D82A}">
                    <a16:rowId xmlns:a16="http://schemas.microsoft.com/office/drawing/2014/main" val="2353004250"/>
                  </a:ext>
                </a:extLst>
              </a:tr>
              <a:tr h="282789">
                <a:tc>
                  <a:txBody>
                    <a:bodyPr/>
                    <a:lstStyle/>
                    <a:p>
                      <a:r>
                        <a:rPr lang="pt-BR" sz="1400" b="1" dirty="0"/>
                        <a:t>Total</a:t>
                      </a:r>
                    </a:p>
                  </a:txBody>
                  <a:tcPr/>
                </a:tc>
                <a:tc>
                  <a:txBody>
                    <a:bodyPr/>
                    <a:lstStyle/>
                    <a:p>
                      <a:pPr algn="r"/>
                      <a:r>
                        <a:rPr lang="pt-BR" sz="1400" b="1" dirty="0"/>
                        <a:t>517.424</a:t>
                      </a:r>
                    </a:p>
                  </a:txBody>
                  <a:tcPr/>
                </a:tc>
                <a:extLst>
                  <a:ext uri="{0D108BD9-81ED-4DB2-BD59-A6C34878D82A}">
                    <a16:rowId xmlns:a16="http://schemas.microsoft.com/office/drawing/2014/main" val="182174361"/>
                  </a:ext>
                </a:extLst>
              </a:tr>
            </a:tbl>
          </a:graphicData>
        </a:graphic>
      </p:graphicFrame>
    </p:spTree>
    <p:extLst>
      <p:ext uri="{BB962C8B-B14F-4D97-AF65-F5344CB8AC3E}">
        <p14:creationId xmlns:p14="http://schemas.microsoft.com/office/powerpoint/2010/main" val="61680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846C282-56EA-4919-A5DE-A4F68BE61BAE}"/>
              </a:ext>
            </a:extLst>
          </p:cNvPr>
          <p:cNvPicPr>
            <a:picLocks noChangeAspect="1"/>
          </p:cNvPicPr>
          <p:nvPr/>
        </p:nvPicPr>
        <p:blipFill>
          <a:blip r:embed="rId2"/>
          <a:stretch>
            <a:fillRect/>
          </a:stretch>
        </p:blipFill>
        <p:spPr>
          <a:xfrm>
            <a:off x="428530" y="1472105"/>
            <a:ext cx="2875054" cy="2486833"/>
          </a:xfrm>
          <a:prstGeom prst="rect">
            <a:avLst/>
          </a:prstGeom>
        </p:spPr>
      </p:pic>
      <p:pic>
        <p:nvPicPr>
          <p:cNvPr id="3" name="Imagem 2">
            <a:extLst>
              <a:ext uri="{FF2B5EF4-FFF2-40B4-BE49-F238E27FC236}">
                <a16:creationId xmlns:a16="http://schemas.microsoft.com/office/drawing/2014/main" id="{86DD45F5-C6D9-4545-8209-9513D2390501}"/>
              </a:ext>
            </a:extLst>
          </p:cNvPr>
          <p:cNvPicPr>
            <a:picLocks noChangeAspect="1"/>
          </p:cNvPicPr>
          <p:nvPr/>
        </p:nvPicPr>
        <p:blipFill>
          <a:blip r:embed="rId3"/>
          <a:stretch>
            <a:fillRect/>
          </a:stretch>
        </p:blipFill>
        <p:spPr>
          <a:xfrm>
            <a:off x="3415140" y="1472107"/>
            <a:ext cx="5300331" cy="2965006"/>
          </a:xfrm>
          <a:prstGeom prst="rect">
            <a:avLst/>
          </a:prstGeom>
        </p:spPr>
      </p:pic>
      <p:pic>
        <p:nvPicPr>
          <p:cNvPr id="4" name="Imagem 3">
            <a:extLst>
              <a:ext uri="{FF2B5EF4-FFF2-40B4-BE49-F238E27FC236}">
                <a16:creationId xmlns:a16="http://schemas.microsoft.com/office/drawing/2014/main" id="{9603B60E-C0C6-4220-9614-2FDA0CBD37FD}"/>
              </a:ext>
            </a:extLst>
          </p:cNvPr>
          <p:cNvPicPr>
            <a:picLocks noChangeAspect="1"/>
          </p:cNvPicPr>
          <p:nvPr/>
        </p:nvPicPr>
        <p:blipFill>
          <a:blip r:embed="rId4"/>
          <a:stretch>
            <a:fillRect/>
          </a:stretch>
        </p:blipFill>
        <p:spPr>
          <a:xfrm>
            <a:off x="428530" y="4038511"/>
            <a:ext cx="2875054" cy="2525534"/>
          </a:xfrm>
          <a:prstGeom prst="rect">
            <a:avLst/>
          </a:prstGeom>
        </p:spPr>
      </p:pic>
      <p:sp>
        <p:nvSpPr>
          <p:cNvPr id="6" name="CaixaDeTexto 5">
            <a:extLst>
              <a:ext uri="{FF2B5EF4-FFF2-40B4-BE49-F238E27FC236}">
                <a16:creationId xmlns:a16="http://schemas.microsoft.com/office/drawing/2014/main" id="{99880376-DF0F-43BF-9553-22ED56EE8CE7}"/>
              </a:ext>
            </a:extLst>
          </p:cNvPr>
          <p:cNvSpPr txBox="1"/>
          <p:nvPr/>
        </p:nvSpPr>
        <p:spPr>
          <a:xfrm>
            <a:off x="611560" y="406986"/>
            <a:ext cx="7992888" cy="86177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GESTÃO DAS CONCESSÕES DE GRATUIDADES</a:t>
            </a:r>
          </a:p>
          <a:p>
            <a:pPr algn="ctr"/>
            <a:r>
              <a:rPr lang="pt-BR" sz="2500" b="1" dirty="0">
                <a:latin typeface="Calibri" panose="020F0502020204030204" pitchFamily="34" charset="0"/>
                <a:cs typeface="Calibri" panose="020F0502020204030204" pitchFamily="34" charset="0"/>
              </a:rPr>
              <a:t>Centro de Atendimento ao Passageiro Especial - CAPES</a:t>
            </a:r>
          </a:p>
        </p:txBody>
      </p:sp>
      <p:graphicFrame>
        <p:nvGraphicFramePr>
          <p:cNvPr id="7" name="Tabela 7">
            <a:extLst>
              <a:ext uri="{FF2B5EF4-FFF2-40B4-BE49-F238E27FC236}">
                <a16:creationId xmlns:a16="http://schemas.microsoft.com/office/drawing/2014/main" id="{031F2EB9-F85D-4FFA-8070-A70A3FACE025}"/>
              </a:ext>
            </a:extLst>
          </p:cNvPr>
          <p:cNvGraphicFramePr>
            <a:graphicFrameLocks noGrp="1"/>
          </p:cNvGraphicFramePr>
          <p:nvPr>
            <p:extLst>
              <p:ext uri="{D42A27DB-BD31-4B8C-83A1-F6EECF244321}">
                <p14:modId xmlns:p14="http://schemas.microsoft.com/office/powerpoint/2010/main" val="4264824341"/>
              </p:ext>
            </p:extLst>
          </p:nvPr>
        </p:nvGraphicFramePr>
        <p:xfrm>
          <a:off x="3415141" y="4552365"/>
          <a:ext cx="5300329" cy="2011680"/>
        </p:xfrm>
        <a:graphic>
          <a:graphicData uri="http://schemas.openxmlformats.org/drawingml/2006/table">
            <a:tbl>
              <a:tblPr firstRow="1" bandRow="1">
                <a:tableStyleId>{69CF1AB2-1976-4502-BF36-3FF5EA218861}</a:tableStyleId>
              </a:tblPr>
              <a:tblGrid>
                <a:gridCol w="3939434">
                  <a:extLst>
                    <a:ext uri="{9D8B030D-6E8A-4147-A177-3AD203B41FA5}">
                      <a16:colId xmlns:a16="http://schemas.microsoft.com/office/drawing/2014/main" val="3725944733"/>
                    </a:ext>
                  </a:extLst>
                </a:gridCol>
                <a:gridCol w="1360895">
                  <a:extLst>
                    <a:ext uri="{9D8B030D-6E8A-4147-A177-3AD203B41FA5}">
                      <a16:colId xmlns:a16="http://schemas.microsoft.com/office/drawing/2014/main" val="903354915"/>
                    </a:ext>
                  </a:extLst>
                </a:gridCol>
              </a:tblGrid>
              <a:tr h="316835">
                <a:tc>
                  <a:txBody>
                    <a:bodyPr/>
                    <a:lstStyle/>
                    <a:p>
                      <a:r>
                        <a:rPr lang="pt-BR" sz="1600" dirty="0"/>
                        <a:t>R. M. SÃO PAULO</a:t>
                      </a:r>
                    </a:p>
                  </a:txBody>
                  <a:tcPr/>
                </a:tc>
                <a:tc>
                  <a:txBody>
                    <a:bodyPr/>
                    <a:lstStyle/>
                    <a:p>
                      <a:pPr algn="r"/>
                      <a:r>
                        <a:rPr lang="pt-BR" sz="1600" dirty="0"/>
                        <a:t>60.691</a:t>
                      </a:r>
                    </a:p>
                  </a:txBody>
                  <a:tcPr/>
                </a:tc>
                <a:extLst>
                  <a:ext uri="{0D108BD9-81ED-4DB2-BD59-A6C34878D82A}">
                    <a16:rowId xmlns:a16="http://schemas.microsoft.com/office/drawing/2014/main" val="3051741602"/>
                  </a:ext>
                </a:extLst>
              </a:tr>
              <a:tr h="316835">
                <a:tc>
                  <a:txBody>
                    <a:bodyPr/>
                    <a:lstStyle/>
                    <a:p>
                      <a:r>
                        <a:rPr lang="pt-BR" sz="1600" b="1" dirty="0"/>
                        <a:t>R. M. BAIXADA SANTISTA</a:t>
                      </a:r>
                    </a:p>
                  </a:txBody>
                  <a:tcPr/>
                </a:tc>
                <a:tc>
                  <a:txBody>
                    <a:bodyPr/>
                    <a:lstStyle/>
                    <a:p>
                      <a:pPr algn="r"/>
                      <a:r>
                        <a:rPr lang="pt-BR" sz="1600" b="1" dirty="0"/>
                        <a:t>8.566</a:t>
                      </a:r>
                    </a:p>
                  </a:txBody>
                  <a:tcPr/>
                </a:tc>
                <a:extLst>
                  <a:ext uri="{0D108BD9-81ED-4DB2-BD59-A6C34878D82A}">
                    <a16:rowId xmlns:a16="http://schemas.microsoft.com/office/drawing/2014/main" val="1483761087"/>
                  </a:ext>
                </a:extLst>
              </a:tr>
              <a:tr h="316835">
                <a:tc>
                  <a:txBody>
                    <a:bodyPr/>
                    <a:lstStyle/>
                    <a:p>
                      <a:r>
                        <a:rPr lang="pt-BR" sz="1600" b="1" dirty="0"/>
                        <a:t>R. M. CAMPINAS</a:t>
                      </a:r>
                    </a:p>
                  </a:txBody>
                  <a:tcPr/>
                </a:tc>
                <a:tc>
                  <a:txBody>
                    <a:bodyPr/>
                    <a:lstStyle/>
                    <a:p>
                      <a:pPr algn="r"/>
                      <a:r>
                        <a:rPr lang="pt-BR" sz="1600" b="1" dirty="0"/>
                        <a:t>4.247</a:t>
                      </a:r>
                    </a:p>
                  </a:txBody>
                  <a:tcPr/>
                </a:tc>
                <a:extLst>
                  <a:ext uri="{0D108BD9-81ED-4DB2-BD59-A6C34878D82A}">
                    <a16:rowId xmlns:a16="http://schemas.microsoft.com/office/drawing/2014/main" val="703959010"/>
                  </a:ext>
                </a:extLst>
              </a:tr>
              <a:tr h="316835">
                <a:tc>
                  <a:txBody>
                    <a:bodyPr/>
                    <a:lstStyle/>
                    <a:p>
                      <a:r>
                        <a:rPr lang="pt-BR" sz="1600" b="1" dirty="0"/>
                        <a:t>R. M. VALE DO PARAÍBA E LIT. NORTE</a:t>
                      </a:r>
                    </a:p>
                  </a:txBody>
                  <a:tcPr/>
                </a:tc>
                <a:tc>
                  <a:txBody>
                    <a:bodyPr/>
                    <a:lstStyle/>
                    <a:p>
                      <a:pPr algn="r"/>
                      <a:r>
                        <a:rPr lang="pt-BR" sz="1600" b="1" dirty="0"/>
                        <a:t>2.845</a:t>
                      </a:r>
                    </a:p>
                  </a:txBody>
                  <a:tcPr/>
                </a:tc>
                <a:extLst>
                  <a:ext uri="{0D108BD9-81ED-4DB2-BD59-A6C34878D82A}">
                    <a16:rowId xmlns:a16="http://schemas.microsoft.com/office/drawing/2014/main" val="2755274146"/>
                  </a:ext>
                </a:extLst>
              </a:tr>
              <a:tr h="316835">
                <a:tc>
                  <a:txBody>
                    <a:bodyPr/>
                    <a:lstStyle/>
                    <a:p>
                      <a:r>
                        <a:rPr lang="pt-BR" sz="1600" b="1" dirty="0"/>
                        <a:t>R. M. SOROCABA</a:t>
                      </a:r>
                    </a:p>
                  </a:txBody>
                  <a:tcPr/>
                </a:tc>
                <a:tc>
                  <a:txBody>
                    <a:bodyPr/>
                    <a:lstStyle/>
                    <a:p>
                      <a:pPr algn="r"/>
                      <a:r>
                        <a:rPr lang="pt-BR" sz="1600" b="1" dirty="0"/>
                        <a:t>1.424</a:t>
                      </a:r>
                    </a:p>
                  </a:txBody>
                  <a:tcPr/>
                </a:tc>
                <a:extLst>
                  <a:ext uri="{0D108BD9-81ED-4DB2-BD59-A6C34878D82A}">
                    <a16:rowId xmlns:a16="http://schemas.microsoft.com/office/drawing/2014/main" val="3461944387"/>
                  </a:ext>
                </a:extLst>
              </a:tr>
              <a:tr h="316835">
                <a:tc>
                  <a:txBody>
                    <a:bodyPr/>
                    <a:lstStyle/>
                    <a:p>
                      <a:r>
                        <a:rPr lang="pt-BR" sz="1600" b="1" dirty="0"/>
                        <a:t>TOTAL</a:t>
                      </a:r>
                    </a:p>
                  </a:txBody>
                  <a:tcPr/>
                </a:tc>
                <a:tc>
                  <a:txBody>
                    <a:bodyPr/>
                    <a:lstStyle/>
                    <a:p>
                      <a:pPr algn="r"/>
                      <a:r>
                        <a:rPr lang="pt-BR" sz="1600" b="1" dirty="0"/>
                        <a:t>77.773</a:t>
                      </a:r>
                    </a:p>
                  </a:txBody>
                  <a:tcPr/>
                </a:tc>
                <a:extLst>
                  <a:ext uri="{0D108BD9-81ED-4DB2-BD59-A6C34878D82A}">
                    <a16:rowId xmlns:a16="http://schemas.microsoft.com/office/drawing/2014/main" val="2206312192"/>
                  </a:ext>
                </a:extLst>
              </a:tr>
            </a:tbl>
          </a:graphicData>
        </a:graphic>
      </p:graphicFrame>
    </p:spTree>
    <p:extLst>
      <p:ext uri="{BB962C8B-B14F-4D97-AF65-F5344CB8AC3E}">
        <p14:creationId xmlns:p14="http://schemas.microsoft.com/office/powerpoint/2010/main" val="3968100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724FE1D-B467-4081-AD72-8DDE9701E932}"/>
              </a:ext>
            </a:extLst>
          </p:cNvPr>
          <p:cNvSpPr txBox="1"/>
          <p:nvPr/>
        </p:nvSpPr>
        <p:spPr>
          <a:xfrm>
            <a:off x="611560" y="575682"/>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ALGUNS PRÊMIOS</a:t>
            </a:r>
          </a:p>
        </p:txBody>
      </p:sp>
      <p:pic>
        <p:nvPicPr>
          <p:cNvPr id="6" name="Imagem 5">
            <a:extLst>
              <a:ext uri="{FF2B5EF4-FFF2-40B4-BE49-F238E27FC236}">
                <a16:creationId xmlns:a16="http://schemas.microsoft.com/office/drawing/2014/main" id="{15A28CA6-5147-4345-AACC-A03296DB2E7F}"/>
              </a:ext>
            </a:extLst>
          </p:cNvPr>
          <p:cNvPicPr>
            <a:picLocks noChangeAspect="1"/>
          </p:cNvPicPr>
          <p:nvPr/>
        </p:nvPicPr>
        <p:blipFill>
          <a:blip r:embed="rId2"/>
          <a:stretch>
            <a:fillRect/>
          </a:stretch>
        </p:blipFill>
        <p:spPr>
          <a:xfrm>
            <a:off x="522547" y="1367070"/>
            <a:ext cx="4251751" cy="2300388"/>
          </a:xfrm>
          <a:prstGeom prst="rect">
            <a:avLst/>
          </a:prstGeom>
        </p:spPr>
      </p:pic>
      <p:pic>
        <p:nvPicPr>
          <p:cNvPr id="9" name="Imagem 8">
            <a:extLst>
              <a:ext uri="{FF2B5EF4-FFF2-40B4-BE49-F238E27FC236}">
                <a16:creationId xmlns:a16="http://schemas.microsoft.com/office/drawing/2014/main" id="{855B9954-F846-4933-8E8E-BF899F449E27}"/>
              </a:ext>
            </a:extLst>
          </p:cNvPr>
          <p:cNvPicPr>
            <a:picLocks noChangeAspect="1"/>
          </p:cNvPicPr>
          <p:nvPr/>
        </p:nvPicPr>
        <p:blipFill>
          <a:blip r:embed="rId3"/>
          <a:stretch>
            <a:fillRect/>
          </a:stretch>
        </p:blipFill>
        <p:spPr>
          <a:xfrm>
            <a:off x="536272" y="3640351"/>
            <a:ext cx="4251752" cy="2729819"/>
          </a:xfrm>
          <a:prstGeom prst="rect">
            <a:avLst/>
          </a:prstGeom>
        </p:spPr>
      </p:pic>
      <p:pic>
        <p:nvPicPr>
          <p:cNvPr id="5" name="Imagem 4">
            <a:extLst>
              <a:ext uri="{FF2B5EF4-FFF2-40B4-BE49-F238E27FC236}">
                <a16:creationId xmlns:a16="http://schemas.microsoft.com/office/drawing/2014/main" id="{F1E08393-2038-4FFE-946F-D8CB9740887D}"/>
              </a:ext>
            </a:extLst>
          </p:cNvPr>
          <p:cNvPicPr>
            <a:picLocks noChangeAspect="1"/>
          </p:cNvPicPr>
          <p:nvPr/>
        </p:nvPicPr>
        <p:blipFill>
          <a:blip r:embed="rId4"/>
          <a:stretch>
            <a:fillRect/>
          </a:stretch>
        </p:blipFill>
        <p:spPr>
          <a:xfrm>
            <a:off x="4788024" y="3646836"/>
            <a:ext cx="3816424" cy="2729819"/>
          </a:xfrm>
          <a:prstGeom prst="rect">
            <a:avLst/>
          </a:prstGeom>
        </p:spPr>
      </p:pic>
      <p:pic>
        <p:nvPicPr>
          <p:cNvPr id="7" name="Imagem 6">
            <a:extLst>
              <a:ext uri="{FF2B5EF4-FFF2-40B4-BE49-F238E27FC236}">
                <a16:creationId xmlns:a16="http://schemas.microsoft.com/office/drawing/2014/main" id="{04630423-A5E1-499B-A0BA-1C33AAFECF59}"/>
              </a:ext>
            </a:extLst>
          </p:cNvPr>
          <p:cNvPicPr>
            <a:picLocks noChangeAspect="1"/>
          </p:cNvPicPr>
          <p:nvPr/>
        </p:nvPicPr>
        <p:blipFill>
          <a:blip r:embed="rId5"/>
          <a:stretch>
            <a:fillRect/>
          </a:stretch>
        </p:blipFill>
        <p:spPr>
          <a:xfrm>
            <a:off x="4760129" y="1340768"/>
            <a:ext cx="3813488" cy="2300388"/>
          </a:xfrm>
          <a:prstGeom prst="rect">
            <a:avLst/>
          </a:prstGeom>
        </p:spPr>
      </p:pic>
    </p:spTree>
    <p:extLst>
      <p:ext uri="{BB962C8B-B14F-4D97-AF65-F5344CB8AC3E}">
        <p14:creationId xmlns:p14="http://schemas.microsoft.com/office/powerpoint/2010/main" val="420933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724FE1D-B467-4081-AD72-8DDE9701E932}"/>
              </a:ext>
            </a:extLst>
          </p:cNvPr>
          <p:cNvSpPr txBox="1"/>
          <p:nvPr/>
        </p:nvSpPr>
        <p:spPr>
          <a:xfrm>
            <a:off x="611560" y="260648"/>
            <a:ext cx="8208912" cy="477054"/>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OUTRAS ATIVIDADES</a:t>
            </a:r>
          </a:p>
        </p:txBody>
      </p:sp>
      <p:sp>
        <p:nvSpPr>
          <p:cNvPr id="3" name="CaixaDeTexto 2"/>
          <p:cNvSpPr txBox="1"/>
          <p:nvPr/>
        </p:nvSpPr>
        <p:spPr>
          <a:xfrm>
            <a:off x="827584" y="692696"/>
            <a:ext cx="7848872" cy="5632311"/>
          </a:xfrm>
          <a:prstGeom prst="rect">
            <a:avLst/>
          </a:prstGeom>
          <a:noFill/>
        </p:spPr>
        <p:txBody>
          <a:bodyPr wrap="square" rtlCol="0">
            <a:spAutoFit/>
          </a:bodyPr>
          <a:lstStyle/>
          <a:p>
            <a:r>
              <a:rPr lang="pt-BR" b="1" dirty="0"/>
              <a:t>Operações Emergenciais</a:t>
            </a:r>
          </a:p>
          <a:p>
            <a:r>
              <a:rPr lang="pt-BR" dirty="0"/>
              <a:t>Cobrir o transporte de outras empresas em caso de greve ou casos de interrupções de vias por outros motivos.</a:t>
            </a:r>
          </a:p>
          <a:p>
            <a:endParaRPr lang="pt-BR" dirty="0"/>
          </a:p>
          <a:p>
            <a:r>
              <a:rPr lang="pt-BR" b="1" dirty="0"/>
              <a:t>Operações Especiais</a:t>
            </a:r>
          </a:p>
          <a:p>
            <a:r>
              <a:rPr lang="pt-BR" dirty="0"/>
              <a:t>Atender passageiros em eventos especiais como o Festival de Inverno de </a:t>
            </a:r>
            <a:r>
              <a:rPr lang="pt-BR" dirty="0" err="1"/>
              <a:t>Paranapiacaba</a:t>
            </a:r>
            <a:r>
              <a:rPr lang="pt-BR" dirty="0"/>
              <a:t> e a operação Especial Guararema.</a:t>
            </a:r>
          </a:p>
          <a:p>
            <a:endParaRPr lang="pt-BR" dirty="0"/>
          </a:p>
          <a:p>
            <a:r>
              <a:rPr lang="pt-BR" b="1" dirty="0"/>
              <a:t>Serviço Corujão 24 h.</a:t>
            </a:r>
          </a:p>
          <a:p>
            <a:r>
              <a:rPr lang="pt-BR" dirty="0"/>
              <a:t>Serviço continuo nos finais de semana para atender regiões específicas para atender jovens que estão nos eventos noturnos.</a:t>
            </a:r>
          </a:p>
          <a:p>
            <a:endParaRPr lang="pt-BR" dirty="0"/>
          </a:p>
          <a:p>
            <a:r>
              <a:rPr lang="pt-BR" b="1" dirty="0"/>
              <a:t>SEC/LIGADO CPTM</a:t>
            </a:r>
          </a:p>
          <a:p>
            <a:r>
              <a:rPr lang="pt-BR" dirty="0"/>
              <a:t>Transporte de pessoas com necessidades especiais em pontos específicos das linhas da CPTM.</a:t>
            </a:r>
          </a:p>
          <a:p>
            <a:endParaRPr lang="pt-BR" dirty="0"/>
          </a:p>
          <a:p>
            <a:r>
              <a:rPr lang="pt-BR" b="1" dirty="0"/>
              <a:t>Serviços de Apoio a </a:t>
            </a:r>
            <a:r>
              <a:rPr lang="pt-BR" b="1" dirty="0" err="1"/>
              <a:t>Saude</a:t>
            </a:r>
            <a:r>
              <a:rPr lang="pt-BR" b="1" dirty="0"/>
              <a:t> a Usuários.</a:t>
            </a:r>
          </a:p>
          <a:p>
            <a:r>
              <a:rPr lang="pt-BR" dirty="0"/>
              <a:t>Serviços nos terminais de esclarecimento, divulgação e vacinação.</a:t>
            </a:r>
          </a:p>
          <a:p>
            <a:endParaRPr lang="pt-BR" dirty="0"/>
          </a:p>
          <a:p>
            <a:r>
              <a:rPr lang="pt-BR" b="1" dirty="0"/>
              <a:t>Projeto TRIVALE e outros.</a:t>
            </a:r>
            <a:endParaRPr lang="pt-BR" dirty="0"/>
          </a:p>
        </p:txBody>
      </p:sp>
    </p:spTree>
    <p:extLst>
      <p:ext uri="{BB962C8B-B14F-4D97-AF65-F5344CB8AC3E}">
        <p14:creationId xmlns:p14="http://schemas.microsoft.com/office/powerpoint/2010/main" val="41557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20688"/>
            <a:ext cx="2155656" cy="127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008" y="4854759"/>
            <a:ext cx="3572456" cy="167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008" y="608499"/>
            <a:ext cx="3572456" cy="181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008" y="2766527"/>
            <a:ext cx="3572456" cy="167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95537" y="1988840"/>
            <a:ext cx="4464495" cy="4524315"/>
          </a:xfrm>
          <a:prstGeom prst="rect">
            <a:avLst/>
          </a:prstGeom>
          <a:solidFill>
            <a:schemeClr val="bg1"/>
          </a:solidFill>
        </p:spPr>
        <p:txBody>
          <a:bodyPr wrap="square" rtlCol="0">
            <a:spAutoFit/>
          </a:bodyPr>
          <a:lstStyle/>
          <a:p>
            <a:r>
              <a:rPr lang="pt-BR" b="1" dirty="0">
                <a:solidFill>
                  <a:schemeClr val="tx2">
                    <a:lumMod val="50000"/>
                  </a:schemeClr>
                </a:solidFill>
                <a:latin typeface="Arial" panose="020B0604020202020204" pitchFamily="34" charset="0"/>
                <a:cs typeface="Arial" panose="020B0604020202020204" pitchFamily="34" charset="0"/>
              </a:rPr>
              <a:t>1977 – </a:t>
            </a:r>
            <a:r>
              <a:rPr lang="pt-BR" b="1" dirty="0">
                <a:latin typeface="Arial" panose="020B0604020202020204" pitchFamily="34" charset="0"/>
                <a:cs typeface="Arial" panose="020B0604020202020204" pitchFamily="34" charset="0"/>
              </a:rPr>
              <a:t>GOV. PAULO EGÍDIO MARTINS</a:t>
            </a:r>
          </a:p>
          <a:p>
            <a:r>
              <a:rPr lang="pt-BR" dirty="0">
                <a:solidFill>
                  <a:schemeClr val="tx2">
                    <a:lumMod val="50000"/>
                  </a:schemeClr>
                </a:solidFill>
                <a:latin typeface="Arial" panose="020B0604020202020204" pitchFamily="34" charset="0"/>
                <a:cs typeface="Arial" panose="020B0604020202020204" pitchFamily="34" charset="0"/>
              </a:rPr>
              <a:t>Lei 1.492 de 13/12/77 </a:t>
            </a:r>
            <a:r>
              <a:rPr lang="pt-BR" b="1" dirty="0">
                <a:solidFill>
                  <a:schemeClr val="tx2">
                    <a:lumMod val="50000"/>
                  </a:schemeClr>
                </a:solidFill>
                <a:latin typeface="Arial" panose="020B0604020202020204" pitchFamily="34" charset="0"/>
                <a:cs typeface="Arial" panose="020B0604020202020204" pitchFamily="34" charset="0"/>
              </a:rPr>
              <a:t>Cria a EMTU/SP</a:t>
            </a:r>
          </a:p>
          <a:p>
            <a:endParaRPr lang="pt-BR" b="1" dirty="0">
              <a:solidFill>
                <a:schemeClr val="tx2">
                  <a:lumMod val="50000"/>
                </a:schemeClr>
              </a:solidFill>
              <a:latin typeface="Arial" panose="020B0604020202020204" pitchFamily="34" charset="0"/>
              <a:cs typeface="Arial" panose="020B0604020202020204" pitchFamily="34" charset="0"/>
            </a:endParaRPr>
          </a:p>
          <a:p>
            <a:r>
              <a:rPr lang="pt-BR" b="1" dirty="0">
                <a:solidFill>
                  <a:schemeClr val="tx2">
                    <a:lumMod val="50000"/>
                  </a:schemeClr>
                </a:solidFill>
                <a:latin typeface="Arial" panose="020B0604020202020204" pitchFamily="34" charset="0"/>
                <a:cs typeface="Arial" panose="020B0604020202020204" pitchFamily="34" charset="0"/>
              </a:rPr>
              <a:t>1978 – EMTU inicia operação das linhas autorizadas pelo DER</a:t>
            </a:r>
          </a:p>
          <a:p>
            <a:endParaRPr lang="pt-BR" b="1" dirty="0">
              <a:solidFill>
                <a:schemeClr val="tx2">
                  <a:lumMod val="50000"/>
                </a:schemeClr>
              </a:solidFill>
              <a:latin typeface="Arial" panose="020B0604020202020204" pitchFamily="34" charset="0"/>
              <a:cs typeface="Arial" panose="020B0604020202020204" pitchFamily="34" charset="0"/>
            </a:endParaRPr>
          </a:p>
          <a:p>
            <a:r>
              <a:rPr lang="pt-BR" b="1" dirty="0">
                <a:solidFill>
                  <a:schemeClr val="tx2">
                    <a:lumMod val="50000"/>
                  </a:schemeClr>
                </a:solidFill>
                <a:latin typeface="Arial" panose="020B0604020202020204" pitchFamily="34" charset="0"/>
                <a:cs typeface="Arial" panose="020B0604020202020204" pitchFamily="34" charset="0"/>
              </a:rPr>
              <a:t>1980 – </a:t>
            </a:r>
            <a:r>
              <a:rPr lang="pt-BR" b="1" dirty="0">
                <a:latin typeface="Arial" panose="020B0604020202020204" pitchFamily="34" charset="0"/>
                <a:cs typeface="Arial" panose="020B0604020202020204" pitchFamily="34" charset="0"/>
              </a:rPr>
              <a:t>GOV. PAULO MALUF</a:t>
            </a:r>
          </a:p>
          <a:p>
            <a:r>
              <a:rPr lang="pt-BR" dirty="0">
                <a:solidFill>
                  <a:schemeClr val="tx2">
                    <a:lumMod val="50000"/>
                  </a:schemeClr>
                </a:solidFill>
                <a:latin typeface="Arial" panose="020B0604020202020204" pitchFamily="34" charset="0"/>
                <a:cs typeface="Arial" panose="020B0604020202020204" pitchFamily="34" charset="0"/>
              </a:rPr>
              <a:t>Decreto 15.319 07/08/80  </a:t>
            </a:r>
            <a:r>
              <a:rPr lang="pt-BR" b="1" dirty="0">
                <a:solidFill>
                  <a:schemeClr val="tx2">
                    <a:lumMod val="50000"/>
                  </a:schemeClr>
                </a:solidFill>
                <a:latin typeface="Arial" panose="020B0604020202020204" pitchFamily="34" charset="0"/>
                <a:cs typeface="Arial" panose="020B0604020202020204" pitchFamily="34" charset="0"/>
              </a:rPr>
              <a:t>Transfere as</a:t>
            </a:r>
          </a:p>
          <a:p>
            <a:r>
              <a:rPr lang="pt-BR" b="1" dirty="0">
                <a:solidFill>
                  <a:schemeClr val="tx2">
                    <a:lumMod val="50000"/>
                  </a:schemeClr>
                </a:solidFill>
                <a:latin typeface="Arial" panose="020B0604020202020204" pitchFamily="34" charset="0"/>
                <a:cs typeface="Arial" panose="020B0604020202020204" pitchFamily="34" charset="0"/>
              </a:rPr>
              <a:t>atribuições da EMTU para a EMPLASA </a:t>
            </a:r>
          </a:p>
          <a:p>
            <a:endParaRPr lang="pt-BR" dirty="0">
              <a:solidFill>
                <a:schemeClr val="tx2">
                  <a:lumMod val="50000"/>
                </a:schemeClr>
              </a:solidFill>
              <a:latin typeface="Arial" panose="020B0604020202020204" pitchFamily="34" charset="0"/>
              <a:cs typeface="Arial" panose="020B0604020202020204" pitchFamily="34" charset="0"/>
            </a:endParaRPr>
          </a:p>
          <a:p>
            <a:r>
              <a:rPr lang="pt-BR" b="1" dirty="0">
                <a:solidFill>
                  <a:schemeClr val="tx2">
                    <a:lumMod val="50000"/>
                  </a:schemeClr>
                </a:solidFill>
                <a:latin typeface="Arial" panose="020B0604020202020204" pitchFamily="34" charset="0"/>
                <a:cs typeface="Arial" panose="020B0604020202020204" pitchFamily="34" charset="0"/>
              </a:rPr>
              <a:t>1983 – </a:t>
            </a:r>
            <a:r>
              <a:rPr lang="pt-BR" b="1" dirty="0">
                <a:latin typeface="Arial" panose="020B0604020202020204" pitchFamily="34" charset="0"/>
                <a:cs typeface="Arial" panose="020B0604020202020204" pitchFamily="34" charset="0"/>
              </a:rPr>
              <a:t>GOV. FRANCO MONTORO</a:t>
            </a:r>
          </a:p>
          <a:p>
            <a:r>
              <a:rPr lang="pt-BR" b="1" dirty="0">
                <a:solidFill>
                  <a:schemeClr val="tx2">
                    <a:lumMod val="50000"/>
                  </a:schemeClr>
                </a:solidFill>
                <a:latin typeface="Arial" panose="020B0604020202020204" pitchFamily="34" charset="0"/>
                <a:cs typeface="Arial" panose="020B0604020202020204" pitchFamily="34" charset="0"/>
              </a:rPr>
              <a:t>Cria o Programa Trólebus</a:t>
            </a:r>
          </a:p>
          <a:p>
            <a:endParaRPr lang="pt-BR" dirty="0">
              <a:solidFill>
                <a:schemeClr val="tx2">
                  <a:lumMod val="50000"/>
                </a:schemeClr>
              </a:solidFill>
              <a:latin typeface="Arial" panose="020B0604020202020204" pitchFamily="34" charset="0"/>
              <a:cs typeface="Arial" panose="020B0604020202020204" pitchFamily="34" charset="0"/>
            </a:endParaRPr>
          </a:p>
          <a:p>
            <a:r>
              <a:rPr lang="pt-BR" b="1" dirty="0">
                <a:solidFill>
                  <a:schemeClr val="tx2">
                    <a:lumMod val="50000"/>
                  </a:schemeClr>
                </a:solidFill>
                <a:latin typeface="Arial" panose="020B0604020202020204" pitchFamily="34" charset="0"/>
                <a:cs typeface="Arial" panose="020B0604020202020204" pitchFamily="34" charset="0"/>
              </a:rPr>
              <a:t>1987 – </a:t>
            </a:r>
            <a:r>
              <a:rPr lang="pt-BR" b="1" dirty="0">
                <a:latin typeface="Arial" panose="020B0604020202020204" pitchFamily="34" charset="0"/>
                <a:cs typeface="Arial" panose="020B0604020202020204" pitchFamily="34" charset="0"/>
              </a:rPr>
              <a:t>GOV. ORESTES QUÉRCIA</a:t>
            </a:r>
          </a:p>
          <a:p>
            <a:r>
              <a:rPr lang="pt-BR" dirty="0">
                <a:solidFill>
                  <a:schemeClr val="tx2">
                    <a:lumMod val="50000"/>
                  </a:schemeClr>
                </a:solidFill>
                <a:latin typeface="Arial" panose="020B0604020202020204" pitchFamily="34" charset="0"/>
                <a:cs typeface="Arial" panose="020B0604020202020204" pitchFamily="34" charset="0"/>
              </a:rPr>
              <a:t>Decreto 27.411 - </a:t>
            </a:r>
            <a:r>
              <a:rPr lang="pt-BR" b="1" dirty="0">
                <a:solidFill>
                  <a:schemeClr val="tx2">
                    <a:lumMod val="50000"/>
                  </a:schemeClr>
                </a:solidFill>
                <a:latin typeface="Arial" panose="020B0604020202020204" pitchFamily="34" charset="0"/>
                <a:cs typeface="Arial" panose="020B0604020202020204" pitchFamily="34" charset="0"/>
              </a:rPr>
              <a:t>Reconstitui a EMTU/SP</a:t>
            </a:r>
            <a:r>
              <a:rPr lang="pt-BR" i="1" dirty="0">
                <a:solidFill>
                  <a:schemeClr val="tx2">
                    <a:lumMod val="50000"/>
                  </a:schemeClr>
                </a:solidFill>
                <a:latin typeface="Arial" panose="020B0604020202020204" pitchFamily="34" charset="0"/>
                <a:cs typeface="Arial" panose="020B0604020202020204" pitchFamily="34" charset="0"/>
              </a:rPr>
              <a:t> </a:t>
            </a:r>
          </a:p>
          <a:p>
            <a:endParaRPr lang="pt-BR"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72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E32569EF-CED3-4978-8BAC-E082CF1A588F}"/>
              </a:ext>
            </a:extLst>
          </p:cNvPr>
          <p:cNvSpPr txBox="1"/>
          <p:nvPr/>
        </p:nvSpPr>
        <p:spPr>
          <a:xfrm>
            <a:off x="611560" y="287650"/>
            <a:ext cx="8208912" cy="723275"/>
          </a:xfrm>
          <a:prstGeom prst="rect">
            <a:avLst/>
          </a:prstGeom>
          <a:noFill/>
        </p:spPr>
        <p:txBody>
          <a:bodyPr wrap="square" rtlCol="0">
            <a:spAutoFit/>
          </a:bodyPr>
          <a:lstStyle/>
          <a:p>
            <a:pPr algn="ctr"/>
            <a:r>
              <a:rPr lang="pt-BR" sz="2500" b="1" dirty="0">
                <a:latin typeface="Calibri" panose="020F0502020204030204" pitchFamily="34" charset="0"/>
                <a:cs typeface="Calibri" panose="020F0502020204030204" pitchFamily="34" charset="0"/>
              </a:rPr>
              <a:t>BILHETAGEM ELETRÔNICA</a:t>
            </a:r>
          </a:p>
          <a:p>
            <a:pPr algn="ctr"/>
            <a:r>
              <a:rPr lang="pt-BR" sz="1600" b="1" dirty="0">
                <a:latin typeface="Calibri" panose="020F0502020204030204" pitchFamily="34" charset="0"/>
                <a:cs typeface="Calibri" panose="020F0502020204030204" pitchFamily="34" charset="0"/>
              </a:rPr>
              <a:t>Valores apenas ilustrativos</a:t>
            </a:r>
          </a:p>
        </p:txBody>
      </p:sp>
      <p:pic>
        <p:nvPicPr>
          <p:cNvPr id="7" name="Imagem 6">
            <a:extLst>
              <a:ext uri="{FF2B5EF4-FFF2-40B4-BE49-F238E27FC236}">
                <a16:creationId xmlns:a16="http://schemas.microsoft.com/office/drawing/2014/main" id="{B3C12916-7437-421F-B9EA-094B739EA40A}"/>
              </a:ext>
            </a:extLst>
          </p:cNvPr>
          <p:cNvPicPr>
            <a:picLocks noChangeAspect="1"/>
          </p:cNvPicPr>
          <p:nvPr/>
        </p:nvPicPr>
        <p:blipFill>
          <a:blip r:embed="rId2"/>
          <a:stretch>
            <a:fillRect/>
          </a:stretch>
        </p:blipFill>
        <p:spPr>
          <a:xfrm>
            <a:off x="6185614" y="4278213"/>
            <a:ext cx="2619375" cy="1743075"/>
          </a:xfrm>
          <a:prstGeom prst="rect">
            <a:avLst/>
          </a:prstGeom>
        </p:spPr>
      </p:pic>
      <p:graphicFrame>
        <p:nvGraphicFramePr>
          <p:cNvPr id="8" name="Tabela 8">
            <a:extLst>
              <a:ext uri="{FF2B5EF4-FFF2-40B4-BE49-F238E27FC236}">
                <a16:creationId xmlns:a16="http://schemas.microsoft.com/office/drawing/2014/main" id="{FBA487CC-1AAC-449E-8D2A-F55743AB2A42}"/>
              </a:ext>
            </a:extLst>
          </p:cNvPr>
          <p:cNvGraphicFramePr>
            <a:graphicFrameLocks noGrp="1"/>
          </p:cNvGraphicFramePr>
          <p:nvPr>
            <p:extLst>
              <p:ext uri="{D42A27DB-BD31-4B8C-83A1-F6EECF244321}">
                <p14:modId xmlns:p14="http://schemas.microsoft.com/office/powerpoint/2010/main" val="442351801"/>
              </p:ext>
            </p:extLst>
          </p:nvPr>
        </p:nvGraphicFramePr>
        <p:xfrm>
          <a:off x="611560" y="1380376"/>
          <a:ext cx="7992888" cy="1112520"/>
        </p:xfrm>
        <a:graphic>
          <a:graphicData uri="http://schemas.openxmlformats.org/drawingml/2006/table">
            <a:tbl>
              <a:tblPr firstRow="1" bandRow="1">
                <a:tableStyleId>{69CF1AB2-1976-4502-BF36-3FF5EA218861}</a:tableStyleId>
              </a:tblPr>
              <a:tblGrid>
                <a:gridCol w="6336704">
                  <a:extLst>
                    <a:ext uri="{9D8B030D-6E8A-4147-A177-3AD203B41FA5}">
                      <a16:colId xmlns:a16="http://schemas.microsoft.com/office/drawing/2014/main" val="3931117338"/>
                    </a:ext>
                  </a:extLst>
                </a:gridCol>
                <a:gridCol w="1656184">
                  <a:extLst>
                    <a:ext uri="{9D8B030D-6E8A-4147-A177-3AD203B41FA5}">
                      <a16:colId xmlns:a16="http://schemas.microsoft.com/office/drawing/2014/main" val="1446846483"/>
                    </a:ext>
                  </a:extLst>
                </a:gridCol>
              </a:tblGrid>
              <a:tr h="370840">
                <a:tc>
                  <a:txBody>
                    <a:bodyPr/>
                    <a:lstStyle/>
                    <a:p>
                      <a:r>
                        <a:rPr lang="pt-BR" dirty="0"/>
                        <a:t>( +) VENDA DE CRÉDITOS (EMPRESAS DIVERSAS E USUÁRIOS)</a:t>
                      </a:r>
                    </a:p>
                  </a:txBody>
                  <a:tcPr/>
                </a:tc>
                <a:tc>
                  <a:txBody>
                    <a:bodyPr/>
                    <a:lstStyle/>
                    <a:p>
                      <a:pPr algn="ctr"/>
                      <a:r>
                        <a:rPr lang="pt-BR" dirty="0"/>
                        <a:t>R$ 32 Bilhões</a:t>
                      </a:r>
                    </a:p>
                  </a:txBody>
                  <a:tcPr/>
                </a:tc>
                <a:extLst>
                  <a:ext uri="{0D108BD9-81ED-4DB2-BD59-A6C34878D82A}">
                    <a16:rowId xmlns:a16="http://schemas.microsoft.com/office/drawing/2014/main" val="869804907"/>
                  </a:ext>
                </a:extLst>
              </a:tr>
              <a:tr h="370840">
                <a:tc>
                  <a:txBody>
                    <a:bodyPr/>
                    <a:lstStyle/>
                    <a:p>
                      <a:r>
                        <a:rPr lang="pt-BR" b="1" dirty="0"/>
                        <a:t>( - ) REMIÇÃO DE CRÉDITOS (EMPRESAS DE ÔNIBUS)</a:t>
                      </a:r>
                    </a:p>
                  </a:txBody>
                  <a:tcPr/>
                </a:tc>
                <a:tc>
                  <a:txBody>
                    <a:bodyPr/>
                    <a:lstStyle/>
                    <a:p>
                      <a:pPr algn="ctr"/>
                      <a:r>
                        <a:rPr lang="pt-BR" b="1" dirty="0"/>
                        <a:t>R$ 30 Bilhões</a:t>
                      </a:r>
                    </a:p>
                  </a:txBody>
                  <a:tcPr/>
                </a:tc>
                <a:extLst>
                  <a:ext uri="{0D108BD9-81ED-4DB2-BD59-A6C34878D82A}">
                    <a16:rowId xmlns:a16="http://schemas.microsoft.com/office/drawing/2014/main" val="316303226"/>
                  </a:ext>
                </a:extLst>
              </a:tr>
              <a:tr h="370840">
                <a:tc>
                  <a:txBody>
                    <a:bodyPr/>
                    <a:lstStyle/>
                    <a:p>
                      <a:r>
                        <a:rPr lang="pt-BR" b="1" dirty="0"/>
                        <a:t>( =) FLOATING DO SISTEMA</a:t>
                      </a:r>
                    </a:p>
                  </a:txBody>
                  <a:tcPr/>
                </a:tc>
                <a:tc>
                  <a:txBody>
                    <a:bodyPr/>
                    <a:lstStyle/>
                    <a:p>
                      <a:pPr algn="ctr"/>
                      <a:r>
                        <a:rPr lang="pt-BR" b="1" dirty="0"/>
                        <a:t>R$ 2 Bilhões</a:t>
                      </a:r>
                    </a:p>
                  </a:txBody>
                  <a:tcPr/>
                </a:tc>
                <a:extLst>
                  <a:ext uri="{0D108BD9-81ED-4DB2-BD59-A6C34878D82A}">
                    <a16:rowId xmlns:a16="http://schemas.microsoft.com/office/drawing/2014/main" val="3517870259"/>
                  </a:ext>
                </a:extLst>
              </a:tr>
            </a:tbl>
          </a:graphicData>
        </a:graphic>
      </p:graphicFrame>
      <p:pic>
        <p:nvPicPr>
          <p:cNvPr id="9" name="Imagem 8">
            <a:extLst>
              <a:ext uri="{FF2B5EF4-FFF2-40B4-BE49-F238E27FC236}">
                <a16:creationId xmlns:a16="http://schemas.microsoft.com/office/drawing/2014/main" id="{E7A5CA2B-4A8C-4C09-933D-19A04BA8434F}"/>
              </a:ext>
            </a:extLst>
          </p:cNvPr>
          <p:cNvPicPr>
            <a:picLocks noChangeAspect="1"/>
          </p:cNvPicPr>
          <p:nvPr/>
        </p:nvPicPr>
        <p:blipFill>
          <a:blip r:embed="rId3"/>
          <a:stretch>
            <a:fillRect/>
          </a:stretch>
        </p:blipFill>
        <p:spPr>
          <a:xfrm>
            <a:off x="3275856" y="4278212"/>
            <a:ext cx="2705100" cy="1743075"/>
          </a:xfrm>
          <a:prstGeom prst="rect">
            <a:avLst/>
          </a:prstGeom>
        </p:spPr>
      </p:pic>
      <p:pic>
        <p:nvPicPr>
          <p:cNvPr id="10" name="Imagem 9">
            <a:extLst>
              <a:ext uri="{FF2B5EF4-FFF2-40B4-BE49-F238E27FC236}">
                <a16:creationId xmlns:a16="http://schemas.microsoft.com/office/drawing/2014/main" id="{66CC0BBB-EADA-4061-A169-243DF0D0BDA4}"/>
              </a:ext>
            </a:extLst>
          </p:cNvPr>
          <p:cNvPicPr>
            <a:picLocks noChangeAspect="1"/>
          </p:cNvPicPr>
          <p:nvPr/>
        </p:nvPicPr>
        <p:blipFill>
          <a:blip r:embed="rId4"/>
          <a:stretch>
            <a:fillRect/>
          </a:stretch>
        </p:blipFill>
        <p:spPr>
          <a:xfrm>
            <a:off x="611560" y="4425849"/>
            <a:ext cx="2414150" cy="1595438"/>
          </a:xfrm>
          <a:prstGeom prst="rect">
            <a:avLst/>
          </a:prstGeom>
        </p:spPr>
      </p:pic>
      <p:sp>
        <p:nvSpPr>
          <p:cNvPr id="11" name="CaixaDeTexto 10">
            <a:extLst>
              <a:ext uri="{FF2B5EF4-FFF2-40B4-BE49-F238E27FC236}">
                <a16:creationId xmlns:a16="http://schemas.microsoft.com/office/drawing/2014/main" id="{B09518F9-E2AE-4729-A3E8-9C2CC4A4BE83}"/>
              </a:ext>
            </a:extLst>
          </p:cNvPr>
          <p:cNvSpPr txBox="1"/>
          <p:nvPr/>
        </p:nvSpPr>
        <p:spPr>
          <a:xfrm>
            <a:off x="611560" y="2780928"/>
            <a:ext cx="7992888" cy="1200329"/>
          </a:xfrm>
          <a:prstGeom prst="rect">
            <a:avLst/>
          </a:prstGeom>
          <a:noFill/>
        </p:spPr>
        <p:txBody>
          <a:bodyPr wrap="square" rtlCol="0">
            <a:spAutoFit/>
          </a:bodyPr>
          <a:lstStyle/>
          <a:p>
            <a:pPr algn="ctr"/>
            <a:r>
              <a:rPr lang="pt-BR" b="1" dirty="0">
                <a:solidFill>
                  <a:srgbClr val="002060"/>
                </a:solidFill>
              </a:rPr>
              <a:t>Em São Paulo está sendo constituída a associação ABASP para cuidar da bilhetagem de todo o Sistema Metropolitano de Transportes</a:t>
            </a:r>
          </a:p>
          <a:p>
            <a:pPr algn="ctr"/>
            <a:r>
              <a:rPr lang="pt-BR" b="1" dirty="0">
                <a:solidFill>
                  <a:srgbClr val="002060"/>
                </a:solidFill>
              </a:rPr>
              <a:t> (EMTU, METRÔ e CPTM)</a:t>
            </a:r>
          </a:p>
          <a:p>
            <a:pPr algn="ctr"/>
            <a:r>
              <a:rPr lang="pt-BR" b="1" dirty="0">
                <a:solidFill>
                  <a:srgbClr val="002060"/>
                </a:solidFill>
              </a:rPr>
              <a:t>Estado pouco presente nesta Associação!</a:t>
            </a:r>
          </a:p>
        </p:txBody>
      </p:sp>
    </p:spTree>
    <p:extLst>
      <p:ext uri="{BB962C8B-B14F-4D97-AF65-F5344CB8AC3E}">
        <p14:creationId xmlns:p14="http://schemas.microsoft.com/office/powerpoint/2010/main" val="834142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3DA4568-E1CE-4077-873A-A901B7EF2669}"/>
              </a:ext>
            </a:extLst>
          </p:cNvPr>
          <p:cNvSpPr txBox="1"/>
          <p:nvPr/>
        </p:nvSpPr>
        <p:spPr>
          <a:xfrm>
            <a:off x="611560" y="287650"/>
            <a:ext cx="8208912" cy="477054"/>
          </a:xfrm>
          <a:prstGeom prst="rect">
            <a:avLst/>
          </a:prstGeom>
          <a:noFill/>
        </p:spPr>
        <p:txBody>
          <a:bodyPr wrap="square" rtlCol="0">
            <a:spAutoFit/>
          </a:bodyPr>
          <a:lstStyle/>
          <a:p>
            <a:pPr algn="ctr"/>
            <a:r>
              <a:rPr lang="pt-BR" sz="2500">
                <a:solidFill>
                  <a:schemeClr val="tx2">
                    <a:lumMod val="50000"/>
                  </a:schemeClr>
                </a:solidFill>
                <a:latin typeface="Calibri" panose="020F0502020204030204" pitchFamily="34" charset="0"/>
                <a:cs typeface="Calibri" panose="020F0502020204030204" pitchFamily="34" charset="0"/>
              </a:rPr>
              <a:t>GESTÃO DE PESSOAS</a:t>
            </a:r>
            <a:endParaRPr lang="pt-BR" sz="2500" dirty="0">
              <a:solidFill>
                <a:schemeClr val="tx2">
                  <a:lumMod val="50000"/>
                </a:schemeClr>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22084F42-2475-423C-B32E-4C71BD067D5B}"/>
              </a:ext>
            </a:extLst>
          </p:cNvPr>
          <p:cNvSpPr txBox="1"/>
          <p:nvPr/>
        </p:nvSpPr>
        <p:spPr>
          <a:xfrm>
            <a:off x="467544" y="5325015"/>
            <a:ext cx="8208912" cy="1200329"/>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Em agosto/2020 a EMTU contava com </a:t>
            </a:r>
            <a:r>
              <a:rPr lang="pt-BR" b="1" dirty="0">
                <a:solidFill>
                  <a:srgbClr val="0000CC"/>
                </a:solidFill>
                <a:latin typeface="Arial" panose="020B0604020202020204" pitchFamily="34" charset="0"/>
                <a:cs typeface="Arial" panose="020B0604020202020204" pitchFamily="34" charset="0"/>
              </a:rPr>
              <a:t>492</a:t>
            </a:r>
            <a:r>
              <a:rPr lang="pt-BR" b="1" dirty="0">
                <a:latin typeface="Arial" panose="020B0604020202020204" pitchFamily="34" charset="0"/>
                <a:cs typeface="Arial" panose="020B0604020202020204" pitchFamily="34" charset="0"/>
              </a:rPr>
              <a:t> empregados</a:t>
            </a:r>
          </a:p>
          <a:p>
            <a:pPr algn="ctr"/>
            <a:r>
              <a:rPr lang="pt-BR" b="1" dirty="0">
                <a:solidFill>
                  <a:srgbClr val="0000CC"/>
                </a:solidFill>
                <a:latin typeface="Arial" panose="020B0604020202020204" pitchFamily="34" charset="0"/>
                <a:cs typeface="Arial" panose="020B0604020202020204" pitchFamily="34" charset="0"/>
              </a:rPr>
              <a:t>80% </a:t>
            </a:r>
            <a:r>
              <a:rPr lang="pt-BR" b="1" dirty="0">
                <a:latin typeface="Arial" panose="020B0604020202020204" pitchFamily="34" charset="0"/>
                <a:cs typeface="Arial" panose="020B0604020202020204" pitchFamily="34" charset="0"/>
              </a:rPr>
              <a:t>concursados CLT (regras iguais ao de empresas privadas)</a:t>
            </a:r>
          </a:p>
          <a:p>
            <a:pPr algn="ctr"/>
            <a:r>
              <a:rPr lang="pt-BR" b="1" dirty="0">
                <a:latin typeface="Arial" panose="020B0604020202020204" pitchFamily="34" charset="0"/>
                <a:cs typeface="Arial" panose="020B0604020202020204" pitchFamily="34" charset="0"/>
              </a:rPr>
              <a:t>Não contam com nenhum privilégio como os propagados pela mídia.</a:t>
            </a:r>
          </a:p>
          <a:p>
            <a:pPr algn="ctr"/>
            <a:r>
              <a:rPr lang="pt-BR" b="1" dirty="0">
                <a:latin typeface="Arial" panose="020B0604020202020204" pitchFamily="34" charset="0"/>
                <a:cs typeface="Arial" panose="020B0604020202020204" pitchFamily="34" charset="0"/>
              </a:rPr>
              <a:t>Os empregados da EMTU não querem privilégios. Querem trabalho!</a:t>
            </a:r>
          </a:p>
        </p:txBody>
      </p:sp>
      <p:pic>
        <p:nvPicPr>
          <p:cNvPr id="4" name="Imagem 3" descr="Grupo de pessoas na frente de multidão&#10;&#10;Descrição gerada automaticamente">
            <a:extLst>
              <a:ext uri="{FF2B5EF4-FFF2-40B4-BE49-F238E27FC236}">
                <a16:creationId xmlns:a16="http://schemas.microsoft.com/office/drawing/2014/main" id="{338849C4-B7B2-47B5-90F1-FB64B4463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91" y="980728"/>
            <a:ext cx="7324241" cy="4176464"/>
          </a:xfrm>
          <a:prstGeom prst="rect">
            <a:avLst/>
          </a:prstGeom>
        </p:spPr>
      </p:pic>
    </p:spTree>
    <p:extLst>
      <p:ext uri="{BB962C8B-B14F-4D97-AF65-F5344CB8AC3E}">
        <p14:creationId xmlns:p14="http://schemas.microsoft.com/office/powerpoint/2010/main" val="308555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2AAFDDEF-0CCD-48AB-887D-A0F0573C556D}"/>
              </a:ext>
            </a:extLst>
          </p:cNvPr>
          <p:cNvSpPr txBox="1"/>
          <p:nvPr/>
        </p:nvSpPr>
        <p:spPr>
          <a:xfrm>
            <a:off x="611560" y="188640"/>
            <a:ext cx="8208912" cy="754053"/>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ERRO GRAVE NA PROJEÇÃO PARA 2021</a:t>
            </a:r>
          </a:p>
          <a:p>
            <a:pPr algn="ctr"/>
            <a:r>
              <a:rPr lang="pt-BR" dirty="0">
                <a:solidFill>
                  <a:srgbClr val="C00000"/>
                </a:solidFill>
                <a:latin typeface="Calibri" panose="020F0502020204030204" pitchFamily="34" charset="0"/>
                <a:cs typeface="Calibri" panose="020F0502020204030204" pitchFamily="34" charset="0"/>
              </a:rPr>
              <a:t>Página 3/26 do Programa de Modernização e Ajuste Fiscal</a:t>
            </a:r>
          </a:p>
        </p:txBody>
      </p:sp>
      <p:pic>
        <p:nvPicPr>
          <p:cNvPr id="3" name="Imagem 2">
            <a:extLst>
              <a:ext uri="{FF2B5EF4-FFF2-40B4-BE49-F238E27FC236}">
                <a16:creationId xmlns:a16="http://schemas.microsoft.com/office/drawing/2014/main" id="{6F8F4F0D-8A7B-4C87-8929-A9307BE65219}"/>
              </a:ext>
            </a:extLst>
          </p:cNvPr>
          <p:cNvPicPr>
            <a:picLocks noChangeAspect="1"/>
          </p:cNvPicPr>
          <p:nvPr/>
        </p:nvPicPr>
        <p:blipFill>
          <a:blip r:embed="rId2"/>
          <a:stretch>
            <a:fillRect/>
          </a:stretch>
        </p:blipFill>
        <p:spPr>
          <a:xfrm>
            <a:off x="775164" y="908720"/>
            <a:ext cx="7544330" cy="4878026"/>
          </a:xfrm>
          <a:prstGeom prst="rect">
            <a:avLst/>
          </a:prstGeom>
        </p:spPr>
      </p:pic>
      <p:sp>
        <p:nvSpPr>
          <p:cNvPr id="4" name="Retângulo: Cantos Arredondados 3">
            <a:extLst>
              <a:ext uri="{FF2B5EF4-FFF2-40B4-BE49-F238E27FC236}">
                <a16:creationId xmlns:a16="http://schemas.microsoft.com/office/drawing/2014/main" id="{55490A05-F46F-4E1B-9465-62CB37693292}"/>
              </a:ext>
            </a:extLst>
          </p:cNvPr>
          <p:cNvSpPr/>
          <p:nvPr/>
        </p:nvSpPr>
        <p:spPr>
          <a:xfrm>
            <a:off x="3563888" y="3165306"/>
            <a:ext cx="576064" cy="191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A68F400D-F2AB-4DF8-8477-9813769870D1}"/>
              </a:ext>
            </a:extLst>
          </p:cNvPr>
          <p:cNvSpPr txBox="1"/>
          <p:nvPr/>
        </p:nvSpPr>
        <p:spPr>
          <a:xfrm>
            <a:off x="1115616" y="1700808"/>
            <a:ext cx="1512168" cy="646331"/>
          </a:xfrm>
          <a:prstGeom prst="rect">
            <a:avLst/>
          </a:prstGeom>
          <a:noFill/>
        </p:spPr>
        <p:txBody>
          <a:bodyPr wrap="square" rtlCol="0">
            <a:spAutoFit/>
          </a:bodyPr>
          <a:lstStyle/>
          <a:p>
            <a:pPr algn="ctr"/>
            <a:r>
              <a:rPr lang="pt-BR" dirty="0">
                <a:solidFill>
                  <a:srgbClr val="FF0000"/>
                </a:solidFill>
              </a:rPr>
              <a:t>Não somaram</a:t>
            </a:r>
          </a:p>
          <a:p>
            <a:pPr algn="ctr"/>
            <a:r>
              <a:rPr lang="pt-BR" dirty="0">
                <a:solidFill>
                  <a:srgbClr val="FF0000"/>
                </a:solidFill>
              </a:rPr>
              <a:t>o IPVA!</a:t>
            </a:r>
          </a:p>
        </p:txBody>
      </p:sp>
      <p:cxnSp>
        <p:nvCxnSpPr>
          <p:cNvPr id="9" name="Conector de Seta Reta 8">
            <a:extLst>
              <a:ext uri="{FF2B5EF4-FFF2-40B4-BE49-F238E27FC236}">
                <a16:creationId xmlns:a16="http://schemas.microsoft.com/office/drawing/2014/main" id="{25E9A0FA-4435-49F5-8B0F-6C079A51BE32}"/>
              </a:ext>
            </a:extLst>
          </p:cNvPr>
          <p:cNvCxnSpPr>
            <a:cxnSpLocks/>
            <a:stCxn id="6" idx="2"/>
          </p:cNvCxnSpPr>
          <p:nvPr/>
        </p:nvCxnSpPr>
        <p:spPr>
          <a:xfrm>
            <a:off x="1871700" y="2347139"/>
            <a:ext cx="1692188" cy="81816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A020EF9C-47DB-407E-9AFC-578C2E4E7B1B}"/>
              </a:ext>
            </a:extLst>
          </p:cNvPr>
          <p:cNvSpPr txBox="1"/>
          <p:nvPr/>
        </p:nvSpPr>
        <p:spPr>
          <a:xfrm>
            <a:off x="824507" y="5733256"/>
            <a:ext cx="7491909" cy="954107"/>
          </a:xfrm>
          <a:prstGeom prst="rect">
            <a:avLst/>
          </a:prstGeom>
          <a:noFill/>
        </p:spPr>
        <p:txBody>
          <a:bodyPr wrap="square" rtlCol="0">
            <a:spAutoFit/>
          </a:bodyPr>
          <a:lstStyle/>
          <a:p>
            <a:pPr algn="ctr"/>
            <a:r>
              <a:rPr lang="pt-BR" b="1" dirty="0">
                <a:solidFill>
                  <a:srgbClr val="002060"/>
                </a:solidFill>
              </a:rPr>
              <a:t>SOMANDO-SE O IPVA CHEGA-SE A UM SUPERÁVIT DE</a:t>
            </a:r>
            <a:r>
              <a:rPr lang="pt-BR" dirty="0">
                <a:solidFill>
                  <a:srgbClr val="002060"/>
                </a:solidFill>
              </a:rPr>
              <a:t> </a:t>
            </a:r>
            <a:r>
              <a:rPr lang="pt-BR" sz="2400" b="1" dirty="0">
                <a:solidFill>
                  <a:srgbClr val="002060"/>
                </a:solidFill>
              </a:rPr>
              <a:t>5,8 BILHÕES!</a:t>
            </a:r>
          </a:p>
          <a:p>
            <a:pPr algn="ctr"/>
            <a:r>
              <a:rPr lang="pt-BR" sz="1600" b="1" dirty="0">
                <a:solidFill>
                  <a:srgbClr val="002060"/>
                </a:solidFill>
              </a:rPr>
              <a:t>Após o deputado Paulo </a:t>
            </a:r>
            <a:r>
              <a:rPr lang="pt-BR" sz="1600" b="1" dirty="0" err="1">
                <a:solidFill>
                  <a:srgbClr val="002060"/>
                </a:solidFill>
              </a:rPr>
              <a:t>Fiorilo</a:t>
            </a:r>
            <a:r>
              <a:rPr lang="pt-BR" sz="1600" b="1" dirty="0">
                <a:solidFill>
                  <a:srgbClr val="002060"/>
                </a:solidFill>
              </a:rPr>
              <a:t> mostrar a falha no dia 07/10, “</a:t>
            </a:r>
            <a:r>
              <a:rPr lang="pt-BR" sz="1600" b="1" dirty="0">
                <a:solidFill>
                  <a:srgbClr val="FF0000"/>
                </a:solidFill>
              </a:rPr>
              <a:t>corrigiram</a:t>
            </a:r>
            <a:r>
              <a:rPr lang="pt-BR" sz="1600" b="1" dirty="0">
                <a:solidFill>
                  <a:srgbClr val="002060"/>
                </a:solidFill>
              </a:rPr>
              <a:t>”, informando que o item IPVA, tão importante, estava duplicado no grupo “</a:t>
            </a:r>
            <a:r>
              <a:rPr lang="pt-BR" sz="1600" b="1" dirty="0">
                <a:solidFill>
                  <a:srgbClr val="FF0000"/>
                </a:solidFill>
              </a:rPr>
              <a:t>Demais Correntes</a:t>
            </a:r>
            <a:r>
              <a:rPr lang="pt-BR" sz="1600" b="1" dirty="0">
                <a:solidFill>
                  <a:srgbClr val="002060"/>
                </a:solidFill>
              </a:rPr>
              <a:t>”. </a:t>
            </a:r>
          </a:p>
        </p:txBody>
      </p:sp>
    </p:spTree>
    <p:extLst>
      <p:ext uri="{BB962C8B-B14F-4D97-AF65-F5344CB8AC3E}">
        <p14:creationId xmlns:p14="http://schemas.microsoft.com/office/powerpoint/2010/main" val="430167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F4E8A60-92B3-4789-8E78-97F9F49274B3}"/>
              </a:ext>
            </a:extLst>
          </p:cNvPr>
          <p:cNvPicPr>
            <a:picLocks noChangeAspect="1"/>
          </p:cNvPicPr>
          <p:nvPr/>
        </p:nvPicPr>
        <p:blipFill>
          <a:blip r:embed="rId2"/>
          <a:stretch>
            <a:fillRect/>
          </a:stretch>
        </p:blipFill>
        <p:spPr>
          <a:xfrm>
            <a:off x="611560" y="1052736"/>
            <a:ext cx="7927548" cy="5125731"/>
          </a:xfrm>
          <a:prstGeom prst="rect">
            <a:avLst/>
          </a:prstGeom>
        </p:spPr>
      </p:pic>
      <p:sp>
        <p:nvSpPr>
          <p:cNvPr id="7" name="CaixaDeTexto 6">
            <a:extLst>
              <a:ext uri="{FF2B5EF4-FFF2-40B4-BE49-F238E27FC236}">
                <a16:creationId xmlns:a16="http://schemas.microsoft.com/office/drawing/2014/main" id="{2AAFDDEF-0CCD-48AB-887D-A0F0573C556D}"/>
              </a:ext>
            </a:extLst>
          </p:cNvPr>
          <p:cNvSpPr txBox="1"/>
          <p:nvPr/>
        </p:nvSpPr>
        <p:spPr>
          <a:xfrm>
            <a:off x="611560" y="188640"/>
            <a:ext cx="8208912" cy="754053"/>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JUSTIFICATIVAS </a:t>
            </a:r>
            <a:r>
              <a:rPr lang="pt-BR" sz="2500" dirty="0">
                <a:solidFill>
                  <a:srgbClr val="FF0000"/>
                </a:solidFill>
                <a:latin typeface="Calibri" panose="020F0502020204030204" pitchFamily="34" charset="0"/>
                <a:cs typeface="Calibri" panose="020F0502020204030204" pitchFamily="34" charset="0"/>
              </a:rPr>
              <a:t>FALSAS</a:t>
            </a:r>
            <a:r>
              <a:rPr lang="pt-BR" sz="2500" dirty="0">
                <a:solidFill>
                  <a:schemeClr val="tx2">
                    <a:lumMod val="50000"/>
                  </a:schemeClr>
                </a:solidFill>
                <a:latin typeface="Calibri" panose="020F0502020204030204" pitchFamily="34" charset="0"/>
                <a:cs typeface="Calibri" panose="020F0502020204030204" pitchFamily="34" charset="0"/>
              </a:rPr>
              <a:t> PARA EXTINGUIR A EMTU</a:t>
            </a:r>
          </a:p>
          <a:p>
            <a:pPr algn="ctr"/>
            <a:r>
              <a:rPr lang="pt-BR" dirty="0">
                <a:solidFill>
                  <a:srgbClr val="C00000"/>
                </a:solidFill>
                <a:latin typeface="Calibri" panose="020F0502020204030204" pitchFamily="34" charset="0"/>
                <a:cs typeface="Calibri" panose="020F0502020204030204" pitchFamily="34" charset="0"/>
              </a:rPr>
              <a:t>Página 15/26 do Programa de Modernização e Ajuste Fiscal</a:t>
            </a:r>
          </a:p>
        </p:txBody>
      </p:sp>
    </p:spTree>
    <p:extLst>
      <p:ext uri="{BB962C8B-B14F-4D97-AF65-F5344CB8AC3E}">
        <p14:creationId xmlns:p14="http://schemas.microsoft.com/office/powerpoint/2010/main" val="15853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EB52D2F-24AB-477F-9ABF-AD179B624081}"/>
              </a:ext>
            </a:extLst>
          </p:cNvPr>
          <p:cNvSpPr txBox="1"/>
          <p:nvPr/>
        </p:nvSpPr>
        <p:spPr>
          <a:xfrm>
            <a:off x="611560" y="332656"/>
            <a:ext cx="7920880" cy="707886"/>
          </a:xfrm>
          <a:prstGeom prst="rect">
            <a:avLst/>
          </a:prstGeom>
          <a:noFill/>
        </p:spPr>
        <p:txBody>
          <a:bodyPr wrap="square" rtlCol="0">
            <a:spAutoFit/>
          </a:bodyPr>
          <a:lstStyle/>
          <a:p>
            <a:pPr algn="ctr"/>
            <a:r>
              <a:rPr lang="pt-BR" sz="2000" dirty="0">
                <a:solidFill>
                  <a:schemeClr val="tx2">
                    <a:lumMod val="50000"/>
                  </a:schemeClr>
                </a:solidFill>
                <a:latin typeface="Arial" panose="020B0604020202020204" pitchFamily="34" charset="0"/>
                <a:cs typeface="Arial" panose="020B0604020202020204" pitchFamily="34" charset="0"/>
              </a:rPr>
              <a:t>INCONSISTÊNCIAS DAS JUSTIFICATIVAS </a:t>
            </a:r>
            <a:r>
              <a:rPr lang="pt-BR" sz="2000" dirty="0">
                <a:solidFill>
                  <a:srgbClr val="FF0000"/>
                </a:solidFill>
                <a:latin typeface="Arial" panose="020B0604020202020204" pitchFamily="34" charset="0"/>
                <a:cs typeface="Arial" panose="020B0604020202020204" pitchFamily="34" charset="0"/>
              </a:rPr>
              <a:t>FALSAS</a:t>
            </a:r>
            <a:r>
              <a:rPr lang="pt-BR" sz="2000" dirty="0">
                <a:solidFill>
                  <a:schemeClr val="tx2">
                    <a:lumMod val="50000"/>
                  </a:schemeClr>
                </a:solidFill>
                <a:latin typeface="Arial" panose="020B0604020202020204" pitchFamily="34" charset="0"/>
                <a:cs typeface="Arial" panose="020B0604020202020204" pitchFamily="34" charset="0"/>
              </a:rPr>
              <a:t> </a:t>
            </a:r>
          </a:p>
          <a:p>
            <a:pPr algn="ctr"/>
            <a:r>
              <a:rPr lang="pt-BR" sz="2000" dirty="0">
                <a:solidFill>
                  <a:schemeClr val="tx2">
                    <a:lumMod val="50000"/>
                  </a:schemeClr>
                </a:solidFill>
                <a:latin typeface="Arial" panose="020B0604020202020204" pitchFamily="34" charset="0"/>
                <a:cs typeface="Arial" panose="020B0604020202020204" pitchFamily="34" charset="0"/>
              </a:rPr>
              <a:t>PARA EXTINGUIR A EMTU</a:t>
            </a:r>
          </a:p>
        </p:txBody>
      </p:sp>
      <p:sp>
        <p:nvSpPr>
          <p:cNvPr id="6" name="CaixaDeTexto 5">
            <a:extLst>
              <a:ext uri="{FF2B5EF4-FFF2-40B4-BE49-F238E27FC236}">
                <a16:creationId xmlns:a16="http://schemas.microsoft.com/office/drawing/2014/main" id="{E5EB4AE6-D71C-412E-8F8A-84F23E80A985}"/>
              </a:ext>
            </a:extLst>
          </p:cNvPr>
          <p:cNvSpPr txBox="1"/>
          <p:nvPr/>
        </p:nvSpPr>
        <p:spPr>
          <a:xfrm>
            <a:off x="323528" y="1095122"/>
            <a:ext cx="8496944" cy="1323439"/>
          </a:xfrm>
          <a:prstGeom prst="rect">
            <a:avLst/>
          </a:prstGeom>
          <a:solidFill>
            <a:schemeClr val="bg1"/>
          </a:solidFill>
        </p:spPr>
        <p:txBody>
          <a:bodyPr wrap="square" rtlCol="0">
            <a:spAutoFit/>
          </a:bodyPr>
          <a:lstStyle/>
          <a:p>
            <a:r>
              <a:rPr lang="pt-BR" sz="1600" b="1" dirty="0">
                <a:solidFill>
                  <a:srgbClr val="C00000"/>
                </a:solidFill>
                <a:latin typeface="Arial Nova" panose="020B0504020202020204" pitchFamily="34" charset="0"/>
                <a:cs typeface="Arial" panose="020B0604020202020204" pitchFamily="34" charset="0"/>
              </a:rPr>
              <a:t>Inverdade: </a:t>
            </a:r>
            <a:r>
              <a:rPr lang="pt-BR" sz="1600" b="1" dirty="0">
                <a:solidFill>
                  <a:schemeClr val="tx1">
                    <a:lumMod val="95000"/>
                    <a:lumOff val="5000"/>
                  </a:schemeClr>
                </a:solidFill>
                <a:latin typeface="Arial Nova" panose="020B0504020202020204" pitchFamily="34" charset="0"/>
                <a:cs typeface="Arial" panose="020B0604020202020204" pitchFamily="34" charset="0"/>
              </a:rPr>
              <a:t>Governo informa que a </a:t>
            </a:r>
            <a:r>
              <a:rPr lang="pt-BR" sz="1600" b="1" dirty="0">
                <a:latin typeface="Arial Nova" panose="020B0504020202020204" pitchFamily="34" charset="0"/>
                <a:cs typeface="Arial" panose="020B0604020202020204" pitchFamily="34" charset="0"/>
              </a:rPr>
              <a:t>empresa tem prejuízo de 1 Bilhão de reais!</a:t>
            </a:r>
          </a:p>
          <a:p>
            <a:r>
              <a:rPr lang="pt-BR" sz="1600" b="1" dirty="0">
                <a:solidFill>
                  <a:srgbClr val="002060"/>
                </a:solidFill>
                <a:latin typeface="Arial Nova" panose="020B0504020202020204" pitchFamily="34" charset="0"/>
                <a:cs typeface="Arial" panose="020B0604020202020204" pitchFamily="34" charset="0"/>
              </a:rPr>
              <a:t>Os demonstrativos contábeis auditados da empresa comprovam que esta é uma afirmação absurda! A empresa é autossuficiente, se mantém através de taxas de gerenciamento, fiscalização e inspeção e além de ter todas as contas em dia,  remete valores ao Estado mensalmente a título de outorga de concessões.</a:t>
            </a:r>
          </a:p>
        </p:txBody>
      </p:sp>
      <p:sp>
        <p:nvSpPr>
          <p:cNvPr id="2" name="CaixaDeTexto 1">
            <a:extLst>
              <a:ext uri="{FF2B5EF4-FFF2-40B4-BE49-F238E27FC236}">
                <a16:creationId xmlns:a16="http://schemas.microsoft.com/office/drawing/2014/main" id="{0EAF5769-209D-4891-B3C1-BF7A47C5B6C7}"/>
              </a:ext>
            </a:extLst>
          </p:cNvPr>
          <p:cNvSpPr txBox="1"/>
          <p:nvPr/>
        </p:nvSpPr>
        <p:spPr>
          <a:xfrm>
            <a:off x="1979712" y="6309320"/>
            <a:ext cx="5813899" cy="369332"/>
          </a:xfrm>
          <a:prstGeom prst="rect">
            <a:avLst/>
          </a:prstGeom>
          <a:solidFill>
            <a:srgbClr val="FF0000"/>
          </a:solidFill>
          <a:effectLst>
            <a:outerShdw blurRad="50800" dist="50800" dir="5400000" algn="ctr" rotWithShape="0">
              <a:schemeClr val="bg1"/>
            </a:outerShdw>
          </a:effectLst>
        </p:spPr>
        <p:txBody>
          <a:bodyPr wrap="none" rtlCol="0">
            <a:spAutoFit/>
          </a:bodyPr>
          <a:lstStyle/>
          <a:p>
            <a:r>
              <a:rPr lang="pt-BR" b="1" dirty="0">
                <a:solidFill>
                  <a:schemeClr val="bg1"/>
                </a:solidFill>
              </a:rPr>
              <a:t>Qual “será” o motivo real de quererem extinguir a EMTU?</a:t>
            </a:r>
          </a:p>
        </p:txBody>
      </p:sp>
      <p:sp>
        <p:nvSpPr>
          <p:cNvPr id="3" name="CaixaDeTexto 2">
            <a:extLst>
              <a:ext uri="{FF2B5EF4-FFF2-40B4-BE49-F238E27FC236}">
                <a16:creationId xmlns:a16="http://schemas.microsoft.com/office/drawing/2014/main" id="{CFDD12AF-7051-477B-8FF1-B58FCF564980}"/>
              </a:ext>
            </a:extLst>
          </p:cNvPr>
          <p:cNvSpPr txBox="1"/>
          <p:nvPr/>
        </p:nvSpPr>
        <p:spPr>
          <a:xfrm>
            <a:off x="323528" y="2492896"/>
            <a:ext cx="8496944" cy="1569660"/>
          </a:xfrm>
          <a:prstGeom prst="rect">
            <a:avLst/>
          </a:prstGeom>
          <a:solidFill>
            <a:schemeClr val="bg1"/>
          </a:solidFill>
        </p:spPr>
        <p:txBody>
          <a:bodyPr wrap="square" rtlCol="0">
            <a:spAutoFit/>
          </a:bodyPr>
          <a:lstStyle/>
          <a:p>
            <a:r>
              <a:rPr lang="pt-BR" sz="1600" b="1" dirty="0">
                <a:solidFill>
                  <a:srgbClr val="C00000"/>
                </a:solidFill>
                <a:latin typeface="Arial Nova" panose="020B0504020202020204" pitchFamily="34" charset="0"/>
                <a:cs typeface="Arial" panose="020B0604020202020204" pitchFamily="34" charset="0"/>
              </a:rPr>
              <a:t>Inverdade: </a:t>
            </a:r>
            <a:r>
              <a:rPr lang="pt-BR" sz="1600" b="1" dirty="0">
                <a:solidFill>
                  <a:schemeClr val="tx1">
                    <a:lumMod val="95000"/>
                    <a:lumOff val="5000"/>
                  </a:schemeClr>
                </a:solidFill>
                <a:latin typeface="Arial Nova" panose="020B0504020202020204" pitchFamily="34" charset="0"/>
                <a:cs typeface="Arial" panose="020B0604020202020204" pitchFamily="34" charset="0"/>
              </a:rPr>
              <a:t>Governo informa que vai </a:t>
            </a:r>
            <a:r>
              <a:rPr lang="pt-BR" sz="1600" b="1" dirty="0">
                <a:latin typeface="Arial Nova" panose="020B0504020202020204" pitchFamily="34" charset="0"/>
                <a:cs typeface="Arial" panose="020B0604020202020204" pitchFamily="34" charset="0"/>
              </a:rPr>
              <a:t>reduzir estrutura onerosa de 500 empregados!</a:t>
            </a:r>
          </a:p>
          <a:p>
            <a:r>
              <a:rPr lang="pt-BR" sz="1600" b="1" dirty="0">
                <a:solidFill>
                  <a:srgbClr val="002060"/>
                </a:solidFill>
                <a:latin typeface="Arial Nova" panose="020B0504020202020204" pitchFamily="34" charset="0"/>
                <a:cs typeface="Arial" panose="020B0604020202020204" pitchFamily="34" charset="0"/>
              </a:rPr>
              <a:t>O Estado nunca enviou recursos para pagamentos de despesas de custeio, inclusive salários. É a própria EMTU que paga os salários dos empregados.</a:t>
            </a:r>
          </a:p>
          <a:p>
            <a:r>
              <a:rPr lang="pt-BR" sz="1600" b="1" dirty="0">
                <a:solidFill>
                  <a:srgbClr val="002060"/>
                </a:solidFill>
                <a:latin typeface="Arial Nova" panose="020B0504020202020204" pitchFamily="34" charset="0"/>
                <a:cs typeface="Arial" panose="020B0604020202020204" pitchFamily="34" charset="0"/>
              </a:rPr>
              <a:t>O Estado não tem como reduzir uma despesa que para ele já não existe!</a:t>
            </a:r>
          </a:p>
          <a:p>
            <a:r>
              <a:rPr lang="pt-BR" sz="1600" b="1" dirty="0">
                <a:solidFill>
                  <a:srgbClr val="002060"/>
                </a:solidFill>
                <a:latin typeface="Arial Nova" panose="020B0504020202020204" pitchFamily="34" charset="0"/>
                <a:cs typeface="Arial" panose="020B0604020202020204" pitchFamily="34" charset="0"/>
              </a:rPr>
              <a:t>Além disso a grande maioria dos empregados da EMTU são concursados celetistas, regulares e não contam com nenhum privilégio.</a:t>
            </a:r>
          </a:p>
        </p:txBody>
      </p:sp>
      <p:sp>
        <p:nvSpPr>
          <p:cNvPr id="4" name="CaixaDeTexto 3">
            <a:extLst>
              <a:ext uri="{FF2B5EF4-FFF2-40B4-BE49-F238E27FC236}">
                <a16:creationId xmlns:a16="http://schemas.microsoft.com/office/drawing/2014/main" id="{2FE466C8-2557-42F6-BFD7-66BADE2AC82E}"/>
              </a:ext>
            </a:extLst>
          </p:cNvPr>
          <p:cNvSpPr txBox="1"/>
          <p:nvPr/>
        </p:nvSpPr>
        <p:spPr>
          <a:xfrm>
            <a:off x="323528" y="4182179"/>
            <a:ext cx="8496944" cy="830997"/>
          </a:xfrm>
          <a:prstGeom prst="rect">
            <a:avLst/>
          </a:prstGeom>
          <a:solidFill>
            <a:schemeClr val="bg1"/>
          </a:solidFill>
        </p:spPr>
        <p:txBody>
          <a:bodyPr wrap="square" rtlCol="0">
            <a:spAutoFit/>
          </a:bodyPr>
          <a:lstStyle/>
          <a:p>
            <a:r>
              <a:rPr lang="pt-BR" sz="1600" b="1" dirty="0">
                <a:solidFill>
                  <a:srgbClr val="C00000"/>
                </a:solidFill>
                <a:latin typeface="Arial Nova" panose="020B0504020202020204" pitchFamily="34" charset="0"/>
                <a:cs typeface="Arial" panose="020B0604020202020204" pitchFamily="34" charset="0"/>
              </a:rPr>
              <a:t>Inverdade:</a:t>
            </a:r>
            <a:r>
              <a:rPr lang="pt-BR" sz="1600" b="1" dirty="0">
                <a:solidFill>
                  <a:srgbClr val="002060"/>
                </a:solidFill>
                <a:latin typeface="Arial Nova" panose="020B0504020202020204" pitchFamily="34" charset="0"/>
                <a:cs typeface="Arial" panose="020B0604020202020204" pitchFamily="34" charset="0"/>
              </a:rPr>
              <a:t> </a:t>
            </a:r>
            <a:r>
              <a:rPr lang="pt-BR" sz="1600" b="1" dirty="0">
                <a:latin typeface="Arial Nova" panose="020B0504020202020204" pitchFamily="34" charset="0"/>
                <a:cs typeface="Arial" panose="020B0604020202020204" pitchFamily="34" charset="0"/>
              </a:rPr>
              <a:t>Governo diz que a EMTU faz apenas concessões de linhas de ônibus.</a:t>
            </a:r>
          </a:p>
          <a:p>
            <a:r>
              <a:rPr lang="pt-BR" sz="1600" b="1" dirty="0">
                <a:solidFill>
                  <a:srgbClr val="002060"/>
                </a:solidFill>
                <a:latin typeface="Arial Nova" panose="020B0504020202020204" pitchFamily="34" charset="0"/>
                <a:cs typeface="Arial" panose="020B0604020202020204" pitchFamily="34" charset="0"/>
              </a:rPr>
              <a:t>A EMTU é muito maior do que suas concessões. Além de planejar, gerenciar, fiscalizar e outras atribuições, a região do ABC paulista sem concessão não é nada?</a:t>
            </a:r>
          </a:p>
        </p:txBody>
      </p:sp>
      <p:sp>
        <p:nvSpPr>
          <p:cNvPr id="8" name="CaixaDeTexto 7">
            <a:extLst>
              <a:ext uri="{FF2B5EF4-FFF2-40B4-BE49-F238E27FC236}">
                <a16:creationId xmlns:a16="http://schemas.microsoft.com/office/drawing/2014/main" id="{6A8018AB-325B-4EF4-BF78-E83A6BEE247C}"/>
              </a:ext>
            </a:extLst>
          </p:cNvPr>
          <p:cNvSpPr txBox="1"/>
          <p:nvPr/>
        </p:nvSpPr>
        <p:spPr>
          <a:xfrm>
            <a:off x="323528" y="5088086"/>
            <a:ext cx="8496944" cy="1077218"/>
          </a:xfrm>
          <a:prstGeom prst="rect">
            <a:avLst/>
          </a:prstGeom>
          <a:solidFill>
            <a:schemeClr val="bg1"/>
          </a:solidFill>
        </p:spPr>
        <p:txBody>
          <a:bodyPr wrap="square" rtlCol="0">
            <a:spAutoFit/>
          </a:bodyPr>
          <a:lstStyle/>
          <a:p>
            <a:r>
              <a:rPr lang="pt-BR" sz="1600" b="1" dirty="0">
                <a:solidFill>
                  <a:srgbClr val="C00000"/>
                </a:solidFill>
                <a:latin typeface="Arial Nova" panose="020B0504020202020204" pitchFamily="34" charset="0"/>
                <a:cs typeface="Arial" panose="020B0604020202020204" pitchFamily="34" charset="0"/>
              </a:rPr>
              <a:t>Inverdade:</a:t>
            </a:r>
            <a:r>
              <a:rPr lang="pt-BR" sz="1600" b="1" dirty="0">
                <a:solidFill>
                  <a:srgbClr val="002060"/>
                </a:solidFill>
                <a:latin typeface="Arial Nova" panose="020B0504020202020204" pitchFamily="34" charset="0"/>
                <a:cs typeface="Arial" panose="020B0604020202020204" pitchFamily="34" charset="0"/>
              </a:rPr>
              <a:t> </a:t>
            </a:r>
            <a:r>
              <a:rPr lang="pt-BR" sz="1600" b="1" dirty="0">
                <a:latin typeface="Arial Nova" panose="020B0504020202020204" pitchFamily="34" charset="0"/>
                <a:cs typeface="Arial" panose="020B0604020202020204" pitchFamily="34" charset="0"/>
              </a:rPr>
              <a:t>Governo diz o projeto visa organizar o Estado?</a:t>
            </a:r>
          </a:p>
          <a:p>
            <a:r>
              <a:rPr lang="pt-BR" sz="1600" b="1" dirty="0">
                <a:solidFill>
                  <a:srgbClr val="002060"/>
                </a:solidFill>
                <a:latin typeface="Arial Nova" panose="020B0504020202020204" pitchFamily="34" charset="0"/>
                <a:cs typeface="Arial" panose="020B0604020202020204" pitchFamily="34" charset="0"/>
              </a:rPr>
              <a:t>Já foi um erro transferirem a ARTESP para a Secretaria de Governo comandada pelo DEM. Querem fazer o mesmo com a EMTU? E as integrações tarifárias absurdas que existem na Secretaria atual com CPTM e METRÔ? Tudo isso vai se perder?</a:t>
            </a:r>
          </a:p>
        </p:txBody>
      </p:sp>
    </p:spTree>
    <p:extLst>
      <p:ext uri="{BB962C8B-B14F-4D97-AF65-F5344CB8AC3E}">
        <p14:creationId xmlns:p14="http://schemas.microsoft.com/office/powerpoint/2010/main" val="4072150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B22A370-0094-497F-8D76-EC30A8B26C3F}"/>
              </a:ext>
            </a:extLst>
          </p:cNvPr>
          <p:cNvSpPr txBox="1"/>
          <p:nvPr/>
        </p:nvSpPr>
        <p:spPr>
          <a:xfrm>
            <a:off x="6660232" y="2087317"/>
            <a:ext cx="1872208" cy="1015663"/>
          </a:xfrm>
          <a:prstGeom prst="rect">
            <a:avLst/>
          </a:prstGeom>
          <a:solidFill>
            <a:srgbClr val="FF0000"/>
          </a:solidFill>
        </p:spPr>
        <p:txBody>
          <a:bodyPr wrap="square" rtlCol="0">
            <a:spAutoFit/>
          </a:bodyPr>
          <a:lstStyle/>
          <a:p>
            <a:pPr algn="ctr"/>
            <a:r>
              <a:rPr lang="pt-BR" sz="2000" b="1" dirty="0">
                <a:solidFill>
                  <a:schemeClr val="bg1"/>
                </a:solidFill>
              </a:rPr>
              <a:t>Secretaria de Governo</a:t>
            </a:r>
          </a:p>
          <a:p>
            <a:pPr algn="ctr"/>
            <a:endParaRPr lang="pt-BR" sz="2000" b="1" dirty="0">
              <a:solidFill>
                <a:schemeClr val="bg1"/>
              </a:solidFill>
            </a:endParaRPr>
          </a:p>
        </p:txBody>
      </p:sp>
      <p:sp>
        <p:nvSpPr>
          <p:cNvPr id="6" name="CaixaDeTexto 5">
            <a:extLst>
              <a:ext uri="{FF2B5EF4-FFF2-40B4-BE49-F238E27FC236}">
                <a16:creationId xmlns:a16="http://schemas.microsoft.com/office/drawing/2014/main" id="{6CC34E0C-54CC-447D-A1C9-3211DAC1A5C8}"/>
              </a:ext>
            </a:extLst>
          </p:cNvPr>
          <p:cNvSpPr txBox="1"/>
          <p:nvPr/>
        </p:nvSpPr>
        <p:spPr>
          <a:xfrm>
            <a:off x="611560" y="2087317"/>
            <a:ext cx="1872208" cy="1015663"/>
          </a:xfrm>
          <a:prstGeom prst="rect">
            <a:avLst/>
          </a:prstGeom>
          <a:solidFill>
            <a:srgbClr val="002060"/>
          </a:solidFill>
        </p:spPr>
        <p:txBody>
          <a:bodyPr wrap="square" rtlCol="0">
            <a:spAutoFit/>
          </a:bodyPr>
          <a:lstStyle/>
          <a:p>
            <a:pPr algn="ctr"/>
            <a:r>
              <a:rPr lang="pt-BR" sz="2000" b="1" dirty="0">
                <a:solidFill>
                  <a:schemeClr val="bg1"/>
                </a:solidFill>
              </a:rPr>
              <a:t>Secretaria dos Transportes Metropolitanos</a:t>
            </a:r>
          </a:p>
        </p:txBody>
      </p:sp>
      <p:sp>
        <p:nvSpPr>
          <p:cNvPr id="8" name="CaixaDeTexto 7">
            <a:extLst>
              <a:ext uri="{FF2B5EF4-FFF2-40B4-BE49-F238E27FC236}">
                <a16:creationId xmlns:a16="http://schemas.microsoft.com/office/drawing/2014/main" id="{2D62950E-9810-4D71-93E5-4F4D6D4E9267}"/>
              </a:ext>
            </a:extLst>
          </p:cNvPr>
          <p:cNvSpPr txBox="1"/>
          <p:nvPr/>
        </p:nvSpPr>
        <p:spPr>
          <a:xfrm>
            <a:off x="3660640" y="2099947"/>
            <a:ext cx="1872208" cy="1015663"/>
          </a:xfrm>
          <a:prstGeom prst="rect">
            <a:avLst/>
          </a:prstGeom>
          <a:solidFill>
            <a:schemeClr val="tx1">
              <a:lumMod val="75000"/>
              <a:lumOff val="25000"/>
            </a:schemeClr>
          </a:solidFill>
        </p:spPr>
        <p:txBody>
          <a:bodyPr wrap="square" rtlCol="0">
            <a:spAutoFit/>
          </a:bodyPr>
          <a:lstStyle/>
          <a:p>
            <a:pPr algn="ctr"/>
            <a:r>
              <a:rPr lang="pt-BR" sz="2000" b="1" dirty="0">
                <a:solidFill>
                  <a:schemeClr val="bg1"/>
                </a:solidFill>
              </a:rPr>
              <a:t>Secretaria de Logística e Transportes</a:t>
            </a:r>
          </a:p>
        </p:txBody>
      </p:sp>
      <p:sp>
        <p:nvSpPr>
          <p:cNvPr id="15" name="CaixaDeTexto 14">
            <a:extLst>
              <a:ext uri="{FF2B5EF4-FFF2-40B4-BE49-F238E27FC236}">
                <a16:creationId xmlns:a16="http://schemas.microsoft.com/office/drawing/2014/main" id="{86FE0753-A93F-4EB3-99B0-4790DC270F5F}"/>
              </a:ext>
            </a:extLst>
          </p:cNvPr>
          <p:cNvSpPr txBox="1"/>
          <p:nvPr/>
        </p:nvSpPr>
        <p:spPr>
          <a:xfrm>
            <a:off x="611560" y="404664"/>
            <a:ext cx="1872208" cy="477054"/>
          </a:xfrm>
          <a:prstGeom prst="rect">
            <a:avLst/>
          </a:prstGeom>
          <a:noFill/>
        </p:spPr>
        <p:txBody>
          <a:bodyPr wrap="square" rtlCol="0">
            <a:spAutoFit/>
          </a:bodyPr>
          <a:lstStyle/>
          <a:p>
            <a:pPr algn="ctr"/>
            <a:r>
              <a:rPr lang="pt-BR" sz="2500" dirty="0">
                <a:solidFill>
                  <a:srgbClr val="FF0000"/>
                </a:solidFill>
                <a:latin typeface="Calibri" panose="020F0502020204030204" pitchFamily="34" charset="0"/>
                <a:cs typeface="Calibri" panose="020F0502020204030204" pitchFamily="34" charset="0"/>
              </a:rPr>
              <a:t>EM 2014</a:t>
            </a:r>
          </a:p>
        </p:txBody>
      </p:sp>
      <p:pic>
        <p:nvPicPr>
          <p:cNvPr id="18" name="Imagem 17">
            <a:extLst>
              <a:ext uri="{FF2B5EF4-FFF2-40B4-BE49-F238E27FC236}">
                <a16:creationId xmlns:a16="http://schemas.microsoft.com/office/drawing/2014/main" id="{F03440DA-5540-4647-B6C0-85CBE0F723FA}"/>
              </a:ext>
            </a:extLst>
          </p:cNvPr>
          <p:cNvPicPr>
            <a:picLocks noChangeAspect="1"/>
          </p:cNvPicPr>
          <p:nvPr/>
        </p:nvPicPr>
        <p:blipFill>
          <a:blip r:embed="rId2"/>
          <a:stretch>
            <a:fillRect/>
          </a:stretch>
        </p:blipFill>
        <p:spPr>
          <a:xfrm>
            <a:off x="577550" y="3400840"/>
            <a:ext cx="1906217" cy="665871"/>
          </a:xfrm>
          <a:prstGeom prst="rect">
            <a:avLst/>
          </a:prstGeom>
        </p:spPr>
      </p:pic>
      <p:pic>
        <p:nvPicPr>
          <p:cNvPr id="20" name="Imagem 19">
            <a:extLst>
              <a:ext uri="{FF2B5EF4-FFF2-40B4-BE49-F238E27FC236}">
                <a16:creationId xmlns:a16="http://schemas.microsoft.com/office/drawing/2014/main" id="{B07759B4-84DB-427B-A209-5DD346262576}"/>
              </a:ext>
            </a:extLst>
          </p:cNvPr>
          <p:cNvPicPr>
            <a:picLocks noChangeAspect="1"/>
          </p:cNvPicPr>
          <p:nvPr/>
        </p:nvPicPr>
        <p:blipFill>
          <a:blip r:embed="rId3"/>
          <a:stretch>
            <a:fillRect/>
          </a:stretch>
        </p:blipFill>
        <p:spPr>
          <a:xfrm>
            <a:off x="627719" y="4147294"/>
            <a:ext cx="1856048" cy="485763"/>
          </a:xfrm>
          <a:prstGeom prst="rect">
            <a:avLst/>
          </a:prstGeom>
        </p:spPr>
      </p:pic>
      <p:pic>
        <p:nvPicPr>
          <p:cNvPr id="23" name="Imagem 22">
            <a:extLst>
              <a:ext uri="{FF2B5EF4-FFF2-40B4-BE49-F238E27FC236}">
                <a16:creationId xmlns:a16="http://schemas.microsoft.com/office/drawing/2014/main" id="{67E24EC5-FE2D-4B25-80F0-316E5D2188FF}"/>
              </a:ext>
            </a:extLst>
          </p:cNvPr>
          <p:cNvPicPr>
            <a:picLocks noChangeAspect="1"/>
          </p:cNvPicPr>
          <p:nvPr/>
        </p:nvPicPr>
        <p:blipFill>
          <a:blip r:embed="rId4"/>
          <a:stretch>
            <a:fillRect/>
          </a:stretch>
        </p:blipFill>
        <p:spPr>
          <a:xfrm>
            <a:off x="627110" y="4800908"/>
            <a:ext cx="1728192" cy="496132"/>
          </a:xfrm>
          <a:prstGeom prst="rect">
            <a:avLst/>
          </a:prstGeom>
        </p:spPr>
      </p:pic>
      <p:pic>
        <p:nvPicPr>
          <p:cNvPr id="24" name="Imagem 23">
            <a:extLst>
              <a:ext uri="{FF2B5EF4-FFF2-40B4-BE49-F238E27FC236}">
                <a16:creationId xmlns:a16="http://schemas.microsoft.com/office/drawing/2014/main" id="{F62E7E57-4066-4D77-B4EE-0CDA850E1D8A}"/>
              </a:ext>
            </a:extLst>
          </p:cNvPr>
          <p:cNvPicPr>
            <a:picLocks noChangeAspect="1"/>
          </p:cNvPicPr>
          <p:nvPr/>
        </p:nvPicPr>
        <p:blipFill>
          <a:blip r:embed="rId5"/>
          <a:stretch>
            <a:fillRect/>
          </a:stretch>
        </p:blipFill>
        <p:spPr>
          <a:xfrm>
            <a:off x="1043608" y="5488451"/>
            <a:ext cx="969589" cy="532837"/>
          </a:xfrm>
          <a:prstGeom prst="rect">
            <a:avLst/>
          </a:prstGeom>
        </p:spPr>
      </p:pic>
      <p:pic>
        <p:nvPicPr>
          <p:cNvPr id="26" name="Imagem 25">
            <a:extLst>
              <a:ext uri="{FF2B5EF4-FFF2-40B4-BE49-F238E27FC236}">
                <a16:creationId xmlns:a16="http://schemas.microsoft.com/office/drawing/2014/main" id="{6E9A049A-2A14-4D27-80AE-7E197179AA52}"/>
              </a:ext>
            </a:extLst>
          </p:cNvPr>
          <p:cNvPicPr>
            <a:picLocks noChangeAspect="1"/>
          </p:cNvPicPr>
          <p:nvPr/>
        </p:nvPicPr>
        <p:blipFill>
          <a:blip r:embed="rId6"/>
          <a:stretch>
            <a:fillRect/>
          </a:stretch>
        </p:blipFill>
        <p:spPr>
          <a:xfrm>
            <a:off x="3624837" y="3435019"/>
            <a:ext cx="1908011" cy="502108"/>
          </a:xfrm>
          <a:prstGeom prst="rect">
            <a:avLst/>
          </a:prstGeom>
        </p:spPr>
      </p:pic>
      <p:sp>
        <p:nvSpPr>
          <p:cNvPr id="27" name="CaixaDeTexto 26">
            <a:extLst>
              <a:ext uri="{FF2B5EF4-FFF2-40B4-BE49-F238E27FC236}">
                <a16:creationId xmlns:a16="http://schemas.microsoft.com/office/drawing/2014/main" id="{4FA9AFA9-8336-4BA6-AF11-4B770E34EA1B}"/>
              </a:ext>
            </a:extLst>
          </p:cNvPr>
          <p:cNvSpPr txBox="1"/>
          <p:nvPr/>
        </p:nvSpPr>
        <p:spPr>
          <a:xfrm>
            <a:off x="6660232" y="3478073"/>
            <a:ext cx="2016224" cy="1938992"/>
          </a:xfrm>
          <a:prstGeom prst="rect">
            <a:avLst/>
          </a:prstGeom>
          <a:noFill/>
        </p:spPr>
        <p:txBody>
          <a:bodyPr wrap="square" rtlCol="0">
            <a:spAutoFit/>
          </a:bodyPr>
          <a:lstStyle/>
          <a:p>
            <a:pPr algn="ctr"/>
            <a:r>
              <a:rPr lang="pt-BR" sz="2000" b="1" dirty="0"/>
              <a:t>A Secretaria de Governo não cuida de transportes.</a:t>
            </a:r>
          </a:p>
          <a:p>
            <a:pPr algn="ctr"/>
            <a:endParaRPr lang="pt-BR" sz="2000" b="1" dirty="0"/>
          </a:p>
          <a:p>
            <a:pPr algn="ctr"/>
            <a:r>
              <a:rPr lang="pt-BR" sz="2000" b="1" dirty="0">
                <a:solidFill>
                  <a:srgbClr val="C00000"/>
                </a:solidFill>
              </a:rPr>
              <a:t>Nem deveria!</a:t>
            </a: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100" y="404664"/>
            <a:ext cx="1401484" cy="9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reto 2"/>
          <p:cNvCxnSpPr/>
          <p:nvPr/>
        </p:nvCxnSpPr>
        <p:spPr>
          <a:xfrm>
            <a:off x="1555743" y="1496368"/>
            <a:ext cx="6040593"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1547664"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7596336" y="150899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a:off x="4572000" y="1496367"/>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241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B22A370-0094-497F-8D76-EC30A8B26C3F}"/>
              </a:ext>
            </a:extLst>
          </p:cNvPr>
          <p:cNvSpPr txBox="1"/>
          <p:nvPr/>
        </p:nvSpPr>
        <p:spPr>
          <a:xfrm>
            <a:off x="6660232" y="2087317"/>
            <a:ext cx="1872208" cy="1015663"/>
          </a:xfrm>
          <a:prstGeom prst="rect">
            <a:avLst/>
          </a:prstGeom>
          <a:solidFill>
            <a:srgbClr val="FF0000"/>
          </a:solidFill>
        </p:spPr>
        <p:txBody>
          <a:bodyPr wrap="square" rtlCol="0">
            <a:spAutoFit/>
          </a:bodyPr>
          <a:lstStyle/>
          <a:p>
            <a:pPr algn="ctr"/>
            <a:r>
              <a:rPr lang="pt-BR" sz="2000" b="1" dirty="0">
                <a:solidFill>
                  <a:schemeClr val="bg1"/>
                </a:solidFill>
              </a:rPr>
              <a:t>Secretaria de Governo</a:t>
            </a:r>
          </a:p>
          <a:p>
            <a:pPr algn="ctr"/>
            <a:endParaRPr lang="pt-BR" sz="2000" b="1" dirty="0">
              <a:solidFill>
                <a:schemeClr val="bg1"/>
              </a:solidFill>
            </a:endParaRPr>
          </a:p>
        </p:txBody>
      </p:sp>
      <p:sp>
        <p:nvSpPr>
          <p:cNvPr id="6" name="CaixaDeTexto 5">
            <a:extLst>
              <a:ext uri="{FF2B5EF4-FFF2-40B4-BE49-F238E27FC236}">
                <a16:creationId xmlns:a16="http://schemas.microsoft.com/office/drawing/2014/main" id="{6CC34E0C-54CC-447D-A1C9-3211DAC1A5C8}"/>
              </a:ext>
            </a:extLst>
          </p:cNvPr>
          <p:cNvSpPr txBox="1"/>
          <p:nvPr/>
        </p:nvSpPr>
        <p:spPr>
          <a:xfrm>
            <a:off x="611560" y="2087317"/>
            <a:ext cx="1872208" cy="1015663"/>
          </a:xfrm>
          <a:prstGeom prst="rect">
            <a:avLst/>
          </a:prstGeom>
          <a:solidFill>
            <a:srgbClr val="002060"/>
          </a:solidFill>
        </p:spPr>
        <p:txBody>
          <a:bodyPr wrap="square" rtlCol="0">
            <a:spAutoFit/>
          </a:bodyPr>
          <a:lstStyle/>
          <a:p>
            <a:pPr algn="ctr"/>
            <a:r>
              <a:rPr lang="pt-BR" sz="2000" b="1" dirty="0">
                <a:solidFill>
                  <a:schemeClr val="bg1"/>
                </a:solidFill>
              </a:rPr>
              <a:t>Secretaria dos Transportes Metropolitanos</a:t>
            </a:r>
          </a:p>
        </p:txBody>
      </p:sp>
      <p:sp>
        <p:nvSpPr>
          <p:cNvPr id="8" name="CaixaDeTexto 7">
            <a:extLst>
              <a:ext uri="{FF2B5EF4-FFF2-40B4-BE49-F238E27FC236}">
                <a16:creationId xmlns:a16="http://schemas.microsoft.com/office/drawing/2014/main" id="{2D62950E-9810-4D71-93E5-4F4D6D4E9267}"/>
              </a:ext>
            </a:extLst>
          </p:cNvPr>
          <p:cNvSpPr txBox="1"/>
          <p:nvPr/>
        </p:nvSpPr>
        <p:spPr>
          <a:xfrm>
            <a:off x="3660640" y="2099947"/>
            <a:ext cx="1872208" cy="1015663"/>
          </a:xfrm>
          <a:prstGeom prst="rect">
            <a:avLst/>
          </a:prstGeom>
          <a:solidFill>
            <a:schemeClr val="tx1">
              <a:lumMod val="75000"/>
              <a:lumOff val="25000"/>
            </a:schemeClr>
          </a:solidFill>
        </p:spPr>
        <p:txBody>
          <a:bodyPr wrap="square" rtlCol="0">
            <a:spAutoFit/>
          </a:bodyPr>
          <a:lstStyle/>
          <a:p>
            <a:pPr algn="ctr"/>
            <a:r>
              <a:rPr lang="pt-BR" sz="2000" b="1" dirty="0">
                <a:solidFill>
                  <a:schemeClr val="bg1"/>
                </a:solidFill>
              </a:rPr>
              <a:t>Secretaria de Logística e Transportes</a:t>
            </a:r>
          </a:p>
        </p:txBody>
      </p:sp>
      <p:pic>
        <p:nvPicPr>
          <p:cNvPr id="18" name="Imagem 17">
            <a:extLst>
              <a:ext uri="{FF2B5EF4-FFF2-40B4-BE49-F238E27FC236}">
                <a16:creationId xmlns:a16="http://schemas.microsoft.com/office/drawing/2014/main" id="{F03440DA-5540-4647-B6C0-85CBE0F723FA}"/>
              </a:ext>
            </a:extLst>
          </p:cNvPr>
          <p:cNvPicPr>
            <a:picLocks noChangeAspect="1"/>
          </p:cNvPicPr>
          <p:nvPr/>
        </p:nvPicPr>
        <p:blipFill>
          <a:blip r:embed="rId2"/>
          <a:stretch>
            <a:fillRect/>
          </a:stretch>
        </p:blipFill>
        <p:spPr>
          <a:xfrm>
            <a:off x="577550" y="3400840"/>
            <a:ext cx="1906217" cy="665871"/>
          </a:xfrm>
          <a:prstGeom prst="rect">
            <a:avLst/>
          </a:prstGeom>
        </p:spPr>
      </p:pic>
      <p:pic>
        <p:nvPicPr>
          <p:cNvPr id="20" name="Imagem 19">
            <a:extLst>
              <a:ext uri="{FF2B5EF4-FFF2-40B4-BE49-F238E27FC236}">
                <a16:creationId xmlns:a16="http://schemas.microsoft.com/office/drawing/2014/main" id="{B07759B4-84DB-427B-A209-5DD346262576}"/>
              </a:ext>
            </a:extLst>
          </p:cNvPr>
          <p:cNvPicPr>
            <a:picLocks noChangeAspect="1"/>
          </p:cNvPicPr>
          <p:nvPr/>
        </p:nvPicPr>
        <p:blipFill>
          <a:blip r:embed="rId3"/>
          <a:stretch>
            <a:fillRect/>
          </a:stretch>
        </p:blipFill>
        <p:spPr>
          <a:xfrm>
            <a:off x="627719" y="4147294"/>
            <a:ext cx="1856048" cy="485763"/>
          </a:xfrm>
          <a:prstGeom prst="rect">
            <a:avLst/>
          </a:prstGeom>
        </p:spPr>
      </p:pic>
      <p:pic>
        <p:nvPicPr>
          <p:cNvPr id="23" name="Imagem 22">
            <a:extLst>
              <a:ext uri="{FF2B5EF4-FFF2-40B4-BE49-F238E27FC236}">
                <a16:creationId xmlns:a16="http://schemas.microsoft.com/office/drawing/2014/main" id="{67E24EC5-FE2D-4B25-80F0-316E5D2188FF}"/>
              </a:ext>
            </a:extLst>
          </p:cNvPr>
          <p:cNvPicPr>
            <a:picLocks noChangeAspect="1"/>
          </p:cNvPicPr>
          <p:nvPr/>
        </p:nvPicPr>
        <p:blipFill>
          <a:blip r:embed="rId4"/>
          <a:stretch>
            <a:fillRect/>
          </a:stretch>
        </p:blipFill>
        <p:spPr>
          <a:xfrm>
            <a:off x="627110" y="4800908"/>
            <a:ext cx="1728192" cy="496132"/>
          </a:xfrm>
          <a:prstGeom prst="rect">
            <a:avLst/>
          </a:prstGeom>
        </p:spPr>
      </p:pic>
      <p:pic>
        <p:nvPicPr>
          <p:cNvPr id="24" name="Imagem 23">
            <a:extLst>
              <a:ext uri="{FF2B5EF4-FFF2-40B4-BE49-F238E27FC236}">
                <a16:creationId xmlns:a16="http://schemas.microsoft.com/office/drawing/2014/main" id="{F62E7E57-4066-4D77-B4EE-0CDA850E1D8A}"/>
              </a:ext>
            </a:extLst>
          </p:cNvPr>
          <p:cNvPicPr>
            <a:picLocks noChangeAspect="1"/>
          </p:cNvPicPr>
          <p:nvPr/>
        </p:nvPicPr>
        <p:blipFill>
          <a:blip r:embed="rId5"/>
          <a:stretch>
            <a:fillRect/>
          </a:stretch>
        </p:blipFill>
        <p:spPr>
          <a:xfrm>
            <a:off x="1043608" y="5488451"/>
            <a:ext cx="969589" cy="532837"/>
          </a:xfrm>
          <a:prstGeom prst="rect">
            <a:avLst/>
          </a:prstGeom>
        </p:spPr>
      </p:pic>
      <p:pic>
        <p:nvPicPr>
          <p:cNvPr id="26" name="Imagem 25">
            <a:extLst>
              <a:ext uri="{FF2B5EF4-FFF2-40B4-BE49-F238E27FC236}">
                <a16:creationId xmlns:a16="http://schemas.microsoft.com/office/drawing/2014/main" id="{6E9A049A-2A14-4D27-80AE-7E197179AA52}"/>
              </a:ext>
            </a:extLst>
          </p:cNvPr>
          <p:cNvPicPr>
            <a:picLocks noChangeAspect="1"/>
          </p:cNvPicPr>
          <p:nvPr/>
        </p:nvPicPr>
        <p:blipFill>
          <a:blip r:embed="rId6"/>
          <a:stretch>
            <a:fillRect/>
          </a:stretch>
        </p:blipFill>
        <p:spPr>
          <a:xfrm>
            <a:off x="6624429" y="3535028"/>
            <a:ext cx="1908011" cy="502108"/>
          </a:xfrm>
          <a:prstGeom prst="rect">
            <a:avLst/>
          </a:prstGeom>
        </p:spPr>
      </p:pic>
      <p:sp>
        <p:nvSpPr>
          <p:cNvPr id="2" name="Seta: para a Direita 1">
            <a:extLst>
              <a:ext uri="{FF2B5EF4-FFF2-40B4-BE49-F238E27FC236}">
                <a16:creationId xmlns:a16="http://schemas.microsoft.com/office/drawing/2014/main" id="{1919364A-ADE5-4E41-8998-566049304223}"/>
              </a:ext>
            </a:extLst>
          </p:cNvPr>
          <p:cNvSpPr/>
          <p:nvPr/>
        </p:nvSpPr>
        <p:spPr>
          <a:xfrm>
            <a:off x="3995936" y="3535028"/>
            <a:ext cx="1368152" cy="352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100" y="404664"/>
            <a:ext cx="1401484" cy="9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ector reto 12"/>
          <p:cNvCxnSpPr/>
          <p:nvPr/>
        </p:nvCxnSpPr>
        <p:spPr>
          <a:xfrm>
            <a:off x="1555743" y="1496368"/>
            <a:ext cx="6040593"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86FE0753-A93F-4EB3-99B0-4790DC270F5F}"/>
              </a:ext>
            </a:extLst>
          </p:cNvPr>
          <p:cNvSpPr txBox="1"/>
          <p:nvPr/>
        </p:nvSpPr>
        <p:spPr>
          <a:xfrm>
            <a:off x="611560" y="404664"/>
            <a:ext cx="1872208" cy="477054"/>
          </a:xfrm>
          <a:prstGeom prst="rect">
            <a:avLst/>
          </a:prstGeom>
          <a:noFill/>
        </p:spPr>
        <p:txBody>
          <a:bodyPr wrap="square" rtlCol="0">
            <a:spAutoFit/>
          </a:bodyPr>
          <a:lstStyle/>
          <a:p>
            <a:pPr algn="ctr"/>
            <a:r>
              <a:rPr lang="pt-BR" sz="2500" dirty="0">
                <a:solidFill>
                  <a:srgbClr val="FF0000"/>
                </a:solidFill>
                <a:latin typeface="Calibri" panose="020F0502020204030204" pitchFamily="34" charset="0"/>
                <a:cs typeface="Calibri" panose="020F0502020204030204" pitchFamily="34" charset="0"/>
              </a:rPr>
              <a:t>EM 2015</a:t>
            </a:r>
          </a:p>
        </p:txBody>
      </p:sp>
      <p:cxnSp>
        <p:nvCxnSpPr>
          <p:cNvPr id="16" name="Conector de seta reta 15"/>
          <p:cNvCxnSpPr/>
          <p:nvPr/>
        </p:nvCxnSpPr>
        <p:spPr>
          <a:xfrm>
            <a:off x="1547664"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7563998" y="150899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4576039"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496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B22A370-0094-497F-8D76-EC30A8B26C3F}"/>
              </a:ext>
            </a:extLst>
          </p:cNvPr>
          <p:cNvSpPr txBox="1"/>
          <p:nvPr/>
        </p:nvSpPr>
        <p:spPr>
          <a:xfrm>
            <a:off x="6660232" y="2074455"/>
            <a:ext cx="1872208" cy="1015663"/>
          </a:xfrm>
          <a:prstGeom prst="rect">
            <a:avLst/>
          </a:prstGeom>
          <a:solidFill>
            <a:srgbClr val="FF0000"/>
          </a:solidFill>
        </p:spPr>
        <p:txBody>
          <a:bodyPr wrap="square" rtlCol="0">
            <a:spAutoFit/>
          </a:bodyPr>
          <a:lstStyle/>
          <a:p>
            <a:pPr algn="ctr"/>
            <a:r>
              <a:rPr lang="pt-BR" sz="2000" b="1" dirty="0">
                <a:solidFill>
                  <a:schemeClr val="bg1"/>
                </a:solidFill>
              </a:rPr>
              <a:t>Secretaria de Governo</a:t>
            </a:r>
          </a:p>
          <a:p>
            <a:pPr algn="ctr"/>
            <a:endParaRPr lang="pt-BR" sz="2000" b="1" dirty="0">
              <a:solidFill>
                <a:schemeClr val="bg1"/>
              </a:solidFill>
            </a:endParaRPr>
          </a:p>
        </p:txBody>
      </p:sp>
      <p:sp>
        <p:nvSpPr>
          <p:cNvPr id="6" name="CaixaDeTexto 5">
            <a:extLst>
              <a:ext uri="{FF2B5EF4-FFF2-40B4-BE49-F238E27FC236}">
                <a16:creationId xmlns:a16="http://schemas.microsoft.com/office/drawing/2014/main" id="{6CC34E0C-54CC-447D-A1C9-3211DAC1A5C8}"/>
              </a:ext>
            </a:extLst>
          </p:cNvPr>
          <p:cNvSpPr txBox="1"/>
          <p:nvPr/>
        </p:nvSpPr>
        <p:spPr>
          <a:xfrm>
            <a:off x="611560" y="2074455"/>
            <a:ext cx="1872208" cy="1015663"/>
          </a:xfrm>
          <a:prstGeom prst="rect">
            <a:avLst/>
          </a:prstGeom>
          <a:solidFill>
            <a:srgbClr val="002060"/>
          </a:solidFill>
        </p:spPr>
        <p:txBody>
          <a:bodyPr wrap="square" rtlCol="0">
            <a:spAutoFit/>
          </a:bodyPr>
          <a:lstStyle/>
          <a:p>
            <a:pPr algn="ctr"/>
            <a:r>
              <a:rPr lang="pt-BR" sz="2000" b="1" dirty="0">
                <a:solidFill>
                  <a:schemeClr val="bg1"/>
                </a:solidFill>
              </a:rPr>
              <a:t>Secretaria dos Transportes Metropolitanos</a:t>
            </a:r>
          </a:p>
        </p:txBody>
      </p:sp>
      <p:sp>
        <p:nvSpPr>
          <p:cNvPr id="8" name="CaixaDeTexto 7">
            <a:extLst>
              <a:ext uri="{FF2B5EF4-FFF2-40B4-BE49-F238E27FC236}">
                <a16:creationId xmlns:a16="http://schemas.microsoft.com/office/drawing/2014/main" id="{2D62950E-9810-4D71-93E5-4F4D6D4E9267}"/>
              </a:ext>
            </a:extLst>
          </p:cNvPr>
          <p:cNvSpPr txBox="1"/>
          <p:nvPr/>
        </p:nvSpPr>
        <p:spPr>
          <a:xfrm>
            <a:off x="3660640" y="2087085"/>
            <a:ext cx="1872208" cy="1015663"/>
          </a:xfrm>
          <a:prstGeom prst="rect">
            <a:avLst/>
          </a:prstGeom>
          <a:solidFill>
            <a:schemeClr val="tx1">
              <a:lumMod val="75000"/>
              <a:lumOff val="25000"/>
            </a:schemeClr>
          </a:solidFill>
        </p:spPr>
        <p:txBody>
          <a:bodyPr wrap="square" rtlCol="0">
            <a:spAutoFit/>
          </a:bodyPr>
          <a:lstStyle/>
          <a:p>
            <a:pPr algn="ctr"/>
            <a:r>
              <a:rPr lang="pt-BR" sz="2000" b="1" dirty="0">
                <a:solidFill>
                  <a:schemeClr val="bg1"/>
                </a:solidFill>
              </a:rPr>
              <a:t>Secretaria de Logística e Transportes</a:t>
            </a:r>
          </a:p>
        </p:txBody>
      </p:sp>
      <p:pic>
        <p:nvPicPr>
          <p:cNvPr id="18" name="Imagem 17">
            <a:extLst>
              <a:ext uri="{FF2B5EF4-FFF2-40B4-BE49-F238E27FC236}">
                <a16:creationId xmlns:a16="http://schemas.microsoft.com/office/drawing/2014/main" id="{F03440DA-5540-4647-B6C0-85CBE0F723FA}"/>
              </a:ext>
            </a:extLst>
          </p:cNvPr>
          <p:cNvPicPr>
            <a:picLocks noChangeAspect="1"/>
          </p:cNvPicPr>
          <p:nvPr/>
        </p:nvPicPr>
        <p:blipFill>
          <a:blip r:embed="rId2"/>
          <a:stretch>
            <a:fillRect/>
          </a:stretch>
        </p:blipFill>
        <p:spPr>
          <a:xfrm>
            <a:off x="577550" y="3387978"/>
            <a:ext cx="1906217" cy="665871"/>
          </a:xfrm>
          <a:prstGeom prst="rect">
            <a:avLst/>
          </a:prstGeom>
        </p:spPr>
      </p:pic>
      <p:pic>
        <p:nvPicPr>
          <p:cNvPr id="20" name="Imagem 19">
            <a:extLst>
              <a:ext uri="{FF2B5EF4-FFF2-40B4-BE49-F238E27FC236}">
                <a16:creationId xmlns:a16="http://schemas.microsoft.com/office/drawing/2014/main" id="{B07759B4-84DB-427B-A209-5DD346262576}"/>
              </a:ext>
            </a:extLst>
          </p:cNvPr>
          <p:cNvPicPr>
            <a:picLocks noChangeAspect="1"/>
          </p:cNvPicPr>
          <p:nvPr/>
        </p:nvPicPr>
        <p:blipFill>
          <a:blip r:embed="rId3"/>
          <a:stretch>
            <a:fillRect/>
          </a:stretch>
        </p:blipFill>
        <p:spPr>
          <a:xfrm>
            <a:off x="627719" y="4134432"/>
            <a:ext cx="1766028" cy="462203"/>
          </a:xfrm>
          <a:prstGeom prst="rect">
            <a:avLst/>
          </a:prstGeom>
        </p:spPr>
      </p:pic>
      <p:pic>
        <p:nvPicPr>
          <p:cNvPr id="23" name="Imagem 22">
            <a:extLst>
              <a:ext uri="{FF2B5EF4-FFF2-40B4-BE49-F238E27FC236}">
                <a16:creationId xmlns:a16="http://schemas.microsoft.com/office/drawing/2014/main" id="{67E24EC5-FE2D-4B25-80F0-316E5D2188FF}"/>
              </a:ext>
            </a:extLst>
          </p:cNvPr>
          <p:cNvPicPr>
            <a:picLocks noChangeAspect="1"/>
          </p:cNvPicPr>
          <p:nvPr/>
        </p:nvPicPr>
        <p:blipFill>
          <a:blip r:embed="rId4"/>
          <a:stretch>
            <a:fillRect/>
          </a:stretch>
        </p:blipFill>
        <p:spPr>
          <a:xfrm>
            <a:off x="627110" y="4788046"/>
            <a:ext cx="1728192" cy="496132"/>
          </a:xfrm>
          <a:prstGeom prst="rect">
            <a:avLst/>
          </a:prstGeom>
        </p:spPr>
      </p:pic>
      <p:pic>
        <p:nvPicPr>
          <p:cNvPr id="24" name="Imagem 23">
            <a:extLst>
              <a:ext uri="{FF2B5EF4-FFF2-40B4-BE49-F238E27FC236}">
                <a16:creationId xmlns:a16="http://schemas.microsoft.com/office/drawing/2014/main" id="{F62E7E57-4066-4D77-B4EE-0CDA850E1D8A}"/>
              </a:ext>
            </a:extLst>
          </p:cNvPr>
          <p:cNvPicPr>
            <a:picLocks noChangeAspect="1"/>
          </p:cNvPicPr>
          <p:nvPr/>
        </p:nvPicPr>
        <p:blipFill>
          <a:blip r:embed="rId5"/>
          <a:stretch>
            <a:fillRect/>
          </a:stretch>
        </p:blipFill>
        <p:spPr>
          <a:xfrm>
            <a:off x="627110" y="5475589"/>
            <a:ext cx="1728192" cy="761723"/>
          </a:xfrm>
          <a:prstGeom prst="rect">
            <a:avLst/>
          </a:prstGeom>
        </p:spPr>
      </p:pic>
      <p:pic>
        <p:nvPicPr>
          <p:cNvPr id="26" name="Imagem 25">
            <a:extLst>
              <a:ext uri="{FF2B5EF4-FFF2-40B4-BE49-F238E27FC236}">
                <a16:creationId xmlns:a16="http://schemas.microsoft.com/office/drawing/2014/main" id="{6E9A049A-2A14-4D27-80AE-7E197179AA52}"/>
              </a:ext>
            </a:extLst>
          </p:cNvPr>
          <p:cNvPicPr>
            <a:picLocks noChangeAspect="1"/>
          </p:cNvPicPr>
          <p:nvPr/>
        </p:nvPicPr>
        <p:blipFill>
          <a:blip r:embed="rId6"/>
          <a:stretch>
            <a:fillRect/>
          </a:stretch>
        </p:blipFill>
        <p:spPr>
          <a:xfrm>
            <a:off x="3624837" y="3422157"/>
            <a:ext cx="1908011" cy="502108"/>
          </a:xfrm>
          <a:prstGeom prst="rect">
            <a:avLst/>
          </a:prstGeom>
        </p:spPr>
      </p:pic>
      <p:sp>
        <p:nvSpPr>
          <p:cNvPr id="2" name="Seta: para a Direita 1">
            <a:extLst>
              <a:ext uri="{FF2B5EF4-FFF2-40B4-BE49-F238E27FC236}">
                <a16:creationId xmlns:a16="http://schemas.microsoft.com/office/drawing/2014/main" id="{B591FA22-1A23-46BC-8859-833260191FDC}"/>
              </a:ext>
            </a:extLst>
          </p:cNvPr>
          <p:cNvSpPr/>
          <p:nvPr/>
        </p:nvSpPr>
        <p:spPr>
          <a:xfrm rot="10800000">
            <a:off x="6912260" y="3551741"/>
            <a:ext cx="1368152" cy="372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86FE0753-A93F-4EB3-99B0-4790DC270F5F}"/>
              </a:ext>
            </a:extLst>
          </p:cNvPr>
          <p:cNvSpPr txBox="1"/>
          <p:nvPr/>
        </p:nvSpPr>
        <p:spPr>
          <a:xfrm>
            <a:off x="611560" y="404664"/>
            <a:ext cx="1872208" cy="477054"/>
          </a:xfrm>
          <a:prstGeom prst="rect">
            <a:avLst/>
          </a:prstGeom>
          <a:noFill/>
        </p:spPr>
        <p:txBody>
          <a:bodyPr wrap="square" rtlCol="0">
            <a:spAutoFit/>
          </a:bodyPr>
          <a:lstStyle/>
          <a:p>
            <a:pPr algn="ctr"/>
            <a:r>
              <a:rPr lang="pt-BR" sz="2500" dirty="0">
                <a:solidFill>
                  <a:srgbClr val="FF0000"/>
                </a:solidFill>
                <a:latin typeface="Calibri" panose="020F0502020204030204" pitchFamily="34" charset="0"/>
                <a:cs typeface="Calibri" panose="020F0502020204030204" pitchFamily="34" charset="0"/>
              </a:rPr>
              <a:t>EM 2018</a:t>
            </a:r>
          </a:p>
        </p:txBody>
      </p:sp>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100" y="404664"/>
            <a:ext cx="1401484" cy="9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ector reto 13"/>
          <p:cNvCxnSpPr/>
          <p:nvPr/>
        </p:nvCxnSpPr>
        <p:spPr>
          <a:xfrm>
            <a:off x="1555743" y="1496368"/>
            <a:ext cx="6040593"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6" name="Conector de seta reta 15"/>
          <p:cNvCxnSpPr/>
          <p:nvPr/>
        </p:nvCxnSpPr>
        <p:spPr>
          <a:xfrm>
            <a:off x="1547664"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7596336" y="150899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4572000" y="1496367"/>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59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B22A370-0094-497F-8D76-EC30A8B26C3F}"/>
              </a:ext>
            </a:extLst>
          </p:cNvPr>
          <p:cNvSpPr txBox="1"/>
          <p:nvPr/>
        </p:nvSpPr>
        <p:spPr>
          <a:xfrm>
            <a:off x="6660232" y="2060848"/>
            <a:ext cx="1872208" cy="1015663"/>
          </a:xfrm>
          <a:prstGeom prst="rect">
            <a:avLst/>
          </a:prstGeom>
          <a:solidFill>
            <a:srgbClr val="FF0000"/>
          </a:solidFill>
        </p:spPr>
        <p:txBody>
          <a:bodyPr wrap="square" rtlCol="0">
            <a:spAutoFit/>
          </a:bodyPr>
          <a:lstStyle/>
          <a:p>
            <a:pPr algn="ctr"/>
            <a:r>
              <a:rPr lang="pt-BR" sz="2000" b="1" dirty="0">
                <a:solidFill>
                  <a:schemeClr val="bg1"/>
                </a:solidFill>
              </a:rPr>
              <a:t>Secretaria de Governo</a:t>
            </a:r>
          </a:p>
          <a:p>
            <a:pPr algn="ctr"/>
            <a:endParaRPr lang="pt-BR" sz="2000" b="1" dirty="0">
              <a:solidFill>
                <a:schemeClr val="bg1"/>
              </a:solidFill>
            </a:endParaRPr>
          </a:p>
        </p:txBody>
      </p:sp>
      <p:sp>
        <p:nvSpPr>
          <p:cNvPr id="6" name="CaixaDeTexto 5">
            <a:extLst>
              <a:ext uri="{FF2B5EF4-FFF2-40B4-BE49-F238E27FC236}">
                <a16:creationId xmlns:a16="http://schemas.microsoft.com/office/drawing/2014/main" id="{6CC34E0C-54CC-447D-A1C9-3211DAC1A5C8}"/>
              </a:ext>
            </a:extLst>
          </p:cNvPr>
          <p:cNvSpPr txBox="1"/>
          <p:nvPr/>
        </p:nvSpPr>
        <p:spPr>
          <a:xfrm>
            <a:off x="611560" y="2060848"/>
            <a:ext cx="1872208" cy="1015663"/>
          </a:xfrm>
          <a:prstGeom prst="rect">
            <a:avLst/>
          </a:prstGeom>
          <a:solidFill>
            <a:srgbClr val="002060"/>
          </a:solidFill>
        </p:spPr>
        <p:txBody>
          <a:bodyPr wrap="square" rtlCol="0">
            <a:spAutoFit/>
          </a:bodyPr>
          <a:lstStyle/>
          <a:p>
            <a:pPr algn="ctr"/>
            <a:r>
              <a:rPr lang="pt-BR" sz="2000" b="1" dirty="0">
                <a:solidFill>
                  <a:schemeClr val="bg1"/>
                </a:solidFill>
              </a:rPr>
              <a:t>Secretaria dos Transportes Metropolitanos</a:t>
            </a:r>
          </a:p>
        </p:txBody>
      </p:sp>
      <p:sp>
        <p:nvSpPr>
          <p:cNvPr id="8" name="CaixaDeTexto 7">
            <a:extLst>
              <a:ext uri="{FF2B5EF4-FFF2-40B4-BE49-F238E27FC236}">
                <a16:creationId xmlns:a16="http://schemas.microsoft.com/office/drawing/2014/main" id="{2D62950E-9810-4D71-93E5-4F4D6D4E9267}"/>
              </a:ext>
            </a:extLst>
          </p:cNvPr>
          <p:cNvSpPr txBox="1"/>
          <p:nvPr/>
        </p:nvSpPr>
        <p:spPr>
          <a:xfrm>
            <a:off x="3660640" y="2073478"/>
            <a:ext cx="1872208" cy="1015663"/>
          </a:xfrm>
          <a:prstGeom prst="rect">
            <a:avLst/>
          </a:prstGeom>
          <a:solidFill>
            <a:schemeClr val="tx1">
              <a:lumMod val="75000"/>
              <a:lumOff val="25000"/>
            </a:schemeClr>
          </a:solidFill>
        </p:spPr>
        <p:txBody>
          <a:bodyPr wrap="square" rtlCol="0">
            <a:spAutoFit/>
          </a:bodyPr>
          <a:lstStyle/>
          <a:p>
            <a:pPr algn="ctr"/>
            <a:r>
              <a:rPr lang="pt-BR" sz="2000" b="1" dirty="0">
                <a:solidFill>
                  <a:schemeClr val="bg1"/>
                </a:solidFill>
              </a:rPr>
              <a:t>Secretaria de Logística e Transportes</a:t>
            </a:r>
          </a:p>
        </p:txBody>
      </p:sp>
      <p:pic>
        <p:nvPicPr>
          <p:cNvPr id="18" name="Imagem 17">
            <a:extLst>
              <a:ext uri="{FF2B5EF4-FFF2-40B4-BE49-F238E27FC236}">
                <a16:creationId xmlns:a16="http://schemas.microsoft.com/office/drawing/2014/main" id="{F03440DA-5540-4647-B6C0-85CBE0F723FA}"/>
              </a:ext>
            </a:extLst>
          </p:cNvPr>
          <p:cNvPicPr>
            <a:picLocks noChangeAspect="1"/>
          </p:cNvPicPr>
          <p:nvPr/>
        </p:nvPicPr>
        <p:blipFill>
          <a:blip r:embed="rId2"/>
          <a:stretch>
            <a:fillRect/>
          </a:stretch>
        </p:blipFill>
        <p:spPr>
          <a:xfrm>
            <a:off x="577550" y="3374371"/>
            <a:ext cx="1906217" cy="665871"/>
          </a:xfrm>
          <a:prstGeom prst="rect">
            <a:avLst/>
          </a:prstGeom>
        </p:spPr>
      </p:pic>
      <p:pic>
        <p:nvPicPr>
          <p:cNvPr id="20" name="Imagem 19">
            <a:extLst>
              <a:ext uri="{FF2B5EF4-FFF2-40B4-BE49-F238E27FC236}">
                <a16:creationId xmlns:a16="http://schemas.microsoft.com/office/drawing/2014/main" id="{B07759B4-84DB-427B-A209-5DD346262576}"/>
              </a:ext>
            </a:extLst>
          </p:cNvPr>
          <p:cNvPicPr>
            <a:picLocks noChangeAspect="1"/>
          </p:cNvPicPr>
          <p:nvPr/>
        </p:nvPicPr>
        <p:blipFill>
          <a:blip r:embed="rId3"/>
          <a:stretch>
            <a:fillRect/>
          </a:stretch>
        </p:blipFill>
        <p:spPr>
          <a:xfrm>
            <a:off x="627719" y="4120825"/>
            <a:ext cx="1856048" cy="485763"/>
          </a:xfrm>
          <a:prstGeom prst="rect">
            <a:avLst/>
          </a:prstGeom>
        </p:spPr>
      </p:pic>
      <p:pic>
        <p:nvPicPr>
          <p:cNvPr id="23" name="Imagem 22">
            <a:extLst>
              <a:ext uri="{FF2B5EF4-FFF2-40B4-BE49-F238E27FC236}">
                <a16:creationId xmlns:a16="http://schemas.microsoft.com/office/drawing/2014/main" id="{67E24EC5-FE2D-4B25-80F0-316E5D2188FF}"/>
              </a:ext>
            </a:extLst>
          </p:cNvPr>
          <p:cNvPicPr>
            <a:picLocks noChangeAspect="1"/>
          </p:cNvPicPr>
          <p:nvPr/>
        </p:nvPicPr>
        <p:blipFill>
          <a:blip r:embed="rId4"/>
          <a:stretch>
            <a:fillRect/>
          </a:stretch>
        </p:blipFill>
        <p:spPr>
          <a:xfrm>
            <a:off x="627110" y="4774439"/>
            <a:ext cx="1728192" cy="496132"/>
          </a:xfrm>
          <a:prstGeom prst="rect">
            <a:avLst/>
          </a:prstGeom>
        </p:spPr>
      </p:pic>
      <p:pic>
        <p:nvPicPr>
          <p:cNvPr id="24" name="Imagem 23">
            <a:extLst>
              <a:ext uri="{FF2B5EF4-FFF2-40B4-BE49-F238E27FC236}">
                <a16:creationId xmlns:a16="http://schemas.microsoft.com/office/drawing/2014/main" id="{F62E7E57-4066-4D77-B4EE-0CDA850E1D8A}"/>
              </a:ext>
            </a:extLst>
          </p:cNvPr>
          <p:cNvPicPr>
            <a:picLocks noChangeAspect="1"/>
          </p:cNvPicPr>
          <p:nvPr/>
        </p:nvPicPr>
        <p:blipFill>
          <a:blip r:embed="rId5"/>
          <a:stretch>
            <a:fillRect/>
          </a:stretch>
        </p:blipFill>
        <p:spPr>
          <a:xfrm>
            <a:off x="1043608" y="5461982"/>
            <a:ext cx="969589" cy="532837"/>
          </a:xfrm>
          <a:prstGeom prst="rect">
            <a:avLst/>
          </a:prstGeom>
        </p:spPr>
      </p:pic>
      <p:pic>
        <p:nvPicPr>
          <p:cNvPr id="26" name="Imagem 25">
            <a:extLst>
              <a:ext uri="{FF2B5EF4-FFF2-40B4-BE49-F238E27FC236}">
                <a16:creationId xmlns:a16="http://schemas.microsoft.com/office/drawing/2014/main" id="{6E9A049A-2A14-4D27-80AE-7E197179AA52}"/>
              </a:ext>
            </a:extLst>
          </p:cNvPr>
          <p:cNvPicPr>
            <a:picLocks noChangeAspect="1"/>
          </p:cNvPicPr>
          <p:nvPr/>
        </p:nvPicPr>
        <p:blipFill>
          <a:blip r:embed="rId6"/>
          <a:stretch>
            <a:fillRect/>
          </a:stretch>
        </p:blipFill>
        <p:spPr>
          <a:xfrm>
            <a:off x="6660232" y="3374371"/>
            <a:ext cx="1908011" cy="502108"/>
          </a:xfrm>
          <a:prstGeom prst="rect">
            <a:avLst/>
          </a:prstGeom>
        </p:spPr>
      </p:pic>
      <p:sp>
        <p:nvSpPr>
          <p:cNvPr id="2" name="Seta: para a Direita 1">
            <a:extLst>
              <a:ext uri="{FF2B5EF4-FFF2-40B4-BE49-F238E27FC236}">
                <a16:creationId xmlns:a16="http://schemas.microsoft.com/office/drawing/2014/main" id="{572DA625-B83A-4315-BDD4-3721F98BF9ED}"/>
              </a:ext>
            </a:extLst>
          </p:cNvPr>
          <p:cNvSpPr/>
          <p:nvPr/>
        </p:nvSpPr>
        <p:spPr>
          <a:xfrm>
            <a:off x="3887923" y="3411235"/>
            <a:ext cx="1368152" cy="305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4F5F7774-383A-4CC1-81D7-AC08DE6FD5E1}"/>
              </a:ext>
            </a:extLst>
          </p:cNvPr>
          <p:cNvSpPr txBox="1"/>
          <p:nvPr/>
        </p:nvSpPr>
        <p:spPr>
          <a:xfrm>
            <a:off x="3707904" y="4615968"/>
            <a:ext cx="4824536" cy="1477328"/>
          </a:xfrm>
          <a:prstGeom prst="rect">
            <a:avLst/>
          </a:prstGeom>
          <a:noFill/>
        </p:spPr>
        <p:txBody>
          <a:bodyPr wrap="square" rtlCol="0">
            <a:spAutoFit/>
          </a:bodyPr>
          <a:lstStyle/>
          <a:p>
            <a:pPr algn="ctr"/>
            <a:r>
              <a:rPr lang="pt-BR" b="1" dirty="0">
                <a:solidFill>
                  <a:srgbClr val="C00000"/>
                </a:solidFill>
              </a:rPr>
              <a:t>COITADA DA ARTESP!</a:t>
            </a:r>
          </a:p>
          <a:p>
            <a:pPr algn="ctr"/>
            <a:r>
              <a:rPr lang="pt-BR" b="1" dirty="0">
                <a:solidFill>
                  <a:srgbClr val="C00000"/>
                </a:solidFill>
              </a:rPr>
              <a:t>NÃO SABEM NEM O QUE FAZER COM ELA!</a:t>
            </a:r>
          </a:p>
          <a:p>
            <a:pPr algn="ctr"/>
            <a:endParaRPr lang="pt-BR" b="1" dirty="0">
              <a:solidFill>
                <a:srgbClr val="C00000"/>
              </a:solidFill>
            </a:endParaRPr>
          </a:p>
          <a:p>
            <a:pPr algn="ctr"/>
            <a:r>
              <a:rPr lang="pt-BR" b="1" dirty="0">
                <a:solidFill>
                  <a:srgbClr val="C00000"/>
                </a:solidFill>
              </a:rPr>
              <a:t>DESINTEGRA E PULVERIZA A RESPONSABILIDADE INSTITUCIONAL PELA PRESTAÇÃO DO SERVIÇO</a:t>
            </a:r>
          </a:p>
        </p:txBody>
      </p:sp>
      <p:cxnSp>
        <p:nvCxnSpPr>
          <p:cNvPr id="13" name="Conector reto 12"/>
          <p:cNvCxnSpPr/>
          <p:nvPr/>
        </p:nvCxnSpPr>
        <p:spPr>
          <a:xfrm>
            <a:off x="1555743" y="1496368"/>
            <a:ext cx="6040593"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1547664"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p:nvPr/>
        </p:nvCxnSpPr>
        <p:spPr>
          <a:xfrm>
            <a:off x="7596336" y="150899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4572000" y="1496367"/>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100" y="404664"/>
            <a:ext cx="1401484" cy="9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aixaDeTexto 20">
            <a:extLst>
              <a:ext uri="{FF2B5EF4-FFF2-40B4-BE49-F238E27FC236}">
                <a16:creationId xmlns:a16="http://schemas.microsoft.com/office/drawing/2014/main" id="{86FE0753-A93F-4EB3-99B0-4790DC270F5F}"/>
              </a:ext>
            </a:extLst>
          </p:cNvPr>
          <p:cNvSpPr txBox="1"/>
          <p:nvPr/>
        </p:nvSpPr>
        <p:spPr>
          <a:xfrm>
            <a:off x="611560" y="404664"/>
            <a:ext cx="1872208" cy="477054"/>
          </a:xfrm>
          <a:prstGeom prst="rect">
            <a:avLst/>
          </a:prstGeom>
          <a:noFill/>
        </p:spPr>
        <p:txBody>
          <a:bodyPr wrap="square" rtlCol="0">
            <a:spAutoFit/>
          </a:bodyPr>
          <a:lstStyle/>
          <a:p>
            <a:pPr algn="ctr"/>
            <a:r>
              <a:rPr lang="pt-BR" sz="2500" dirty="0">
                <a:solidFill>
                  <a:srgbClr val="FF0000"/>
                </a:solidFill>
                <a:latin typeface="Calibri" panose="020F0502020204030204" pitchFamily="34" charset="0"/>
                <a:cs typeface="Calibri" panose="020F0502020204030204" pitchFamily="34" charset="0"/>
              </a:rPr>
              <a:t>EM 2019</a:t>
            </a:r>
          </a:p>
        </p:txBody>
      </p:sp>
    </p:spTree>
    <p:extLst>
      <p:ext uri="{BB962C8B-B14F-4D97-AF65-F5344CB8AC3E}">
        <p14:creationId xmlns:p14="http://schemas.microsoft.com/office/powerpoint/2010/main" val="192610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B22A370-0094-497F-8D76-EC30A8B26C3F}"/>
              </a:ext>
            </a:extLst>
          </p:cNvPr>
          <p:cNvSpPr txBox="1"/>
          <p:nvPr/>
        </p:nvSpPr>
        <p:spPr>
          <a:xfrm>
            <a:off x="6660232" y="2060848"/>
            <a:ext cx="1872208" cy="1015663"/>
          </a:xfrm>
          <a:prstGeom prst="rect">
            <a:avLst/>
          </a:prstGeom>
          <a:solidFill>
            <a:srgbClr val="FF0000"/>
          </a:solidFill>
        </p:spPr>
        <p:txBody>
          <a:bodyPr wrap="square" rtlCol="0">
            <a:spAutoFit/>
          </a:bodyPr>
          <a:lstStyle/>
          <a:p>
            <a:pPr algn="ctr"/>
            <a:r>
              <a:rPr lang="pt-BR" sz="2000" b="1" dirty="0">
                <a:solidFill>
                  <a:schemeClr val="bg1"/>
                </a:solidFill>
              </a:rPr>
              <a:t>Secretaria de Governo</a:t>
            </a:r>
          </a:p>
          <a:p>
            <a:pPr algn="ctr"/>
            <a:endParaRPr lang="pt-BR" sz="2000" b="1" dirty="0">
              <a:solidFill>
                <a:schemeClr val="bg1"/>
              </a:solidFill>
            </a:endParaRPr>
          </a:p>
        </p:txBody>
      </p:sp>
      <p:sp>
        <p:nvSpPr>
          <p:cNvPr id="6" name="CaixaDeTexto 5">
            <a:extLst>
              <a:ext uri="{FF2B5EF4-FFF2-40B4-BE49-F238E27FC236}">
                <a16:creationId xmlns:a16="http://schemas.microsoft.com/office/drawing/2014/main" id="{6CC34E0C-54CC-447D-A1C9-3211DAC1A5C8}"/>
              </a:ext>
            </a:extLst>
          </p:cNvPr>
          <p:cNvSpPr txBox="1"/>
          <p:nvPr/>
        </p:nvSpPr>
        <p:spPr>
          <a:xfrm>
            <a:off x="611560" y="2060848"/>
            <a:ext cx="1872208" cy="1015663"/>
          </a:xfrm>
          <a:prstGeom prst="rect">
            <a:avLst/>
          </a:prstGeom>
          <a:solidFill>
            <a:srgbClr val="002060"/>
          </a:solidFill>
        </p:spPr>
        <p:txBody>
          <a:bodyPr wrap="square" rtlCol="0">
            <a:spAutoFit/>
          </a:bodyPr>
          <a:lstStyle/>
          <a:p>
            <a:pPr algn="ctr"/>
            <a:r>
              <a:rPr lang="pt-BR" sz="2000" b="1" dirty="0">
                <a:solidFill>
                  <a:schemeClr val="bg1"/>
                </a:solidFill>
              </a:rPr>
              <a:t>Secretaria dos Transportes Metropolitanos</a:t>
            </a:r>
          </a:p>
        </p:txBody>
      </p:sp>
      <p:sp>
        <p:nvSpPr>
          <p:cNvPr id="8" name="CaixaDeTexto 7">
            <a:extLst>
              <a:ext uri="{FF2B5EF4-FFF2-40B4-BE49-F238E27FC236}">
                <a16:creationId xmlns:a16="http://schemas.microsoft.com/office/drawing/2014/main" id="{2D62950E-9810-4D71-93E5-4F4D6D4E9267}"/>
              </a:ext>
            </a:extLst>
          </p:cNvPr>
          <p:cNvSpPr txBox="1"/>
          <p:nvPr/>
        </p:nvSpPr>
        <p:spPr>
          <a:xfrm>
            <a:off x="3660640" y="2073478"/>
            <a:ext cx="1872208" cy="1015663"/>
          </a:xfrm>
          <a:prstGeom prst="rect">
            <a:avLst/>
          </a:prstGeom>
          <a:solidFill>
            <a:schemeClr val="tx1">
              <a:lumMod val="75000"/>
              <a:lumOff val="25000"/>
            </a:schemeClr>
          </a:solidFill>
        </p:spPr>
        <p:txBody>
          <a:bodyPr wrap="square" rtlCol="0">
            <a:spAutoFit/>
          </a:bodyPr>
          <a:lstStyle/>
          <a:p>
            <a:pPr algn="ctr"/>
            <a:r>
              <a:rPr lang="pt-BR" sz="2000" b="1" dirty="0">
                <a:solidFill>
                  <a:schemeClr val="bg1"/>
                </a:solidFill>
              </a:rPr>
              <a:t>Secretaria de Logística e Transportes</a:t>
            </a:r>
          </a:p>
        </p:txBody>
      </p:sp>
      <p:pic>
        <p:nvPicPr>
          <p:cNvPr id="18" name="Imagem 17">
            <a:extLst>
              <a:ext uri="{FF2B5EF4-FFF2-40B4-BE49-F238E27FC236}">
                <a16:creationId xmlns:a16="http://schemas.microsoft.com/office/drawing/2014/main" id="{F03440DA-5540-4647-B6C0-85CBE0F723FA}"/>
              </a:ext>
            </a:extLst>
          </p:cNvPr>
          <p:cNvPicPr>
            <a:picLocks noChangeAspect="1"/>
          </p:cNvPicPr>
          <p:nvPr/>
        </p:nvPicPr>
        <p:blipFill>
          <a:blip r:embed="rId2"/>
          <a:stretch>
            <a:fillRect/>
          </a:stretch>
        </p:blipFill>
        <p:spPr>
          <a:xfrm>
            <a:off x="6588224" y="4108568"/>
            <a:ext cx="1906217" cy="665871"/>
          </a:xfrm>
          <a:prstGeom prst="rect">
            <a:avLst/>
          </a:prstGeom>
        </p:spPr>
      </p:pic>
      <p:pic>
        <p:nvPicPr>
          <p:cNvPr id="20" name="Imagem 19">
            <a:extLst>
              <a:ext uri="{FF2B5EF4-FFF2-40B4-BE49-F238E27FC236}">
                <a16:creationId xmlns:a16="http://schemas.microsoft.com/office/drawing/2014/main" id="{B07759B4-84DB-427B-A209-5DD346262576}"/>
              </a:ext>
            </a:extLst>
          </p:cNvPr>
          <p:cNvPicPr>
            <a:picLocks noChangeAspect="1"/>
          </p:cNvPicPr>
          <p:nvPr/>
        </p:nvPicPr>
        <p:blipFill>
          <a:blip r:embed="rId3"/>
          <a:stretch>
            <a:fillRect/>
          </a:stretch>
        </p:blipFill>
        <p:spPr>
          <a:xfrm>
            <a:off x="627719" y="4120825"/>
            <a:ext cx="1856048" cy="485763"/>
          </a:xfrm>
          <a:prstGeom prst="rect">
            <a:avLst/>
          </a:prstGeom>
        </p:spPr>
      </p:pic>
      <p:pic>
        <p:nvPicPr>
          <p:cNvPr id="23" name="Imagem 22">
            <a:extLst>
              <a:ext uri="{FF2B5EF4-FFF2-40B4-BE49-F238E27FC236}">
                <a16:creationId xmlns:a16="http://schemas.microsoft.com/office/drawing/2014/main" id="{67E24EC5-FE2D-4B25-80F0-316E5D2188FF}"/>
              </a:ext>
            </a:extLst>
          </p:cNvPr>
          <p:cNvPicPr>
            <a:picLocks noChangeAspect="1"/>
          </p:cNvPicPr>
          <p:nvPr/>
        </p:nvPicPr>
        <p:blipFill>
          <a:blip r:embed="rId4"/>
          <a:stretch>
            <a:fillRect/>
          </a:stretch>
        </p:blipFill>
        <p:spPr>
          <a:xfrm>
            <a:off x="627110" y="4774439"/>
            <a:ext cx="1728192" cy="496132"/>
          </a:xfrm>
          <a:prstGeom prst="rect">
            <a:avLst/>
          </a:prstGeom>
        </p:spPr>
      </p:pic>
      <p:pic>
        <p:nvPicPr>
          <p:cNvPr id="24" name="Imagem 23">
            <a:extLst>
              <a:ext uri="{FF2B5EF4-FFF2-40B4-BE49-F238E27FC236}">
                <a16:creationId xmlns:a16="http://schemas.microsoft.com/office/drawing/2014/main" id="{F62E7E57-4066-4D77-B4EE-0CDA850E1D8A}"/>
              </a:ext>
            </a:extLst>
          </p:cNvPr>
          <p:cNvPicPr>
            <a:picLocks noChangeAspect="1"/>
          </p:cNvPicPr>
          <p:nvPr/>
        </p:nvPicPr>
        <p:blipFill>
          <a:blip r:embed="rId5"/>
          <a:stretch>
            <a:fillRect/>
          </a:stretch>
        </p:blipFill>
        <p:spPr>
          <a:xfrm>
            <a:off x="1043608" y="5461982"/>
            <a:ext cx="969589" cy="532837"/>
          </a:xfrm>
          <a:prstGeom prst="rect">
            <a:avLst/>
          </a:prstGeom>
        </p:spPr>
      </p:pic>
      <p:pic>
        <p:nvPicPr>
          <p:cNvPr id="26" name="Imagem 25">
            <a:extLst>
              <a:ext uri="{FF2B5EF4-FFF2-40B4-BE49-F238E27FC236}">
                <a16:creationId xmlns:a16="http://schemas.microsoft.com/office/drawing/2014/main" id="{6E9A049A-2A14-4D27-80AE-7E197179AA52}"/>
              </a:ext>
            </a:extLst>
          </p:cNvPr>
          <p:cNvPicPr>
            <a:picLocks noChangeAspect="1"/>
          </p:cNvPicPr>
          <p:nvPr/>
        </p:nvPicPr>
        <p:blipFill>
          <a:blip r:embed="rId6"/>
          <a:stretch>
            <a:fillRect/>
          </a:stretch>
        </p:blipFill>
        <p:spPr>
          <a:xfrm>
            <a:off x="6588224" y="3374371"/>
            <a:ext cx="1908011" cy="502108"/>
          </a:xfrm>
          <a:prstGeom prst="rect">
            <a:avLst/>
          </a:prstGeom>
        </p:spPr>
      </p:pic>
      <p:cxnSp>
        <p:nvCxnSpPr>
          <p:cNvPr id="3" name="Conector reto 2">
            <a:extLst>
              <a:ext uri="{FF2B5EF4-FFF2-40B4-BE49-F238E27FC236}">
                <a16:creationId xmlns:a16="http://schemas.microsoft.com/office/drawing/2014/main" id="{85F2CC73-BB94-4FA0-81B4-6582C60FAE74}"/>
              </a:ext>
            </a:extLst>
          </p:cNvPr>
          <p:cNvCxnSpPr>
            <a:cxnSpLocks/>
          </p:cNvCxnSpPr>
          <p:nvPr/>
        </p:nvCxnSpPr>
        <p:spPr>
          <a:xfrm flipH="1">
            <a:off x="6660232" y="4120825"/>
            <a:ext cx="1702801" cy="653614"/>
          </a:xfrm>
          <a:prstGeom prst="line">
            <a:avLst/>
          </a:prstGeom>
          <a:ln w="66675"/>
        </p:spPr>
        <p:style>
          <a:lnRef idx="1">
            <a:schemeClr val="accent2"/>
          </a:lnRef>
          <a:fillRef idx="0">
            <a:schemeClr val="accent2"/>
          </a:fillRef>
          <a:effectRef idx="0">
            <a:schemeClr val="accent2"/>
          </a:effectRef>
          <a:fontRef idx="minor">
            <a:schemeClr val="tx1"/>
          </a:fontRef>
        </p:style>
      </p:cxnSp>
      <p:cxnSp>
        <p:nvCxnSpPr>
          <p:cNvPr id="13" name="Conector reto 12">
            <a:extLst>
              <a:ext uri="{FF2B5EF4-FFF2-40B4-BE49-F238E27FC236}">
                <a16:creationId xmlns:a16="http://schemas.microsoft.com/office/drawing/2014/main" id="{A7143BCB-4653-4B20-AA1C-4CF4462075B1}"/>
              </a:ext>
            </a:extLst>
          </p:cNvPr>
          <p:cNvCxnSpPr>
            <a:cxnSpLocks/>
          </p:cNvCxnSpPr>
          <p:nvPr/>
        </p:nvCxnSpPr>
        <p:spPr>
          <a:xfrm>
            <a:off x="6660232" y="4120825"/>
            <a:ext cx="1702802" cy="653614"/>
          </a:xfrm>
          <a:prstGeom prst="line">
            <a:avLst/>
          </a:prstGeom>
          <a:ln w="66675"/>
        </p:spPr>
        <p:style>
          <a:lnRef idx="1">
            <a:schemeClr val="accent2"/>
          </a:lnRef>
          <a:fillRef idx="0">
            <a:schemeClr val="accent2"/>
          </a:fillRef>
          <a:effectRef idx="0">
            <a:schemeClr val="accent2"/>
          </a:effectRef>
          <a:fontRef idx="minor">
            <a:schemeClr val="tx1"/>
          </a:fontRef>
        </p:style>
      </p:cxnSp>
      <p:sp>
        <p:nvSpPr>
          <p:cNvPr id="2" name="Seta: para a Direita 1">
            <a:extLst>
              <a:ext uri="{FF2B5EF4-FFF2-40B4-BE49-F238E27FC236}">
                <a16:creationId xmlns:a16="http://schemas.microsoft.com/office/drawing/2014/main" id="{F8465624-2589-4E37-BFF5-2465BEDDDBC6}"/>
              </a:ext>
            </a:extLst>
          </p:cNvPr>
          <p:cNvSpPr/>
          <p:nvPr/>
        </p:nvSpPr>
        <p:spPr>
          <a:xfrm rot="684300">
            <a:off x="2312594" y="3904422"/>
            <a:ext cx="4102314" cy="22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9C2FBAC2-A168-4CD9-85F8-F02EE2CE08DF}"/>
              </a:ext>
            </a:extLst>
          </p:cNvPr>
          <p:cNvSpPr txBox="1"/>
          <p:nvPr/>
        </p:nvSpPr>
        <p:spPr>
          <a:xfrm>
            <a:off x="3419872" y="4904000"/>
            <a:ext cx="5112568" cy="1477328"/>
          </a:xfrm>
          <a:prstGeom prst="rect">
            <a:avLst/>
          </a:prstGeom>
          <a:noFill/>
        </p:spPr>
        <p:txBody>
          <a:bodyPr wrap="square" rtlCol="0">
            <a:spAutoFit/>
          </a:bodyPr>
          <a:lstStyle/>
          <a:p>
            <a:pPr algn="ctr"/>
            <a:r>
              <a:rPr lang="pt-BR" b="1" dirty="0">
                <a:solidFill>
                  <a:srgbClr val="C00000"/>
                </a:solidFill>
              </a:rPr>
              <a:t>PULVERICAÇÃO QUE PÕE EM RISCO TODA A COMUNICAÇÃO E INTEGRAÇÃO TARIFÁRIA ENTRE OS SISTEMAS, COMPROMETENDO A EFICIÊNCIA NA REALIZAÇÃO DE AÇÕES CONJUNTAS QUE OCORREM HOJE DENTRO DA MESMA SECRETARIA</a:t>
            </a:r>
          </a:p>
        </p:txBody>
      </p:sp>
      <p:cxnSp>
        <p:nvCxnSpPr>
          <p:cNvPr id="16" name="Conector reto 15"/>
          <p:cNvCxnSpPr/>
          <p:nvPr/>
        </p:nvCxnSpPr>
        <p:spPr>
          <a:xfrm>
            <a:off x="1555743" y="1496368"/>
            <a:ext cx="6040593"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1547664" y="149636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a:off x="7596336" y="1508998"/>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a:off x="4572000" y="1496367"/>
            <a:ext cx="0" cy="59094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100" y="404664"/>
            <a:ext cx="1401484" cy="9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aixaDeTexto 24">
            <a:extLst>
              <a:ext uri="{FF2B5EF4-FFF2-40B4-BE49-F238E27FC236}">
                <a16:creationId xmlns:a16="http://schemas.microsoft.com/office/drawing/2014/main" id="{86FE0753-A93F-4EB3-99B0-4790DC270F5F}"/>
              </a:ext>
            </a:extLst>
          </p:cNvPr>
          <p:cNvSpPr txBox="1"/>
          <p:nvPr/>
        </p:nvSpPr>
        <p:spPr>
          <a:xfrm>
            <a:off x="611560" y="404664"/>
            <a:ext cx="2304256" cy="861774"/>
          </a:xfrm>
          <a:prstGeom prst="rect">
            <a:avLst/>
          </a:prstGeom>
          <a:noFill/>
        </p:spPr>
        <p:txBody>
          <a:bodyPr wrap="square" rtlCol="0">
            <a:spAutoFit/>
          </a:bodyPr>
          <a:lstStyle/>
          <a:p>
            <a:pPr algn="ctr"/>
            <a:r>
              <a:rPr lang="pt-BR" sz="2500" dirty="0">
                <a:solidFill>
                  <a:srgbClr val="FF0000"/>
                </a:solidFill>
                <a:latin typeface="Calibri" panose="020F0502020204030204" pitchFamily="34" charset="0"/>
                <a:cs typeface="Calibri" panose="020F0502020204030204" pitchFamily="34" charset="0"/>
              </a:rPr>
              <a:t>COMO QUEREM EM 2021</a:t>
            </a:r>
          </a:p>
        </p:txBody>
      </p:sp>
    </p:spTree>
    <p:extLst>
      <p:ext uri="{BB962C8B-B14F-4D97-AF65-F5344CB8AC3E}">
        <p14:creationId xmlns:p14="http://schemas.microsoft.com/office/powerpoint/2010/main" val="186581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725144"/>
            <a:ext cx="229273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a:extLst>
              <a:ext uri="{FF2B5EF4-FFF2-40B4-BE49-F238E27FC236}">
                <a16:creationId xmlns:a16="http://schemas.microsoft.com/office/drawing/2014/main" id="{A68626A2-792D-43B8-96E5-7F5028FFEA71}"/>
              </a:ext>
            </a:extLst>
          </p:cNvPr>
          <p:cNvSpPr txBox="1"/>
          <p:nvPr/>
        </p:nvSpPr>
        <p:spPr>
          <a:xfrm>
            <a:off x="611560" y="260648"/>
            <a:ext cx="8208912"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CORREDOR METROPOLITANO ABD</a:t>
            </a:r>
          </a:p>
        </p:txBody>
      </p:sp>
      <p:sp>
        <p:nvSpPr>
          <p:cNvPr id="2" name="CaixaDeTexto 1"/>
          <p:cNvSpPr txBox="1"/>
          <p:nvPr/>
        </p:nvSpPr>
        <p:spPr>
          <a:xfrm>
            <a:off x="395536" y="4319225"/>
            <a:ext cx="5904655" cy="2062103"/>
          </a:xfrm>
          <a:prstGeom prst="rect">
            <a:avLst/>
          </a:prstGeom>
          <a:solidFill>
            <a:schemeClr val="bg1"/>
          </a:solidFill>
        </p:spPr>
        <p:txBody>
          <a:bodyPr wrap="square" rtlCol="0">
            <a:spAutoFit/>
          </a:bodyPr>
          <a:lstStyle/>
          <a:p>
            <a:r>
              <a:rPr lang="pt-BR" sz="1600" b="1" dirty="0">
                <a:solidFill>
                  <a:schemeClr val="tx2">
                    <a:lumMod val="50000"/>
                  </a:schemeClr>
                </a:solidFill>
                <a:latin typeface="Arial" panose="020B0604020202020204" pitchFamily="34" charset="0"/>
                <a:cs typeface="Arial" panose="020B0604020202020204" pitchFamily="34" charset="0"/>
              </a:rPr>
              <a:t>1988 – Inaugurado o Corredor Metropolitano ABD (33 km de extensão) e a EMTU assume o gerenciamento e a operação do Sistema Aeroporto.</a:t>
            </a:r>
          </a:p>
          <a:p>
            <a:endParaRPr lang="pt-BR" sz="1600" b="1" dirty="0">
              <a:solidFill>
                <a:schemeClr val="tx2">
                  <a:lumMod val="50000"/>
                </a:schemeClr>
              </a:solidFill>
              <a:latin typeface="Arial" panose="020B0604020202020204" pitchFamily="34" charset="0"/>
              <a:cs typeface="Arial" panose="020B0604020202020204" pitchFamily="34" charset="0"/>
            </a:endParaRPr>
          </a:p>
          <a:p>
            <a:r>
              <a:rPr lang="pt-BR" sz="1600" b="1" dirty="0">
                <a:solidFill>
                  <a:schemeClr val="tx2">
                    <a:lumMod val="50000"/>
                  </a:schemeClr>
                </a:solidFill>
                <a:latin typeface="Arial" panose="020B0604020202020204" pitchFamily="34" charset="0"/>
                <a:cs typeface="Arial" panose="020B0604020202020204" pitchFamily="34" charset="0"/>
              </a:rPr>
              <a:t>1997 – Privatização da Operação e Manutenção do Corredor Metropolitano ABD para a METRA.</a:t>
            </a:r>
          </a:p>
          <a:p>
            <a:endParaRPr lang="pt-BR" sz="1600" b="1" dirty="0">
              <a:solidFill>
                <a:schemeClr val="tx2">
                  <a:lumMod val="50000"/>
                </a:schemeClr>
              </a:solidFill>
              <a:latin typeface="Arial" panose="020B0604020202020204" pitchFamily="34" charset="0"/>
              <a:cs typeface="Arial" panose="020B0604020202020204" pitchFamily="34" charset="0"/>
            </a:endParaRPr>
          </a:p>
          <a:p>
            <a:r>
              <a:rPr lang="pt-BR" sz="1600" b="1" dirty="0">
                <a:solidFill>
                  <a:schemeClr val="tx2">
                    <a:lumMod val="50000"/>
                  </a:schemeClr>
                </a:solidFill>
                <a:latin typeface="Arial" panose="020B0604020202020204" pitchFamily="34" charset="0"/>
                <a:cs typeface="Arial" panose="020B0604020202020204" pitchFamily="34" charset="0"/>
              </a:rPr>
              <a:t>2000 - Extensão do Corredor Diadema-Brooklin – 12 Km</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07257"/>
            <a:ext cx="2242126" cy="3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6" y="818753"/>
            <a:ext cx="5832646" cy="332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5240" y="880626"/>
            <a:ext cx="815152" cy="31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348A291-0CB9-4CDF-A960-A09E8DFC3C0C}"/>
              </a:ext>
            </a:extLst>
          </p:cNvPr>
          <p:cNvPicPr>
            <a:picLocks noChangeAspect="1"/>
          </p:cNvPicPr>
          <p:nvPr/>
        </p:nvPicPr>
        <p:blipFill>
          <a:blip r:embed="rId2"/>
          <a:stretch>
            <a:fillRect/>
          </a:stretch>
        </p:blipFill>
        <p:spPr>
          <a:xfrm>
            <a:off x="4718795" y="1149382"/>
            <a:ext cx="4154056" cy="24142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28" y="3553669"/>
            <a:ext cx="4198252" cy="246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7" y="3553670"/>
            <a:ext cx="1296144" cy="34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a:extLst>
              <a:ext uri="{FF2B5EF4-FFF2-40B4-BE49-F238E27FC236}">
                <a16:creationId xmlns:a16="http://schemas.microsoft.com/office/drawing/2014/main" id="{0CD790E3-3BB0-4AC1-946B-EF1EB31A2B85}"/>
              </a:ext>
            </a:extLst>
          </p:cNvPr>
          <p:cNvPicPr>
            <a:picLocks noChangeAspect="1"/>
          </p:cNvPicPr>
          <p:nvPr/>
        </p:nvPicPr>
        <p:blipFill>
          <a:blip r:embed="rId5"/>
          <a:stretch>
            <a:fillRect/>
          </a:stretch>
        </p:blipFill>
        <p:spPr>
          <a:xfrm>
            <a:off x="520542" y="1139444"/>
            <a:ext cx="4198252" cy="2414225"/>
          </a:xfrm>
          <a:prstGeom prst="rect">
            <a:avLst/>
          </a:prstGeom>
        </p:spPr>
      </p:pic>
      <p:pic>
        <p:nvPicPr>
          <p:cNvPr id="4" name="Imagem 3">
            <a:extLst>
              <a:ext uri="{FF2B5EF4-FFF2-40B4-BE49-F238E27FC236}">
                <a16:creationId xmlns:a16="http://schemas.microsoft.com/office/drawing/2014/main" id="{B7BEE39E-80AB-4A0D-981B-E5C69239B900}"/>
              </a:ext>
            </a:extLst>
          </p:cNvPr>
          <p:cNvPicPr>
            <a:picLocks noChangeAspect="1"/>
          </p:cNvPicPr>
          <p:nvPr/>
        </p:nvPicPr>
        <p:blipFill>
          <a:blip r:embed="rId6"/>
          <a:stretch>
            <a:fillRect/>
          </a:stretch>
        </p:blipFill>
        <p:spPr>
          <a:xfrm>
            <a:off x="520542" y="3573017"/>
            <a:ext cx="4183266" cy="2448271"/>
          </a:xfrm>
          <a:prstGeom prst="rect">
            <a:avLst/>
          </a:prstGeom>
        </p:spPr>
      </p:pic>
      <p:pic>
        <p:nvPicPr>
          <p:cNvPr id="5" name="Imagem 4">
            <a:extLst>
              <a:ext uri="{FF2B5EF4-FFF2-40B4-BE49-F238E27FC236}">
                <a16:creationId xmlns:a16="http://schemas.microsoft.com/office/drawing/2014/main" id="{CEEA03C5-1417-4F62-AB3D-B82FABDDD54E}"/>
              </a:ext>
            </a:extLst>
          </p:cNvPr>
          <p:cNvPicPr>
            <a:picLocks noChangeAspect="1"/>
          </p:cNvPicPr>
          <p:nvPr/>
        </p:nvPicPr>
        <p:blipFill>
          <a:blip r:embed="rId7"/>
          <a:stretch>
            <a:fillRect/>
          </a:stretch>
        </p:blipFill>
        <p:spPr>
          <a:xfrm>
            <a:off x="505556" y="3573017"/>
            <a:ext cx="1414662" cy="494117"/>
          </a:xfrm>
          <a:prstGeom prst="rect">
            <a:avLst/>
          </a:prstGeom>
        </p:spPr>
      </p:pic>
      <p:pic>
        <p:nvPicPr>
          <p:cNvPr id="7" name="Imagem 6">
            <a:extLst>
              <a:ext uri="{FF2B5EF4-FFF2-40B4-BE49-F238E27FC236}">
                <a16:creationId xmlns:a16="http://schemas.microsoft.com/office/drawing/2014/main" id="{ECEC7A48-B22F-47F6-B51A-83402FE1B207}"/>
              </a:ext>
            </a:extLst>
          </p:cNvPr>
          <p:cNvPicPr>
            <a:picLocks noChangeAspect="1"/>
          </p:cNvPicPr>
          <p:nvPr/>
        </p:nvPicPr>
        <p:blipFill>
          <a:blip r:embed="rId8"/>
          <a:stretch>
            <a:fillRect/>
          </a:stretch>
        </p:blipFill>
        <p:spPr>
          <a:xfrm>
            <a:off x="505556" y="1141741"/>
            <a:ext cx="1441710" cy="477054"/>
          </a:xfrm>
          <a:prstGeom prst="rect">
            <a:avLst/>
          </a:prstGeom>
        </p:spPr>
      </p:pic>
      <p:pic>
        <p:nvPicPr>
          <p:cNvPr id="9" name="Picture 3">
            <a:extLst>
              <a:ext uri="{FF2B5EF4-FFF2-40B4-BE49-F238E27FC236}">
                <a16:creationId xmlns:a16="http://schemas.microsoft.com/office/drawing/2014/main" id="{B8AEE892-8933-4116-B3F2-43F9F3F4A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139444"/>
            <a:ext cx="1296145" cy="3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a:extLst>
              <a:ext uri="{FF2B5EF4-FFF2-40B4-BE49-F238E27FC236}">
                <a16:creationId xmlns:a16="http://schemas.microsoft.com/office/drawing/2014/main" id="{1278EF6F-7161-4BD3-8BA2-38571F77EFBC}"/>
              </a:ext>
            </a:extLst>
          </p:cNvPr>
          <p:cNvSpPr txBox="1"/>
          <p:nvPr/>
        </p:nvSpPr>
        <p:spPr>
          <a:xfrm>
            <a:off x="663939" y="262849"/>
            <a:ext cx="8208912" cy="477054"/>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COMPARAÇÕES</a:t>
            </a:r>
          </a:p>
        </p:txBody>
      </p:sp>
    </p:spTree>
    <p:extLst>
      <p:ext uri="{BB962C8B-B14F-4D97-AF65-F5344CB8AC3E}">
        <p14:creationId xmlns:p14="http://schemas.microsoft.com/office/powerpoint/2010/main" val="2750229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aixaDeTexto 5"/>
          <p:cNvSpPr txBox="1"/>
          <p:nvPr/>
        </p:nvSpPr>
        <p:spPr>
          <a:xfrm>
            <a:off x="611560" y="478994"/>
            <a:ext cx="8208912" cy="861774"/>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EMTU e ARTESP</a:t>
            </a:r>
          </a:p>
          <a:p>
            <a:pPr algn="ctr"/>
            <a:r>
              <a:rPr lang="pt-BR" sz="2500" dirty="0">
                <a:solidFill>
                  <a:schemeClr val="tx2">
                    <a:lumMod val="50000"/>
                  </a:schemeClr>
                </a:solidFill>
                <a:latin typeface="Calibri" panose="020F0502020204030204" pitchFamily="34" charset="0"/>
                <a:cs typeface="Calibri" panose="020F0502020204030204" pitchFamily="34" charset="0"/>
              </a:rPr>
              <a:t>DIFERENÇAS BÁSICAS INSTITUCIONAIS</a:t>
            </a:r>
          </a:p>
        </p:txBody>
      </p:sp>
      <p:pic>
        <p:nvPicPr>
          <p:cNvPr id="3" name="Imagem 2">
            <a:extLst>
              <a:ext uri="{FF2B5EF4-FFF2-40B4-BE49-F238E27FC236}">
                <a16:creationId xmlns:a16="http://schemas.microsoft.com/office/drawing/2014/main" id="{D905EB9F-92C1-4937-8743-BB9D2EF46A76}"/>
              </a:ext>
            </a:extLst>
          </p:cNvPr>
          <p:cNvPicPr>
            <a:picLocks noChangeAspect="1"/>
          </p:cNvPicPr>
          <p:nvPr/>
        </p:nvPicPr>
        <p:blipFill>
          <a:blip r:embed="rId2"/>
          <a:stretch>
            <a:fillRect/>
          </a:stretch>
        </p:blipFill>
        <p:spPr>
          <a:xfrm>
            <a:off x="433387" y="1642839"/>
            <a:ext cx="8277225" cy="4162425"/>
          </a:xfrm>
          <a:prstGeom prst="rect">
            <a:avLst/>
          </a:prstGeom>
        </p:spPr>
      </p:pic>
    </p:spTree>
    <p:extLst>
      <p:ext uri="{BB962C8B-B14F-4D97-AF65-F5344CB8AC3E}">
        <p14:creationId xmlns:p14="http://schemas.microsoft.com/office/powerpoint/2010/main" val="12110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E19711E-C77F-4C66-A763-550D58A5BF0F}"/>
              </a:ext>
            </a:extLst>
          </p:cNvPr>
          <p:cNvSpPr txBox="1"/>
          <p:nvPr/>
        </p:nvSpPr>
        <p:spPr>
          <a:xfrm>
            <a:off x="611560" y="478994"/>
            <a:ext cx="8208912" cy="861774"/>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EMTU e ARTESP</a:t>
            </a:r>
          </a:p>
          <a:p>
            <a:pPr algn="ctr"/>
            <a:r>
              <a:rPr lang="pt-BR" sz="2500" dirty="0">
                <a:solidFill>
                  <a:schemeClr val="tx2">
                    <a:lumMod val="50000"/>
                  </a:schemeClr>
                </a:solidFill>
                <a:latin typeface="Calibri" panose="020F0502020204030204" pitchFamily="34" charset="0"/>
                <a:cs typeface="Calibri" panose="020F0502020204030204" pitchFamily="34" charset="0"/>
              </a:rPr>
              <a:t>QUESTÕES INSTITUCIONAIS JURÍDICAS</a:t>
            </a:r>
          </a:p>
        </p:txBody>
      </p:sp>
      <p:sp>
        <p:nvSpPr>
          <p:cNvPr id="4" name="CaixaDeTexto 3">
            <a:extLst>
              <a:ext uri="{FF2B5EF4-FFF2-40B4-BE49-F238E27FC236}">
                <a16:creationId xmlns:a16="http://schemas.microsoft.com/office/drawing/2014/main" id="{2775BFF5-CA8B-4158-9913-B09B57E1EB30}"/>
              </a:ext>
            </a:extLst>
          </p:cNvPr>
          <p:cNvSpPr txBox="1"/>
          <p:nvPr/>
        </p:nvSpPr>
        <p:spPr>
          <a:xfrm>
            <a:off x="1475656" y="1988840"/>
            <a:ext cx="184731" cy="369332"/>
          </a:xfrm>
          <a:prstGeom prst="rect">
            <a:avLst/>
          </a:prstGeom>
          <a:noFill/>
        </p:spPr>
        <p:txBody>
          <a:bodyPr wrap="none" rtlCol="0">
            <a:spAutoFit/>
          </a:bodyPr>
          <a:lstStyle/>
          <a:p>
            <a:endParaRPr lang="pt-BR" dirty="0"/>
          </a:p>
        </p:txBody>
      </p:sp>
      <p:sp>
        <p:nvSpPr>
          <p:cNvPr id="5" name="CaixaDeTexto 4">
            <a:extLst>
              <a:ext uri="{FF2B5EF4-FFF2-40B4-BE49-F238E27FC236}">
                <a16:creationId xmlns:a16="http://schemas.microsoft.com/office/drawing/2014/main" id="{4C72A57D-F7C5-43B7-855D-F28D4D15B26B}"/>
              </a:ext>
            </a:extLst>
          </p:cNvPr>
          <p:cNvSpPr txBox="1"/>
          <p:nvPr/>
        </p:nvSpPr>
        <p:spPr>
          <a:xfrm>
            <a:off x="683568" y="1340768"/>
            <a:ext cx="7920880" cy="5078313"/>
          </a:xfrm>
          <a:prstGeom prst="rect">
            <a:avLst/>
          </a:prstGeom>
          <a:solidFill>
            <a:schemeClr val="bg1"/>
          </a:solidFill>
        </p:spPr>
        <p:txBody>
          <a:bodyPr wrap="square" rtlCol="0">
            <a:spAutoFit/>
          </a:bodyPr>
          <a:lstStyle/>
          <a:p>
            <a:pPr algn="ctr"/>
            <a:r>
              <a:rPr lang="pt-BR" dirty="0"/>
              <a:t>A EMTU É ENTIDADE DA ADMINISTRAÇÃO INDIRETA EMPRESA QUE REALIZA SERVIÇO PÚBLICO ESSENCIAL E QUE SUBORNINA-SE PRIMARIAMENTE À LEI DAS ESTATAIS 13.303/16</a:t>
            </a:r>
          </a:p>
          <a:p>
            <a:pPr algn="ctr"/>
            <a:endParaRPr lang="pt-BR" dirty="0"/>
          </a:p>
          <a:p>
            <a:pPr algn="ctr"/>
            <a:r>
              <a:rPr lang="pt-BR" dirty="0"/>
              <a:t>A ARTESP É ENTIDADE DA ADMINISTRAÇÃO DIRETA, AUTARQUIA EM REGIME ESPECIAL. SÃO ESTRUTURAS NORMALMENTE MAIS ENGESSADAS, DEPENDENTES DE PARECERES DA PROCURADORIA GERAL DO ESTADO E DE LICITAÇÕES MAIS COMPLEXAS QUE SUBORDINA-SE PARA EFEITO DE CONTRATAÇÕES À LEI 8666/96.</a:t>
            </a:r>
          </a:p>
          <a:p>
            <a:pPr algn="ctr"/>
            <a:endParaRPr lang="pt-BR" dirty="0"/>
          </a:p>
          <a:p>
            <a:pPr algn="ctr"/>
            <a:r>
              <a:rPr lang="pt-BR" dirty="0"/>
              <a:t>O INSTITUTO DA DESCENTRALIZAÇÃO DA FUNÇÕES PÚBLICAS PARA AS SOCIEDADES DE ECONOMIA MISTA E EMPRESAS PÚBLICAS, COMO É O CASO DA EMTU, SE DEU EM RAZÃO DELAS POSSUÍREM NATUREZA PRIVADA, OU SEJA, MAIS AGILIDADE, PESSOAL SOB REGIME CELETISTA, ADOÇÃO DE COMPRAS E CONTRATAÇÕES POR PROCEDIMENTOS LICITATÓRIOS MAIS RÁPIDOS.</a:t>
            </a:r>
          </a:p>
          <a:p>
            <a:pPr algn="ctr"/>
            <a:endParaRPr lang="pt-BR" dirty="0"/>
          </a:p>
          <a:p>
            <a:pPr algn="ctr"/>
            <a:r>
              <a:rPr lang="pt-BR" dirty="0"/>
              <a:t>O GOVERNO RETROCEDE AO INCORRER NO ERRO DE PROMOVER O ENCERRAMENTO DE ENTIDADE DA ADMINISTRAÇÃO INDIRETA (EMPRESA) TRANSFERINDO SUAS ATIVIDADES PARA A DMINISTRAÇÃO DIRETA.</a:t>
            </a:r>
          </a:p>
        </p:txBody>
      </p:sp>
    </p:spTree>
    <p:extLst>
      <p:ext uri="{BB962C8B-B14F-4D97-AF65-F5344CB8AC3E}">
        <p14:creationId xmlns:p14="http://schemas.microsoft.com/office/powerpoint/2010/main" val="3882172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aixaDeTexto 5"/>
          <p:cNvSpPr txBox="1"/>
          <p:nvPr/>
        </p:nvSpPr>
        <p:spPr>
          <a:xfrm>
            <a:off x="611560" y="478994"/>
            <a:ext cx="8208912" cy="861774"/>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EMTU e ARTESP</a:t>
            </a:r>
          </a:p>
          <a:p>
            <a:pPr algn="ctr"/>
            <a:r>
              <a:rPr lang="pt-BR" sz="2500" dirty="0">
                <a:solidFill>
                  <a:schemeClr val="tx2">
                    <a:lumMod val="50000"/>
                  </a:schemeClr>
                </a:solidFill>
                <a:latin typeface="Calibri" panose="020F0502020204030204" pitchFamily="34" charset="0"/>
                <a:cs typeface="Calibri" panose="020F0502020204030204" pitchFamily="34" charset="0"/>
              </a:rPr>
              <a:t>Diferenças Básicas Estruturais (R$ Mil)</a:t>
            </a:r>
          </a:p>
        </p:txBody>
      </p:sp>
      <p:pic>
        <p:nvPicPr>
          <p:cNvPr id="2" name="Imagem 1">
            <a:extLst>
              <a:ext uri="{FF2B5EF4-FFF2-40B4-BE49-F238E27FC236}">
                <a16:creationId xmlns:a16="http://schemas.microsoft.com/office/drawing/2014/main" id="{B429C6CA-010C-4875-A8AD-4A6F56056816}"/>
              </a:ext>
            </a:extLst>
          </p:cNvPr>
          <p:cNvPicPr>
            <a:picLocks noChangeAspect="1"/>
          </p:cNvPicPr>
          <p:nvPr/>
        </p:nvPicPr>
        <p:blipFill>
          <a:blip r:embed="rId2"/>
          <a:stretch>
            <a:fillRect/>
          </a:stretch>
        </p:blipFill>
        <p:spPr>
          <a:xfrm>
            <a:off x="683840" y="1598637"/>
            <a:ext cx="7848600" cy="4638675"/>
          </a:xfrm>
          <a:prstGeom prst="rect">
            <a:avLst/>
          </a:prstGeom>
        </p:spPr>
      </p:pic>
    </p:spTree>
    <p:extLst>
      <p:ext uri="{BB962C8B-B14F-4D97-AF65-F5344CB8AC3E}">
        <p14:creationId xmlns:p14="http://schemas.microsoft.com/office/powerpoint/2010/main" val="17097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aixaDeTexto 5"/>
          <p:cNvSpPr txBox="1"/>
          <p:nvPr/>
        </p:nvSpPr>
        <p:spPr>
          <a:xfrm>
            <a:off x="611560" y="478994"/>
            <a:ext cx="8208912" cy="861774"/>
          </a:xfrm>
          <a:prstGeom prst="rect">
            <a:avLst/>
          </a:prstGeom>
          <a:noFill/>
        </p:spPr>
        <p:txBody>
          <a:bodyPr wrap="square" rtlCol="0">
            <a:spAutoFit/>
          </a:bodyPr>
          <a:lstStyle/>
          <a:p>
            <a:pPr algn="ctr"/>
            <a:r>
              <a:rPr lang="pt-BR" sz="2500" dirty="0">
                <a:solidFill>
                  <a:schemeClr val="tx2">
                    <a:lumMod val="50000"/>
                  </a:schemeClr>
                </a:solidFill>
                <a:latin typeface="Calibri" panose="020F0502020204030204" pitchFamily="34" charset="0"/>
                <a:cs typeface="Calibri" panose="020F0502020204030204" pitchFamily="34" charset="0"/>
              </a:rPr>
              <a:t>EMTU e ARTESP</a:t>
            </a:r>
          </a:p>
          <a:p>
            <a:pPr algn="ctr"/>
            <a:r>
              <a:rPr lang="pt-BR" sz="2500" dirty="0">
                <a:solidFill>
                  <a:schemeClr val="tx2">
                    <a:lumMod val="50000"/>
                  </a:schemeClr>
                </a:solidFill>
                <a:latin typeface="Calibri" panose="020F0502020204030204" pitchFamily="34" charset="0"/>
                <a:cs typeface="Calibri" panose="020F0502020204030204" pitchFamily="34" charset="0"/>
              </a:rPr>
              <a:t>Diferenças Básicas Operacionais</a:t>
            </a:r>
          </a:p>
        </p:txBody>
      </p:sp>
      <p:pic>
        <p:nvPicPr>
          <p:cNvPr id="3" name="Imagem 2">
            <a:extLst>
              <a:ext uri="{FF2B5EF4-FFF2-40B4-BE49-F238E27FC236}">
                <a16:creationId xmlns:a16="http://schemas.microsoft.com/office/drawing/2014/main" id="{3020354E-4412-4437-ADB8-86BD2EC2E1F8}"/>
              </a:ext>
            </a:extLst>
          </p:cNvPr>
          <p:cNvPicPr>
            <a:picLocks noChangeAspect="1"/>
          </p:cNvPicPr>
          <p:nvPr/>
        </p:nvPicPr>
        <p:blipFill>
          <a:blip r:embed="rId2"/>
          <a:stretch>
            <a:fillRect/>
          </a:stretch>
        </p:blipFill>
        <p:spPr>
          <a:xfrm>
            <a:off x="683568" y="1657697"/>
            <a:ext cx="7811123" cy="4363591"/>
          </a:xfrm>
          <a:prstGeom prst="rect">
            <a:avLst/>
          </a:prstGeom>
        </p:spPr>
      </p:pic>
    </p:spTree>
    <p:extLst>
      <p:ext uri="{BB962C8B-B14F-4D97-AF65-F5344CB8AC3E}">
        <p14:creationId xmlns:p14="http://schemas.microsoft.com/office/powerpoint/2010/main" val="119407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p:cNvSpPr txBox="1"/>
          <p:nvPr/>
        </p:nvSpPr>
        <p:spPr>
          <a:xfrm>
            <a:off x="683568" y="548680"/>
            <a:ext cx="8208912"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QUESTÕES A SEREM LEVANTADAS</a:t>
            </a:r>
            <a:endParaRPr lang="pt-BR" b="1" dirty="0">
              <a:solidFill>
                <a:schemeClr val="tx2">
                  <a:lumMod val="50000"/>
                </a:schemeClr>
              </a:solidFill>
              <a:latin typeface="Calibri" panose="020F0502020204030204" pitchFamily="34" charset="0"/>
              <a:cs typeface="Calibri" panose="020F0502020204030204" pitchFamily="34" charset="0"/>
            </a:endParaRPr>
          </a:p>
        </p:txBody>
      </p:sp>
      <p:sp>
        <p:nvSpPr>
          <p:cNvPr id="2" name="CaixaDeTexto 1"/>
          <p:cNvSpPr txBox="1"/>
          <p:nvPr/>
        </p:nvSpPr>
        <p:spPr>
          <a:xfrm>
            <a:off x="467544" y="1086991"/>
            <a:ext cx="8352928" cy="480131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pt-BR" dirty="0"/>
              <a:t>A EMTU é </a:t>
            </a:r>
            <a:r>
              <a:rPr lang="pt-BR" b="1" dirty="0"/>
              <a:t>autossuficiente</a:t>
            </a:r>
            <a:r>
              <a:rPr lang="pt-BR" dirty="0"/>
              <a:t>. Não depende de recursos do Estado para pagar suas despesas de custeio, inclusive salários, e ainda remete para o Estado recursos aproximados de R$ 300 mil por mês a título de outorga de concessões. </a:t>
            </a:r>
          </a:p>
          <a:p>
            <a:pPr marL="285750" indent="-285750">
              <a:buFont typeface="Arial" panose="020B0604020202020204" pitchFamily="34" charset="0"/>
              <a:buChar char="•"/>
            </a:pPr>
            <a:r>
              <a:rPr lang="pt-BR" dirty="0"/>
              <a:t>O Governo do Estado informou que a EMTU tem prejuízo acumulado de um bilhão de reais. Essa informação é falsa. A empresa nem tem como gerar tamanho prejuízo. Os dados auditados comprovam isso.</a:t>
            </a:r>
          </a:p>
          <a:p>
            <a:pPr marL="285750" indent="-285750">
              <a:buFont typeface="Arial" panose="020B0604020202020204" pitchFamily="34" charset="0"/>
              <a:buChar char="•"/>
            </a:pPr>
            <a:r>
              <a:rPr lang="pt-BR" dirty="0"/>
              <a:t>O Governo do Estado informou que a EMTU só cuida de algumas concessões. Concessões são uma parte pequena do que a EMTU faz. Ela vai muito além, vide o ABC Paulista que ainda não conta com concessão, mas que está em projeto.</a:t>
            </a:r>
          </a:p>
          <a:p>
            <a:pPr marL="285750" indent="-285750">
              <a:buFont typeface="Arial" panose="020B0604020202020204" pitchFamily="34" charset="0"/>
              <a:buChar char="•"/>
            </a:pPr>
            <a:r>
              <a:rPr lang="pt-BR" dirty="0"/>
              <a:t>O Governo do Estado informou que haverá uma redução de despesas com salários de 500 empregados da EMTU. Como?  Se as despesas de custeio inclusive salários, já são pagos pela própria EMTU? Como poderia reduzir uma despesa que já não tem?</a:t>
            </a:r>
          </a:p>
          <a:p>
            <a:pPr marL="285750" indent="-285750">
              <a:buFont typeface="Arial" panose="020B0604020202020204" pitchFamily="34" charset="0"/>
              <a:buChar char="•"/>
            </a:pPr>
            <a:r>
              <a:rPr lang="pt-BR" dirty="0"/>
              <a:t>O Governo do Estado quer que a ARTESP assuma as atribuições da EMTU. Como, se a ARTESP tem como foco principal a manutenção de rodovias e pedágios e conta com menções no TCE por problemas com pessoal e de terceirização de sua atividade fim?</a:t>
            </a:r>
          </a:p>
          <a:p>
            <a:pPr marL="285750" indent="-285750">
              <a:buFont typeface="Arial" panose="020B0604020202020204" pitchFamily="34" charset="0"/>
              <a:buChar char="•"/>
            </a:pPr>
            <a:r>
              <a:rPr lang="pt-BR" dirty="0">
                <a:solidFill>
                  <a:srgbClr val="002060"/>
                </a:solidFill>
              </a:rPr>
              <a:t>O que realmente está por trás da extinção da EMTU? Por que suas atribuições têm que ir para a Secretaria de Governo?</a:t>
            </a:r>
          </a:p>
        </p:txBody>
      </p:sp>
      <p:sp>
        <p:nvSpPr>
          <p:cNvPr id="6" name="CaixaDeTexto 5">
            <a:extLst>
              <a:ext uri="{FF2B5EF4-FFF2-40B4-BE49-F238E27FC236}">
                <a16:creationId xmlns:a16="http://schemas.microsoft.com/office/drawing/2014/main" id="{093E376A-0EFE-4782-BCE0-F5D4FFB5288F}"/>
              </a:ext>
            </a:extLst>
          </p:cNvPr>
          <p:cNvSpPr txBox="1"/>
          <p:nvPr/>
        </p:nvSpPr>
        <p:spPr>
          <a:xfrm>
            <a:off x="1979712" y="6165304"/>
            <a:ext cx="5326523" cy="369332"/>
          </a:xfrm>
          <a:prstGeom prst="rect">
            <a:avLst/>
          </a:prstGeom>
          <a:solidFill>
            <a:srgbClr val="FF0000"/>
          </a:solidFill>
          <a:effectLst>
            <a:outerShdw blurRad="50800" dist="50800" dir="5400000" algn="ctr" rotWithShape="0">
              <a:schemeClr val="bg1"/>
            </a:outerShdw>
          </a:effectLst>
        </p:spPr>
        <p:txBody>
          <a:bodyPr wrap="none" rtlCol="0">
            <a:spAutoFit/>
          </a:bodyPr>
          <a:lstStyle/>
          <a:p>
            <a:r>
              <a:rPr lang="pt-BR" b="1" dirty="0">
                <a:solidFill>
                  <a:schemeClr val="bg1"/>
                </a:solidFill>
              </a:rPr>
              <a:t>Qual é o motivo real de quererem extinguir a EMTU?</a:t>
            </a:r>
          </a:p>
        </p:txBody>
      </p:sp>
    </p:spTree>
    <p:extLst>
      <p:ext uri="{BB962C8B-B14F-4D97-AF65-F5344CB8AC3E}">
        <p14:creationId xmlns:p14="http://schemas.microsoft.com/office/powerpoint/2010/main" val="387768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E82F045-5EF1-4FA7-8EF5-42A61F1AA40D}"/>
              </a:ext>
            </a:extLst>
          </p:cNvPr>
          <p:cNvPicPr>
            <a:picLocks noChangeAspect="1"/>
          </p:cNvPicPr>
          <p:nvPr/>
        </p:nvPicPr>
        <p:blipFill>
          <a:blip r:embed="rId2"/>
          <a:stretch>
            <a:fillRect/>
          </a:stretch>
        </p:blipFill>
        <p:spPr>
          <a:xfrm>
            <a:off x="683567" y="1362211"/>
            <a:ext cx="2408853" cy="1632779"/>
          </a:xfrm>
          <a:prstGeom prst="rect">
            <a:avLst/>
          </a:prstGeom>
        </p:spPr>
      </p:pic>
      <p:pic>
        <p:nvPicPr>
          <p:cNvPr id="4" name="Imagem 3">
            <a:extLst>
              <a:ext uri="{FF2B5EF4-FFF2-40B4-BE49-F238E27FC236}">
                <a16:creationId xmlns:a16="http://schemas.microsoft.com/office/drawing/2014/main" id="{B1D725C3-9164-4E5E-8F0A-DA8B156918AB}"/>
              </a:ext>
            </a:extLst>
          </p:cNvPr>
          <p:cNvPicPr>
            <a:picLocks noChangeAspect="1"/>
          </p:cNvPicPr>
          <p:nvPr/>
        </p:nvPicPr>
        <p:blipFill>
          <a:blip r:embed="rId3"/>
          <a:stretch>
            <a:fillRect/>
          </a:stretch>
        </p:blipFill>
        <p:spPr>
          <a:xfrm>
            <a:off x="6112061" y="1362212"/>
            <a:ext cx="2348369" cy="1632778"/>
          </a:xfrm>
          <a:prstGeom prst="rect">
            <a:avLst/>
          </a:prstGeom>
        </p:spPr>
      </p:pic>
      <p:sp>
        <p:nvSpPr>
          <p:cNvPr id="5" name="CaixaDeTexto 4">
            <a:extLst>
              <a:ext uri="{FF2B5EF4-FFF2-40B4-BE49-F238E27FC236}">
                <a16:creationId xmlns:a16="http://schemas.microsoft.com/office/drawing/2014/main" id="{0AA2084D-EBB2-40A9-A7C1-F4DD6572698D}"/>
              </a:ext>
            </a:extLst>
          </p:cNvPr>
          <p:cNvSpPr txBox="1"/>
          <p:nvPr/>
        </p:nvSpPr>
        <p:spPr>
          <a:xfrm>
            <a:off x="683570" y="3284984"/>
            <a:ext cx="7776862" cy="3139321"/>
          </a:xfrm>
          <a:prstGeom prst="rect">
            <a:avLst/>
          </a:prstGeom>
          <a:solidFill>
            <a:schemeClr val="bg1"/>
          </a:solidFill>
        </p:spPr>
        <p:txBody>
          <a:bodyPr wrap="square" rtlCol="0">
            <a:spAutoFit/>
          </a:bodyPr>
          <a:lstStyle/>
          <a:p>
            <a:r>
              <a:rPr lang="pt-BR" b="1" dirty="0">
                <a:solidFill>
                  <a:schemeClr val="tx2">
                    <a:lumMod val="50000"/>
                  </a:schemeClr>
                </a:solidFill>
              </a:rPr>
              <a:t>OBJETIVO DA EMTU</a:t>
            </a:r>
          </a:p>
          <a:p>
            <a:r>
              <a:rPr lang="pt-BR" dirty="0">
                <a:solidFill>
                  <a:schemeClr val="tx2">
                    <a:lumMod val="50000"/>
                  </a:schemeClr>
                </a:solidFill>
              </a:rPr>
              <a:t>Ser reconhecida pela sociedade como Entidade Metropolitana eficiente com poderes para atender à toda sociedade integrante das regiões metropolitanas.</a:t>
            </a:r>
          </a:p>
          <a:p>
            <a:endParaRPr lang="pt-BR" dirty="0">
              <a:solidFill>
                <a:schemeClr val="tx2">
                  <a:lumMod val="50000"/>
                </a:schemeClr>
              </a:solidFill>
            </a:endParaRPr>
          </a:p>
          <a:p>
            <a:r>
              <a:rPr lang="pt-BR" b="1" dirty="0">
                <a:solidFill>
                  <a:schemeClr val="tx2">
                    <a:lumMod val="50000"/>
                  </a:schemeClr>
                </a:solidFill>
              </a:rPr>
              <a:t>MISSÃO DA EMTU</a:t>
            </a:r>
          </a:p>
          <a:p>
            <a:r>
              <a:rPr lang="pt-BR" dirty="0">
                <a:solidFill>
                  <a:schemeClr val="tx2">
                    <a:lumMod val="50000"/>
                  </a:schemeClr>
                </a:solidFill>
              </a:rPr>
              <a:t>Promover a qualidade da mobilidade urbana nas </a:t>
            </a:r>
            <a:r>
              <a:rPr lang="pt-BR" b="1" dirty="0"/>
              <a:t>regiões metropolitanas</a:t>
            </a:r>
            <a:r>
              <a:rPr lang="pt-BR" dirty="0">
                <a:solidFill>
                  <a:schemeClr val="tx2">
                    <a:lumMod val="50000"/>
                  </a:schemeClr>
                </a:solidFill>
              </a:rPr>
              <a:t> do Estado de São Paulo, planejando, estruturando, gerenciando e fiscalizando o serviço de transporte de média e baixa capacidade.</a:t>
            </a:r>
          </a:p>
          <a:p>
            <a:endParaRPr lang="pt-BR" dirty="0">
              <a:solidFill>
                <a:schemeClr val="tx2">
                  <a:lumMod val="50000"/>
                </a:schemeClr>
              </a:solidFill>
            </a:endParaRPr>
          </a:p>
          <a:p>
            <a:r>
              <a:rPr lang="pt-BR" b="1" dirty="0">
                <a:solidFill>
                  <a:schemeClr val="tx2">
                    <a:lumMod val="50000"/>
                  </a:schemeClr>
                </a:solidFill>
              </a:rPr>
              <a:t>PRINCIPAIS VALORES</a:t>
            </a:r>
          </a:p>
          <a:p>
            <a:r>
              <a:rPr lang="pt-BR" dirty="0">
                <a:solidFill>
                  <a:schemeClr val="tx2">
                    <a:lumMod val="50000"/>
                  </a:schemeClr>
                </a:solidFill>
              </a:rPr>
              <a:t>Integridade, transparência, eficiência, ética e responsabilidade social.</a:t>
            </a:r>
          </a:p>
        </p:txBody>
      </p:sp>
      <p:sp>
        <p:nvSpPr>
          <p:cNvPr id="6" name="CaixaDeTexto 5">
            <a:extLst>
              <a:ext uri="{FF2B5EF4-FFF2-40B4-BE49-F238E27FC236}">
                <a16:creationId xmlns:a16="http://schemas.microsoft.com/office/drawing/2014/main" id="{AF9A77F0-7849-4E55-B67D-1FC14B04CD4C}"/>
              </a:ext>
            </a:extLst>
          </p:cNvPr>
          <p:cNvSpPr txBox="1"/>
          <p:nvPr/>
        </p:nvSpPr>
        <p:spPr>
          <a:xfrm>
            <a:off x="611560" y="575682"/>
            <a:ext cx="7920880"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OBJETIVO, MISSÃO E VALORES</a:t>
            </a:r>
          </a:p>
        </p:txBody>
      </p:sp>
      <p:pic>
        <p:nvPicPr>
          <p:cNvPr id="8" name="Imagem 7">
            <a:extLst>
              <a:ext uri="{FF2B5EF4-FFF2-40B4-BE49-F238E27FC236}">
                <a16:creationId xmlns:a16="http://schemas.microsoft.com/office/drawing/2014/main" id="{9FA5A8B6-0275-456B-8A33-95A307BF56A8}"/>
              </a:ext>
            </a:extLst>
          </p:cNvPr>
          <p:cNvPicPr>
            <a:picLocks noChangeAspect="1"/>
          </p:cNvPicPr>
          <p:nvPr/>
        </p:nvPicPr>
        <p:blipFill>
          <a:blip r:embed="rId4"/>
          <a:stretch>
            <a:fillRect/>
          </a:stretch>
        </p:blipFill>
        <p:spPr>
          <a:xfrm>
            <a:off x="3135175" y="1362212"/>
            <a:ext cx="2873650" cy="1662209"/>
          </a:xfrm>
          <a:prstGeom prst="rect">
            <a:avLst/>
          </a:prstGeom>
        </p:spPr>
      </p:pic>
    </p:spTree>
    <p:extLst>
      <p:ext uri="{BB962C8B-B14F-4D97-AF65-F5344CB8AC3E}">
        <p14:creationId xmlns:p14="http://schemas.microsoft.com/office/powerpoint/2010/main" val="370188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0032A8A-FA86-4E8A-AB43-96B3CF525FCC}"/>
              </a:ext>
            </a:extLst>
          </p:cNvPr>
          <p:cNvPicPr>
            <a:picLocks noChangeAspect="1"/>
          </p:cNvPicPr>
          <p:nvPr/>
        </p:nvPicPr>
        <p:blipFill>
          <a:blip r:embed="rId2"/>
          <a:stretch>
            <a:fillRect/>
          </a:stretch>
        </p:blipFill>
        <p:spPr>
          <a:xfrm>
            <a:off x="395536" y="457524"/>
            <a:ext cx="8424936" cy="6067820"/>
          </a:xfrm>
          <a:prstGeom prst="rect">
            <a:avLst/>
          </a:prstGeom>
        </p:spPr>
      </p:pic>
      <p:sp>
        <p:nvSpPr>
          <p:cNvPr id="5" name="CaixaDeTexto 4">
            <a:extLst>
              <a:ext uri="{FF2B5EF4-FFF2-40B4-BE49-F238E27FC236}">
                <a16:creationId xmlns:a16="http://schemas.microsoft.com/office/drawing/2014/main" id="{1893E948-31D0-4EBC-87AA-A83AF1CB117C}"/>
              </a:ext>
            </a:extLst>
          </p:cNvPr>
          <p:cNvSpPr txBox="1"/>
          <p:nvPr/>
        </p:nvSpPr>
        <p:spPr>
          <a:xfrm>
            <a:off x="6444209" y="764705"/>
            <a:ext cx="2376264" cy="307777"/>
          </a:xfrm>
          <a:prstGeom prst="rect">
            <a:avLst/>
          </a:prstGeom>
          <a:noFill/>
        </p:spPr>
        <p:txBody>
          <a:bodyPr wrap="square" rtlCol="0">
            <a:spAutoFit/>
          </a:bodyPr>
          <a:lstStyle/>
          <a:p>
            <a:pPr algn="ctr"/>
            <a:r>
              <a:rPr lang="pt-BR" sz="1400" dirty="0">
                <a:solidFill>
                  <a:srgbClr val="C00000"/>
                </a:solidFill>
                <a:latin typeface="Calibri" panose="020F0502020204030204" pitchFamily="34" charset="0"/>
                <a:cs typeface="Calibri" panose="020F0502020204030204" pitchFamily="34" charset="0"/>
              </a:rPr>
              <a:t>INFORMAÇÕES DE 2018</a:t>
            </a:r>
          </a:p>
        </p:txBody>
      </p:sp>
    </p:spTree>
    <p:extLst>
      <p:ext uri="{BB962C8B-B14F-4D97-AF65-F5344CB8AC3E}">
        <p14:creationId xmlns:p14="http://schemas.microsoft.com/office/powerpoint/2010/main" val="647018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777686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ela 2"/>
          <p:cNvGraphicFramePr>
            <a:graphicFrameLocks noGrp="1"/>
          </p:cNvGraphicFramePr>
          <p:nvPr>
            <p:extLst>
              <p:ext uri="{D42A27DB-BD31-4B8C-83A1-F6EECF244321}">
                <p14:modId xmlns:p14="http://schemas.microsoft.com/office/powerpoint/2010/main" val="1481392654"/>
              </p:ext>
            </p:extLst>
          </p:nvPr>
        </p:nvGraphicFramePr>
        <p:xfrm>
          <a:off x="683568" y="4221088"/>
          <a:ext cx="7776865" cy="223587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512169">
                  <a:extLst>
                    <a:ext uri="{9D8B030D-6E8A-4147-A177-3AD203B41FA5}">
                      <a16:colId xmlns:a16="http://schemas.microsoft.com/office/drawing/2014/main" val="20004"/>
                    </a:ext>
                  </a:extLst>
                </a:gridCol>
              </a:tblGrid>
              <a:tr h="444378">
                <a:tc>
                  <a:txBody>
                    <a:bodyPr/>
                    <a:lstStyle/>
                    <a:p>
                      <a:r>
                        <a:rPr lang="pt-BR" sz="1400" dirty="0">
                          <a:latin typeface="Arial" panose="020B0604020202020204" pitchFamily="34" charset="0"/>
                          <a:cs typeface="Arial" panose="020B0604020202020204" pitchFamily="34" charset="0"/>
                        </a:rPr>
                        <a:t>REGIÕES METROPOLITANAS</a:t>
                      </a:r>
                    </a:p>
                  </a:txBody>
                  <a:tcPr marT="37785" marB="37785"/>
                </a:tc>
                <a:tc>
                  <a:txBody>
                    <a:bodyPr/>
                    <a:lstStyle/>
                    <a:p>
                      <a:pPr algn="ctr"/>
                      <a:r>
                        <a:rPr lang="pt-BR" sz="1400" dirty="0">
                          <a:latin typeface="Arial" panose="020B0604020202020204" pitchFamily="34" charset="0"/>
                          <a:cs typeface="Arial" panose="020B0604020202020204" pitchFamily="34" charset="0"/>
                        </a:rPr>
                        <a:t>CIDADES</a:t>
                      </a:r>
                    </a:p>
                  </a:txBody>
                  <a:tcPr marT="37785" marB="37785"/>
                </a:tc>
                <a:tc>
                  <a:txBody>
                    <a:bodyPr/>
                    <a:lstStyle/>
                    <a:p>
                      <a:pPr algn="ctr"/>
                      <a:r>
                        <a:rPr lang="pt-BR" sz="1400" dirty="0">
                          <a:latin typeface="Arial" panose="020B0604020202020204" pitchFamily="34" charset="0"/>
                          <a:cs typeface="Arial" panose="020B0604020202020204" pitchFamily="34" charset="0"/>
                        </a:rPr>
                        <a:t>HABIT.</a:t>
                      </a:r>
                    </a:p>
                  </a:txBody>
                  <a:tcPr marT="37785" marB="37785"/>
                </a:tc>
                <a:tc>
                  <a:txBody>
                    <a:bodyPr/>
                    <a:lstStyle/>
                    <a:p>
                      <a:pPr algn="ctr"/>
                      <a:r>
                        <a:rPr lang="pt-BR" sz="1400" dirty="0">
                          <a:latin typeface="Arial" panose="020B0604020202020204" pitchFamily="34" charset="0"/>
                          <a:cs typeface="Arial" panose="020B0604020202020204" pitchFamily="34" charset="0"/>
                        </a:rPr>
                        <a:t>PASSAG/ANO</a:t>
                      </a:r>
                    </a:p>
                  </a:txBody>
                  <a:tcPr marT="37785" marB="37785"/>
                </a:tc>
                <a:tc>
                  <a:txBody>
                    <a:bodyPr/>
                    <a:lstStyle/>
                    <a:p>
                      <a:pPr algn="ctr"/>
                      <a:r>
                        <a:rPr lang="pt-BR" sz="1400" dirty="0">
                          <a:latin typeface="Arial" panose="020B0604020202020204" pitchFamily="34" charset="0"/>
                          <a:cs typeface="Arial" panose="020B0604020202020204" pitchFamily="34" charset="0"/>
                        </a:rPr>
                        <a:t>FROTA REG. E FRETAM.</a:t>
                      </a:r>
                    </a:p>
                  </a:txBody>
                  <a:tcPr marT="37785" marB="37785"/>
                </a:tc>
                <a:extLst>
                  <a:ext uri="{0D108BD9-81ED-4DB2-BD59-A6C34878D82A}">
                    <a16:rowId xmlns:a16="http://schemas.microsoft.com/office/drawing/2014/main" val="10000"/>
                  </a:ext>
                </a:extLst>
              </a:tr>
              <a:tr h="259974">
                <a:tc>
                  <a:txBody>
                    <a:bodyPr/>
                    <a:lstStyle/>
                    <a:p>
                      <a:r>
                        <a:rPr lang="pt-BR" sz="1400" dirty="0">
                          <a:latin typeface="Arial" panose="020B0604020202020204" pitchFamily="34" charset="0"/>
                          <a:cs typeface="Arial" panose="020B0604020202020204" pitchFamily="34" charset="0"/>
                        </a:rPr>
                        <a:t>SÃO PAULO</a:t>
                      </a:r>
                    </a:p>
                  </a:txBody>
                  <a:tcPr marT="37785" marB="37785"/>
                </a:tc>
                <a:tc>
                  <a:txBody>
                    <a:bodyPr/>
                    <a:lstStyle/>
                    <a:p>
                      <a:pPr algn="ctr"/>
                      <a:r>
                        <a:rPr lang="pt-BR" sz="1400" dirty="0">
                          <a:latin typeface="Arial" panose="020B0604020202020204" pitchFamily="34" charset="0"/>
                          <a:cs typeface="Arial" panose="020B0604020202020204" pitchFamily="34" charset="0"/>
                        </a:rPr>
                        <a:t>39</a:t>
                      </a:r>
                    </a:p>
                  </a:txBody>
                  <a:tcPr marT="37785" marB="37785"/>
                </a:tc>
                <a:tc>
                  <a:txBody>
                    <a:bodyPr/>
                    <a:lstStyle/>
                    <a:p>
                      <a:pPr algn="ctr"/>
                      <a:r>
                        <a:rPr lang="pt-BR" sz="1400" dirty="0">
                          <a:latin typeface="Arial" panose="020B0604020202020204" pitchFamily="34" charset="0"/>
                          <a:cs typeface="Arial" panose="020B0604020202020204" pitchFamily="34" charset="0"/>
                        </a:rPr>
                        <a:t>21,6</a:t>
                      </a:r>
                      <a:r>
                        <a:rPr lang="pt-BR" sz="1400" baseline="0" dirty="0">
                          <a:latin typeface="Arial" panose="020B0604020202020204" pitchFamily="34" charset="0"/>
                          <a:cs typeface="Arial" panose="020B0604020202020204" pitchFamily="34" charset="0"/>
                        </a:rPr>
                        <a:t> MM</a:t>
                      </a:r>
                      <a:endParaRPr lang="pt-BR" sz="1400" dirty="0">
                        <a:latin typeface="Arial" panose="020B0604020202020204" pitchFamily="34" charset="0"/>
                        <a:cs typeface="Arial" panose="020B0604020202020204" pitchFamily="34" charset="0"/>
                      </a:endParaRPr>
                    </a:p>
                  </a:txBody>
                  <a:tcPr marT="37785" marB="37785"/>
                </a:tc>
                <a:tc>
                  <a:txBody>
                    <a:bodyPr/>
                    <a:lstStyle/>
                    <a:p>
                      <a:pPr algn="ctr"/>
                      <a:r>
                        <a:rPr lang="pt-BR" sz="1400" dirty="0">
                          <a:latin typeface="Arial" panose="020B0604020202020204" pitchFamily="34" charset="0"/>
                          <a:cs typeface="Arial" panose="020B0604020202020204" pitchFamily="34" charset="0"/>
                        </a:rPr>
                        <a:t>466,5 MM</a:t>
                      </a:r>
                    </a:p>
                  </a:txBody>
                  <a:tcPr marT="37785" marB="37785"/>
                </a:tc>
                <a:tc>
                  <a:txBody>
                    <a:bodyPr/>
                    <a:lstStyle/>
                    <a:p>
                      <a:pPr algn="ctr"/>
                      <a:r>
                        <a:rPr lang="pt-BR" sz="1400" dirty="0">
                          <a:latin typeface="Arial" panose="020B0604020202020204" pitchFamily="34" charset="0"/>
                          <a:cs typeface="Arial" panose="020B0604020202020204" pitchFamily="34" charset="0"/>
                        </a:rPr>
                        <a:t>13.434</a:t>
                      </a:r>
                    </a:p>
                  </a:txBody>
                  <a:tcPr marT="37785" marB="37785"/>
                </a:tc>
                <a:extLst>
                  <a:ext uri="{0D108BD9-81ED-4DB2-BD59-A6C34878D82A}">
                    <a16:rowId xmlns:a16="http://schemas.microsoft.com/office/drawing/2014/main" val="10001"/>
                  </a:ext>
                </a:extLst>
              </a:tr>
              <a:tr h="259974">
                <a:tc>
                  <a:txBody>
                    <a:bodyPr/>
                    <a:lstStyle/>
                    <a:p>
                      <a:r>
                        <a:rPr lang="pt-BR" sz="1400" dirty="0">
                          <a:latin typeface="Arial" panose="020B0604020202020204" pitchFamily="34" charset="0"/>
                          <a:cs typeface="Arial" panose="020B0604020202020204" pitchFamily="34" charset="0"/>
                        </a:rPr>
                        <a:t>BAIXADA SANTISTA</a:t>
                      </a:r>
                    </a:p>
                  </a:txBody>
                  <a:tcPr marT="37785" marB="37785"/>
                </a:tc>
                <a:tc>
                  <a:txBody>
                    <a:bodyPr/>
                    <a:lstStyle/>
                    <a:p>
                      <a:pPr algn="ctr"/>
                      <a:r>
                        <a:rPr lang="pt-BR" sz="1400" dirty="0">
                          <a:latin typeface="Arial" panose="020B0604020202020204" pitchFamily="34" charset="0"/>
                          <a:cs typeface="Arial" panose="020B0604020202020204" pitchFamily="34" charset="0"/>
                        </a:rPr>
                        <a:t>9</a:t>
                      </a:r>
                    </a:p>
                  </a:txBody>
                  <a:tcPr marT="37785" marB="37785"/>
                </a:tc>
                <a:tc>
                  <a:txBody>
                    <a:bodyPr/>
                    <a:lstStyle/>
                    <a:p>
                      <a:pPr algn="ctr"/>
                      <a:r>
                        <a:rPr lang="pt-BR" sz="1400" dirty="0">
                          <a:latin typeface="Arial" panose="020B0604020202020204" pitchFamily="34" charset="0"/>
                          <a:cs typeface="Arial" panose="020B0604020202020204" pitchFamily="34" charset="0"/>
                        </a:rPr>
                        <a:t>1,8</a:t>
                      </a:r>
                      <a:r>
                        <a:rPr lang="pt-BR" sz="1400" baseline="0" dirty="0">
                          <a:latin typeface="Arial" panose="020B0604020202020204" pitchFamily="34" charset="0"/>
                          <a:cs typeface="Arial" panose="020B0604020202020204" pitchFamily="34" charset="0"/>
                        </a:rPr>
                        <a:t> MM</a:t>
                      </a:r>
                      <a:endParaRPr lang="pt-BR" sz="1400" dirty="0">
                        <a:latin typeface="Arial" panose="020B0604020202020204" pitchFamily="34" charset="0"/>
                        <a:cs typeface="Arial" panose="020B0604020202020204" pitchFamily="34" charset="0"/>
                      </a:endParaRPr>
                    </a:p>
                  </a:txBody>
                  <a:tcPr marT="37785" marB="37785"/>
                </a:tc>
                <a:tc>
                  <a:txBody>
                    <a:bodyPr/>
                    <a:lstStyle/>
                    <a:p>
                      <a:pPr algn="ctr"/>
                      <a:r>
                        <a:rPr lang="pt-BR" sz="1400" dirty="0">
                          <a:latin typeface="Arial" panose="020B0604020202020204" pitchFamily="34" charset="0"/>
                          <a:cs typeface="Arial" panose="020B0604020202020204" pitchFamily="34" charset="0"/>
                        </a:rPr>
                        <a:t>67,0 MM</a:t>
                      </a:r>
                    </a:p>
                  </a:txBody>
                  <a:tcPr marT="37785" marB="37785"/>
                </a:tc>
                <a:tc>
                  <a:txBody>
                    <a:bodyPr/>
                    <a:lstStyle/>
                    <a:p>
                      <a:pPr algn="ctr"/>
                      <a:r>
                        <a:rPr lang="pt-BR" sz="1400" dirty="0">
                          <a:latin typeface="Arial" panose="020B0604020202020204" pitchFamily="34" charset="0"/>
                          <a:cs typeface="Arial" panose="020B0604020202020204" pitchFamily="34" charset="0"/>
                        </a:rPr>
                        <a:t>1.627</a:t>
                      </a:r>
                    </a:p>
                  </a:txBody>
                  <a:tcPr marT="37785" marB="37785"/>
                </a:tc>
                <a:extLst>
                  <a:ext uri="{0D108BD9-81ED-4DB2-BD59-A6C34878D82A}">
                    <a16:rowId xmlns:a16="http://schemas.microsoft.com/office/drawing/2014/main" val="10002"/>
                  </a:ext>
                </a:extLst>
              </a:tr>
              <a:tr h="259974">
                <a:tc>
                  <a:txBody>
                    <a:bodyPr/>
                    <a:lstStyle/>
                    <a:p>
                      <a:r>
                        <a:rPr lang="pt-BR" sz="1400" dirty="0">
                          <a:latin typeface="Arial" panose="020B0604020202020204" pitchFamily="34" charset="0"/>
                          <a:cs typeface="Arial" panose="020B0604020202020204" pitchFamily="34" charset="0"/>
                        </a:rPr>
                        <a:t>CAMPINAS</a:t>
                      </a:r>
                    </a:p>
                  </a:txBody>
                  <a:tcPr marT="37785" marB="37785"/>
                </a:tc>
                <a:tc>
                  <a:txBody>
                    <a:bodyPr/>
                    <a:lstStyle/>
                    <a:p>
                      <a:pPr algn="ctr"/>
                      <a:r>
                        <a:rPr lang="pt-BR" sz="1400" dirty="0">
                          <a:latin typeface="Arial" panose="020B0604020202020204" pitchFamily="34" charset="0"/>
                          <a:cs typeface="Arial" panose="020B0604020202020204" pitchFamily="34" charset="0"/>
                        </a:rPr>
                        <a:t>20</a:t>
                      </a:r>
                    </a:p>
                  </a:txBody>
                  <a:tcPr marT="37785" marB="37785"/>
                </a:tc>
                <a:tc>
                  <a:txBody>
                    <a:bodyPr/>
                    <a:lstStyle/>
                    <a:p>
                      <a:pPr algn="ctr"/>
                      <a:r>
                        <a:rPr lang="pt-BR" sz="1400" dirty="0">
                          <a:latin typeface="Arial" panose="020B0604020202020204" pitchFamily="34" charset="0"/>
                          <a:cs typeface="Arial" panose="020B0604020202020204" pitchFamily="34" charset="0"/>
                        </a:rPr>
                        <a:t>3,2</a:t>
                      </a:r>
                      <a:r>
                        <a:rPr lang="pt-BR" sz="1400" baseline="0" dirty="0">
                          <a:latin typeface="Arial" panose="020B0604020202020204" pitchFamily="34" charset="0"/>
                          <a:cs typeface="Arial" panose="020B0604020202020204" pitchFamily="34" charset="0"/>
                        </a:rPr>
                        <a:t> MM</a:t>
                      </a:r>
                      <a:endParaRPr lang="pt-BR" sz="1400" dirty="0">
                        <a:latin typeface="Arial" panose="020B0604020202020204" pitchFamily="34" charset="0"/>
                        <a:cs typeface="Arial" panose="020B0604020202020204" pitchFamily="34" charset="0"/>
                      </a:endParaRPr>
                    </a:p>
                  </a:txBody>
                  <a:tcPr marT="37785" marB="37785"/>
                </a:tc>
                <a:tc>
                  <a:txBody>
                    <a:bodyPr/>
                    <a:lstStyle/>
                    <a:p>
                      <a:pPr algn="ctr"/>
                      <a:r>
                        <a:rPr lang="pt-BR" sz="1400" dirty="0">
                          <a:latin typeface="Arial" panose="020B0604020202020204" pitchFamily="34" charset="0"/>
                          <a:cs typeface="Arial" panose="020B0604020202020204" pitchFamily="34" charset="0"/>
                        </a:rPr>
                        <a:t>35,7 MM</a:t>
                      </a:r>
                    </a:p>
                  </a:txBody>
                  <a:tcPr marT="37785" marB="37785"/>
                </a:tc>
                <a:tc>
                  <a:txBody>
                    <a:bodyPr/>
                    <a:lstStyle/>
                    <a:p>
                      <a:pPr algn="ctr"/>
                      <a:r>
                        <a:rPr lang="pt-BR" sz="1400" dirty="0">
                          <a:latin typeface="Arial" panose="020B0604020202020204" pitchFamily="34" charset="0"/>
                          <a:cs typeface="Arial" panose="020B0604020202020204" pitchFamily="34" charset="0"/>
                        </a:rPr>
                        <a:t>6.035</a:t>
                      </a:r>
                    </a:p>
                  </a:txBody>
                  <a:tcPr marT="37785" marB="37785"/>
                </a:tc>
                <a:extLst>
                  <a:ext uri="{0D108BD9-81ED-4DB2-BD59-A6C34878D82A}">
                    <a16:rowId xmlns:a16="http://schemas.microsoft.com/office/drawing/2014/main" val="10003"/>
                  </a:ext>
                </a:extLst>
              </a:tr>
              <a:tr h="259974">
                <a:tc>
                  <a:txBody>
                    <a:bodyPr/>
                    <a:lstStyle/>
                    <a:p>
                      <a:r>
                        <a:rPr lang="pt-BR" sz="1400" dirty="0">
                          <a:latin typeface="Arial" panose="020B0604020202020204" pitchFamily="34" charset="0"/>
                          <a:cs typeface="Arial" panose="020B0604020202020204" pitchFamily="34" charset="0"/>
                        </a:rPr>
                        <a:t>VALE DO PARAÍBA E L. NORTE</a:t>
                      </a:r>
                    </a:p>
                  </a:txBody>
                  <a:tcPr marT="37785" marB="37785"/>
                </a:tc>
                <a:tc>
                  <a:txBody>
                    <a:bodyPr/>
                    <a:lstStyle/>
                    <a:p>
                      <a:pPr algn="ctr"/>
                      <a:r>
                        <a:rPr lang="pt-BR" sz="1400" dirty="0">
                          <a:latin typeface="Arial" panose="020B0604020202020204" pitchFamily="34" charset="0"/>
                          <a:cs typeface="Arial" panose="020B0604020202020204" pitchFamily="34" charset="0"/>
                        </a:rPr>
                        <a:t>39</a:t>
                      </a:r>
                    </a:p>
                  </a:txBody>
                  <a:tcPr marT="37785" marB="37785"/>
                </a:tc>
                <a:tc>
                  <a:txBody>
                    <a:bodyPr/>
                    <a:lstStyle/>
                    <a:p>
                      <a:pPr algn="ctr"/>
                      <a:r>
                        <a:rPr lang="pt-BR" sz="1400" dirty="0">
                          <a:latin typeface="Arial" panose="020B0604020202020204" pitchFamily="34" charset="0"/>
                          <a:cs typeface="Arial" panose="020B0604020202020204" pitchFamily="34" charset="0"/>
                        </a:rPr>
                        <a:t>2,5</a:t>
                      </a:r>
                      <a:r>
                        <a:rPr lang="pt-BR" sz="1400" baseline="0" dirty="0">
                          <a:latin typeface="Arial" panose="020B0604020202020204" pitchFamily="34" charset="0"/>
                          <a:cs typeface="Arial" panose="020B0604020202020204" pitchFamily="34" charset="0"/>
                        </a:rPr>
                        <a:t> MM</a:t>
                      </a:r>
                      <a:endParaRPr lang="pt-BR" sz="1400" dirty="0">
                        <a:latin typeface="Arial" panose="020B0604020202020204" pitchFamily="34" charset="0"/>
                        <a:cs typeface="Arial" panose="020B0604020202020204" pitchFamily="34" charset="0"/>
                      </a:endParaRPr>
                    </a:p>
                  </a:txBody>
                  <a:tcPr marT="37785" marB="37785"/>
                </a:tc>
                <a:tc>
                  <a:txBody>
                    <a:bodyPr/>
                    <a:lstStyle/>
                    <a:p>
                      <a:pPr algn="ctr"/>
                      <a:r>
                        <a:rPr lang="pt-BR" sz="1400" dirty="0">
                          <a:latin typeface="Arial" panose="020B0604020202020204" pitchFamily="34" charset="0"/>
                          <a:cs typeface="Arial" panose="020B0604020202020204" pitchFamily="34" charset="0"/>
                        </a:rPr>
                        <a:t>19,8 MM</a:t>
                      </a:r>
                    </a:p>
                  </a:txBody>
                  <a:tcPr marT="37785" marB="37785"/>
                </a:tc>
                <a:tc>
                  <a:txBody>
                    <a:bodyPr/>
                    <a:lstStyle/>
                    <a:p>
                      <a:pPr algn="ctr"/>
                      <a:r>
                        <a:rPr lang="pt-BR" sz="1400" dirty="0">
                          <a:latin typeface="Arial" panose="020B0604020202020204" pitchFamily="34" charset="0"/>
                          <a:cs typeface="Arial" panose="020B0604020202020204" pitchFamily="34" charset="0"/>
                        </a:rPr>
                        <a:t>2.549</a:t>
                      </a:r>
                    </a:p>
                  </a:txBody>
                  <a:tcPr marT="37785" marB="37785"/>
                </a:tc>
                <a:extLst>
                  <a:ext uri="{0D108BD9-81ED-4DB2-BD59-A6C34878D82A}">
                    <a16:rowId xmlns:a16="http://schemas.microsoft.com/office/drawing/2014/main" val="10004"/>
                  </a:ext>
                </a:extLst>
              </a:tr>
              <a:tr h="259974">
                <a:tc>
                  <a:txBody>
                    <a:bodyPr/>
                    <a:lstStyle/>
                    <a:p>
                      <a:r>
                        <a:rPr lang="pt-BR" sz="1400" dirty="0">
                          <a:latin typeface="Arial" panose="020B0604020202020204" pitchFamily="34" charset="0"/>
                          <a:cs typeface="Arial" panose="020B0604020202020204" pitchFamily="34" charset="0"/>
                        </a:rPr>
                        <a:t>SOROCABA</a:t>
                      </a:r>
                    </a:p>
                  </a:txBody>
                  <a:tcPr marT="37785" marB="37785"/>
                </a:tc>
                <a:tc>
                  <a:txBody>
                    <a:bodyPr/>
                    <a:lstStyle/>
                    <a:p>
                      <a:pPr algn="ctr"/>
                      <a:r>
                        <a:rPr lang="pt-BR" sz="1400" dirty="0">
                          <a:latin typeface="Arial" panose="020B0604020202020204" pitchFamily="34" charset="0"/>
                          <a:cs typeface="Arial" panose="020B0604020202020204" pitchFamily="34" charset="0"/>
                        </a:rPr>
                        <a:t>27</a:t>
                      </a:r>
                    </a:p>
                  </a:txBody>
                  <a:tcPr marT="37785" marB="37785"/>
                </a:tc>
                <a:tc>
                  <a:txBody>
                    <a:bodyPr/>
                    <a:lstStyle/>
                    <a:p>
                      <a:pPr algn="ctr"/>
                      <a:r>
                        <a:rPr lang="pt-BR" sz="1400" dirty="0">
                          <a:latin typeface="Arial" panose="020B0604020202020204" pitchFamily="34" charset="0"/>
                          <a:cs typeface="Arial" panose="020B0604020202020204" pitchFamily="34" charset="0"/>
                        </a:rPr>
                        <a:t>2,1</a:t>
                      </a:r>
                      <a:r>
                        <a:rPr lang="pt-BR" sz="1400" baseline="0" dirty="0">
                          <a:latin typeface="Arial" panose="020B0604020202020204" pitchFamily="34" charset="0"/>
                          <a:cs typeface="Arial" panose="020B0604020202020204" pitchFamily="34" charset="0"/>
                        </a:rPr>
                        <a:t> MM</a:t>
                      </a:r>
                      <a:endParaRPr lang="pt-BR" sz="1400" dirty="0">
                        <a:latin typeface="Arial" panose="020B0604020202020204" pitchFamily="34" charset="0"/>
                        <a:cs typeface="Arial" panose="020B0604020202020204" pitchFamily="34" charset="0"/>
                      </a:endParaRPr>
                    </a:p>
                  </a:txBody>
                  <a:tcPr marT="37785" marB="37785"/>
                </a:tc>
                <a:tc>
                  <a:txBody>
                    <a:bodyPr/>
                    <a:lstStyle/>
                    <a:p>
                      <a:pPr algn="ctr"/>
                      <a:r>
                        <a:rPr lang="pt-BR" sz="1400" dirty="0">
                          <a:latin typeface="Arial" panose="020B0604020202020204" pitchFamily="34" charset="0"/>
                          <a:cs typeface="Arial" panose="020B0604020202020204" pitchFamily="34" charset="0"/>
                        </a:rPr>
                        <a:t>13,0 MM</a:t>
                      </a:r>
                    </a:p>
                  </a:txBody>
                  <a:tcPr marT="37785" marB="37785"/>
                </a:tc>
                <a:tc>
                  <a:txBody>
                    <a:bodyPr/>
                    <a:lstStyle/>
                    <a:p>
                      <a:pPr algn="ctr"/>
                      <a:r>
                        <a:rPr lang="pt-BR" sz="1400" dirty="0">
                          <a:latin typeface="Arial" panose="020B0604020202020204" pitchFamily="34" charset="0"/>
                          <a:cs typeface="Arial" panose="020B0604020202020204" pitchFamily="34" charset="0"/>
                        </a:rPr>
                        <a:t>2.194</a:t>
                      </a:r>
                    </a:p>
                  </a:txBody>
                  <a:tcPr marT="37785" marB="37785"/>
                </a:tc>
                <a:extLst>
                  <a:ext uri="{0D108BD9-81ED-4DB2-BD59-A6C34878D82A}">
                    <a16:rowId xmlns:a16="http://schemas.microsoft.com/office/drawing/2014/main" val="10005"/>
                  </a:ext>
                </a:extLst>
              </a:tr>
              <a:tr h="272758">
                <a:tc>
                  <a:txBody>
                    <a:bodyPr/>
                    <a:lstStyle/>
                    <a:p>
                      <a:r>
                        <a:rPr lang="pt-BR" sz="1400" b="1" dirty="0">
                          <a:latin typeface="Arial" panose="020B0604020202020204" pitchFamily="34" charset="0"/>
                          <a:cs typeface="Arial" panose="020B0604020202020204" pitchFamily="34" charset="0"/>
                        </a:rPr>
                        <a:t>TOTAL</a:t>
                      </a:r>
                    </a:p>
                  </a:txBody>
                  <a:tcPr marT="37785" marB="37785"/>
                </a:tc>
                <a:tc>
                  <a:txBody>
                    <a:bodyPr/>
                    <a:lstStyle/>
                    <a:p>
                      <a:pPr algn="ctr"/>
                      <a:r>
                        <a:rPr lang="pt-BR" sz="1400" b="1" dirty="0">
                          <a:latin typeface="Arial" panose="020B0604020202020204" pitchFamily="34" charset="0"/>
                          <a:cs typeface="Arial" panose="020B0604020202020204" pitchFamily="34" charset="0"/>
                        </a:rPr>
                        <a:t>134</a:t>
                      </a:r>
                    </a:p>
                  </a:txBody>
                  <a:tcPr marT="37785" marB="37785"/>
                </a:tc>
                <a:tc>
                  <a:txBody>
                    <a:bodyPr/>
                    <a:lstStyle/>
                    <a:p>
                      <a:pPr algn="ctr"/>
                      <a:r>
                        <a:rPr lang="pt-BR" sz="1400" b="1" dirty="0">
                          <a:latin typeface="Arial" panose="020B0604020202020204" pitchFamily="34" charset="0"/>
                          <a:cs typeface="Arial" panose="020B0604020202020204" pitchFamily="34" charset="0"/>
                        </a:rPr>
                        <a:t>31,2</a:t>
                      </a:r>
                      <a:r>
                        <a:rPr lang="pt-BR" sz="1400" b="1" baseline="0" dirty="0">
                          <a:latin typeface="Arial" panose="020B0604020202020204" pitchFamily="34" charset="0"/>
                          <a:cs typeface="Arial" panose="020B0604020202020204" pitchFamily="34" charset="0"/>
                        </a:rPr>
                        <a:t> MM</a:t>
                      </a:r>
                      <a:endParaRPr lang="pt-BR" sz="1400" b="1" dirty="0">
                        <a:latin typeface="Arial" panose="020B0604020202020204" pitchFamily="34" charset="0"/>
                        <a:cs typeface="Arial" panose="020B0604020202020204" pitchFamily="34" charset="0"/>
                      </a:endParaRPr>
                    </a:p>
                  </a:txBody>
                  <a:tcPr marT="37785" marB="37785"/>
                </a:tc>
                <a:tc>
                  <a:txBody>
                    <a:bodyPr/>
                    <a:lstStyle/>
                    <a:p>
                      <a:pPr algn="ctr"/>
                      <a:r>
                        <a:rPr lang="pt-BR" sz="1400" b="1" dirty="0">
                          <a:latin typeface="Arial" panose="020B0604020202020204" pitchFamily="34" charset="0"/>
                          <a:cs typeface="Arial" panose="020B0604020202020204" pitchFamily="34" charset="0"/>
                        </a:rPr>
                        <a:t>602 MM</a:t>
                      </a:r>
                    </a:p>
                  </a:txBody>
                  <a:tcPr marT="37785" marB="37785"/>
                </a:tc>
                <a:tc>
                  <a:txBody>
                    <a:bodyPr/>
                    <a:lstStyle/>
                    <a:p>
                      <a:pPr algn="ctr"/>
                      <a:r>
                        <a:rPr lang="pt-BR" sz="1400" b="1" dirty="0">
                          <a:latin typeface="Arial" panose="020B0604020202020204" pitchFamily="34" charset="0"/>
                          <a:cs typeface="Arial" panose="020B0604020202020204" pitchFamily="34" charset="0"/>
                        </a:rPr>
                        <a:t>25.839</a:t>
                      </a:r>
                    </a:p>
                  </a:txBody>
                  <a:tcPr marT="37785" marB="37785"/>
                </a:tc>
                <a:extLst>
                  <a:ext uri="{0D108BD9-81ED-4DB2-BD59-A6C34878D82A}">
                    <a16:rowId xmlns:a16="http://schemas.microsoft.com/office/drawing/2014/main" val="10006"/>
                  </a:ext>
                </a:extLst>
              </a:tr>
            </a:tbl>
          </a:graphicData>
        </a:graphic>
      </p:graphicFrame>
      <p:sp>
        <p:nvSpPr>
          <p:cNvPr id="5" name="CaixaDeTexto 4"/>
          <p:cNvSpPr txBox="1"/>
          <p:nvPr/>
        </p:nvSpPr>
        <p:spPr>
          <a:xfrm>
            <a:off x="3275856" y="550421"/>
            <a:ext cx="2808312" cy="646331"/>
          </a:xfrm>
          <a:prstGeom prst="rect">
            <a:avLst/>
          </a:prstGeom>
          <a:noFill/>
        </p:spPr>
        <p:txBody>
          <a:bodyPr wrap="square" rtlCol="0">
            <a:spAutoFit/>
          </a:bodyPr>
          <a:lstStyle/>
          <a:p>
            <a:r>
              <a:rPr lang="pt-BR" b="1" dirty="0">
                <a:solidFill>
                  <a:srgbClr val="002060"/>
                </a:solidFill>
                <a:latin typeface="Arial" panose="020B0604020202020204" pitchFamily="34" charset="0"/>
                <a:cs typeface="Arial" panose="020B0604020202020204" pitchFamily="34" charset="0"/>
              </a:rPr>
              <a:t>Regiões Metropolitanas</a:t>
            </a:r>
          </a:p>
          <a:p>
            <a:pPr algn="ctr"/>
            <a:r>
              <a:rPr lang="pt-BR" b="1" dirty="0">
                <a:solidFill>
                  <a:srgbClr val="002060"/>
                </a:solidFill>
                <a:latin typeface="Arial" panose="020B0604020202020204" pitchFamily="34" charset="0"/>
                <a:cs typeface="Arial" panose="020B0604020202020204" pitchFamily="34" charset="0"/>
              </a:rPr>
              <a:t>(dados de 2019)</a:t>
            </a:r>
          </a:p>
        </p:txBody>
      </p:sp>
    </p:spTree>
    <p:extLst>
      <p:ext uri="{BB962C8B-B14F-4D97-AF65-F5344CB8AC3E}">
        <p14:creationId xmlns:p14="http://schemas.microsoft.com/office/powerpoint/2010/main" val="95656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764704"/>
            <a:ext cx="6192688" cy="469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a 6"/>
          <p:cNvGraphicFramePr>
            <a:graphicFrameLocks noGrp="1"/>
          </p:cNvGraphicFramePr>
          <p:nvPr>
            <p:extLst>
              <p:ext uri="{D42A27DB-BD31-4B8C-83A1-F6EECF244321}">
                <p14:modId xmlns:p14="http://schemas.microsoft.com/office/powerpoint/2010/main" val="685488636"/>
              </p:ext>
            </p:extLst>
          </p:nvPr>
        </p:nvGraphicFramePr>
        <p:xfrm>
          <a:off x="611560" y="5661248"/>
          <a:ext cx="8012376" cy="741680"/>
        </p:xfrm>
        <a:graphic>
          <a:graphicData uri="http://schemas.openxmlformats.org/drawingml/2006/table">
            <a:tbl>
              <a:tblPr firstRow="1" bandRow="1">
                <a:tableStyleId>{5C22544A-7EE6-4342-B048-85BDC9FD1C3A}</a:tableStyleId>
              </a:tblPr>
              <a:tblGrid>
                <a:gridCol w="2952329">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755791">
                  <a:extLst>
                    <a:ext uri="{9D8B030D-6E8A-4147-A177-3AD203B41FA5}">
                      <a16:colId xmlns:a16="http://schemas.microsoft.com/office/drawing/2014/main" val="20002"/>
                    </a:ext>
                  </a:extLst>
                </a:gridCol>
              </a:tblGrid>
              <a:tr h="370840">
                <a:tc>
                  <a:txBody>
                    <a:bodyPr/>
                    <a:lstStyle/>
                    <a:p>
                      <a:r>
                        <a:rPr lang="pt-BR" dirty="0"/>
                        <a:t>REGIÕES METROPOLITANAS</a:t>
                      </a:r>
                    </a:p>
                  </a:txBody>
                  <a:tcPr/>
                </a:tc>
                <a:tc>
                  <a:txBody>
                    <a:bodyPr/>
                    <a:lstStyle/>
                    <a:p>
                      <a:pPr algn="ctr"/>
                      <a:r>
                        <a:rPr lang="pt-BR" dirty="0"/>
                        <a:t>CIDADES</a:t>
                      </a:r>
                    </a:p>
                  </a:txBody>
                  <a:tcPr/>
                </a:tc>
                <a:tc>
                  <a:txBody>
                    <a:bodyPr/>
                    <a:lstStyle/>
                    <a:p>
                      <a:pPr algn="ctr"/>
                      <a:r>
                        <a:rPr lang="pt-BR" dirty="0"/>
                        <a:t>HABITANTES</a:t>
                      </a:r>
                    </a:p>
                  </a:txBody>
                  <a:tcPr/>
                </a:tc>
                <a:extLst>
                  <a:ext uri="{0D108BD9-81ED-4DB2-BD59-A6C34878D82A}">
                    <a16:rowId xmlns:a16="http://schemas.microsoft.com/office/drawing/2014/main" val="10000"/>
                  </a:ext>
                </a:extLst>
              </a:tr>
              <a:tr h="370840">
                <a:tc>
                  <a:txBody>
                    <a:bodyPr/>
                    <a:lstStyle/>
                    <a:p>
                      <a:r>
                        <a:rPr lang="pt-BR" b="1" dirty="0"/>
                        <a:t>Ribeirão</a:t>
                      </a:r>
                      <a:r>
                        <a:rPr lang="pt-BR" b="1" baseline="0" dirty="0"/>
                        <a:t> Preto</a:t>
                      </a:r>
                      <a:endParaRPr lang="pt-BR" b="1" dirty="0"/>
                    </a:p>
                  </a:txBody>
                  <a:tcPr/>
                </a:tc>
                <a:tc>
                  <a:txBody>
                    <a:bodyPr/>
                    <a:lstStyle/>
                    <a:p>
                      <a:pPr algn="ctr"/>
                      <a:r>
                        <a:rPr lang="pt-BR" b="1" dirty="0"/>
                        <a:t>34</a:t>
                      </a:r>
                    </a:p>
                  </a:txBody>
                  <a:tcPr/>
                </a:tc>
                <a:tc>
                  <a:txBody>
                    <a:bodyPr/>
                    <a:lstStyle/>
                    <a:p>
                      <a:pPr algn="ctr"/>
                      <a:r>
                        <a:rPr lang="pt-BR" b="1" dirty="0"/>
                        <a:t>14,8 MM</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8508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6F7E879-977E-4960-9FA3-3A1296A70CD0}"/>
              </a:ext>
            </a:extLst>
          </p:cNvPr>
          <p:cNvPicPr>
            <a:picLocks noChangeAspect="1"/>
          </p:cNvPicPr>
          <p:nvPr/>
        </p:nvPicPr>
        <p:blipFill>
          <a:blip r:embed="rId2"/>
          <a:stretch>
            <a:fillRect/>
          </a:stretch>
        </p:blipFill>
        <p:spPr>
          <a:xfrm>
            <a:off x="467544" y="980728"/>
            <a:ext cx="8274047" cy="5516031"/>
          </a:xfrm>
          <a:prstGeom prst="rect">
            <a:avLst/>
          </a:prstGeom>
        </p:spPr>
      </p:pic>
      <p:sp>
        <p:nvSpPr>
          <p:cNvPr id="5" name="CaixaDeTexto 4">
            <a:extLst>
              <a:ext uri="{FF2B5EF4-FFF2-40B4-BE49-F238E27FC236}">
                <a16:creationId xmlns:a16="http://schemas.microsoft.com/office/drawing/2014/main" id="{11AAA493-DDF9-44ED-81BC-ED524211276B}"/>
              </a:ext>
            </a:extLst>
          </p:cNvPr>
          <p:cNvSpPr txBox="1"/>
          <p:nvPr/>
        </p:nvSpPr>
        <p:spPr>
          <a:xfrm>
            <a:off x="683568" y="332656"/>
            <a:ext cx="7848872"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UM FUTURO PARA A SOCIEDADE</a:t>
            </a:r>
          </a:p>
        </p:txBody>
      </p:sp>
    </p:spTree>
    <p:extLst>
      <p:ext uri="{BB962C8B-B14F-4D97-AF65-F5344CB8AC3E}">
        <p14:creationId xmlns:p14="http://schemas.microsoft.com/office/powerpoint/2010/main" val="321705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5EB6ADB-2B5B-4A6C-8AD7-18DA19E8B3A5}"/>
              </a:ext>
            </a:extLst>
          </p:cNvPr>
          <p:cNvPicPr>
            <a:picLocks noChangeAspect="1"/>
          </p:cNvPicPr>
          <p:nvPr/>
        </p:nvPicPr>
        <p:blipFill>
          <a:blip r:embed="rId2"/>
          <a:stretch>
            <a:fillRect/>
          </a:stretch>
        </p:blipFill>
        <p:spPr>
          <a:xfrm>
            <a:off x="620648" y="980728"/>
            <a:ext cx="7911792" cy="5506180"/>
          </a:xfrm>
          <a:prstGeom prst="rect">
            <a:avLst/>
          </a:prstGeom>
        </p:spPr>
      </p:pic>
      <p:sp>
        <p:nvSpPr>
          <p:cNvPr id="5" name="CaixaDeTexto 4">
            <a:extLst>
              <a:ext uri="{FF2B5EF4-FFF2-40B4-BE49-F238E27FC236}">
                <a16:creationId xmlns:a16="http://schemas.microsoft.com/office/drawing/2014/main" id="{4DE6D646-763E-4C6D-B708-C787BC5BA1D1}"/>
              </a:ext>
            </a:extLst>
          </p:cNvPr>
          <p:cNvSpPr txBox="1"/>
          <p:nvPr/>
        </p:nvSpPr>
        <p:spPr>
          <a:xfrm>
            <a:off x="683568" y="332656"/>
            <a:ext cx="7848872" cy="477054"/>
          </a:xfrm>
          <a:prstGeom prst="rect">
            <a:avLst/>
          </a:prstGeom>
          <a:noFill/>
        </p:spPr>
        <p:txBody>
          <a:bodyPr wrap="square" rtlCol="0">
            <a:spAutoFit/>
          </a:bodyPr>
          <a:lstStyle/>
          <a:p>
            <a:pPr algn="ctr"/>
            <a:r>
              <a:rPr lang="pt-BR" sz="2500" b="1" dirty="0">
                <a:solidFill>
                  <a:schemeClr val="tx2">
                    <a:lumMod val="50000"/>
                  </a:schemeClr>
                </a:solidFill>
                <a:latin typeface="Calibri" panose="020F0502020204030204" pitchFamily="34" charset="0"/>
                <a:cs typeface="Calibri" panose="020F0502020204030204" pitchFamily="34" charset="0"/>
              </a:rPr>
              <a:t>UM FUTURO PARA A SOCIEDADE</a:t>
            </a:r>
          </a:p>
        </p:txBody>
      </p:sp>
    </p:spTree>
    <p:extLst>
      <p:ext uri="{BB962C8B-B14F-4D97-AF65-F5344CB8AC3E}">
        <p14:creationId xmlns:p14="http://schemas.microsoft.com/office/powerpoint/2010/main" val="428036453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11345</TotalTime>
  <Words>1883</Words>
  <Application>Microsoft Office PowerPoint</Application>
  <PresentationFormat>Apresentação na tela (4:3)</PresentationFormat>
  <Paragraphs>295</Paragraphs>
  <Slides>35</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35</vt:i4>
      </vt:variant>
    </vt:vector>
  </HeadingPairs>
  <TitlesOfParts>
    <vt:vector size="39" baseType="lpstr">
      <vt:lpstr>Arial</vt:lpstr>
      <vt:lpstr>Arial Nova</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Esdras Fernando Martins de Oliveira</dc:creator>
  <cp:lastModifiedBy>Jéssica Thais Oliveira Silva</cp:lastModifiedBy>
  <cp:revision>247</cp:revision>
  <cp:lastPrinted>2020-10-06T16:21:23Z</cp:lastPrinted>
  <dcterms:created xsi:type="dcterms:W3CDTF">2015-03-04T11:49:02Z</dcterms:created>
  <dcterms:modified xsi:type="dcterms:W3CDTF">2020-10-13T13:46:45Z</dcterms:modified>
</cp:coreProperties>
</file>