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3" r:id="rId14"/>
    <p:sldId id="280" r:id="rId15"/>
    <p:sldId id="276" r:id="rId16"/>
    <p:sldId id="278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40" y="-612"/>
      </p:cViewPr>
      <p:guideLst>
        <p:guide orient="horz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ED85-88C8-4CAE-A537-601D1DE23B9C}" type="datetimeFigureOut">
              <a:rPr lang="pt-BR" smtClean="0"/>
              <a:pPr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9F9B-C10D-4288-94F6-39620F8278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844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ED85-88C8-4CAE-A537-601D1DE23B9C}" type="datetimeFigureOut">
              <a:rPr lang="pt-BR" smtClean="0"/>
              <a:pPr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9F9B-C10D-4288-94F6-39620F8278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588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ED85-88C8-4CAE-A537-601D1DE23B9C}" type="datetimeFigureOut">
              <a:rPr lang="pt-BR" smtClean="0"/>
              <a:pPr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9F9B-C10D-4288-94F6-39620F8278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997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ED85-88C8-4CAE-A537-601D1DE23B9C}" type="datetimeFigureOut">
              <a:rPr lang="pt-BR" smtClean="0"/>
              <a:pPr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9F9B-C10D-4288-94F6-39620F8278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664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ED85-88C8-4CAE-A537-601D1DE23B9C}" type="datetimeFigureOut">
              <a:rPr lang="pt-BR" smtClean="0"/>
              <a:pPr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9F9B-C10D-4288-94F6-39620F8278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24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ED85-88C8-4CAE-A537-601D1DE23B9C}" type="datetimeFigureOut">
              <a:rPr lang="pt-BR" smtClean="0"/>
              <a:pPr/>
              <a:t>23/04/2015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9F9B-C10D-4288-94F6-39620F8278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42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ED85-88C8-4CAE-A537-601D1DE23B9C}" type="datetimeFigureOut">
              <a:rPr lang="pt-BR" smtClean="0"/>
              <a:pPr/>
              <a:t>23/04/2015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9F9B-C10D-4288-94F6-39620F8278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03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ED85-88C8-4CAE-A537-601D1DE23B9C}" type="datetimeFigureOut">
              <a:rPr lang="pt-BR" smtClean="0"/>
              <a:pPr/>
              <a:t>23/04/2015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9F9B-C10D-4288-94F6-39620F8278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94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ED85-88C8-4CAE-A537-601D1DE23B9C}" type="datetimeFigureOut">
              <a:rPr lang="pt-BR" smtClean="0"/>
              <a:pPr/>
              <a:t>23/04/2015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9F9B-C10D-4288-94F6-39620F8278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09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ED85-88C8-4CAE-A537-601D1DE23B9C}" type="datetimeFigureOut">
              <a:rPr lang="pt-BR" smtClean="0"/>
              <a:pPr/>
              <a:t>23/04/2015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9F9B-C10D-4288-94F6-39620F8278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12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ED85-88C8-4CAE-A537-601D1DE23B9C}" type="datetimeFigureOut">
              <a:rPr lang="pt-BR" smtClean="0"/>
              <a:pPr/>
              <a:t>23/04/2015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9F9B-C10D-4288-94F6-39620F8278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582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CED85-88C8-4CAE-A537-601D1DE23B9C}" type="datetimeFigureOut">
              <a:rPr lang="pt-BR" smtClean="0"/>
              <a:pPr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A9F9B-C10D-4288-94F6-39620F8278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8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hyperlink" Target="mailto:tiemi@mottainaisustentabilidade.com.b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Imagem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9" t="27631" r="10099" b="26656"/>
          <a:stretch/>
        </p:blipFill>
        <p:spPr bwMode="auto">
          <a:xfrm>
            <a:off x="1331640" y="2420888"/>
            <a:ext cx="6478373" cy="186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08" r="21042" b="81555"/>
          <a:stretch/>
        </p:blipFill>
        <p:spPr>
          <a:xfrm rot="10800000">
            <a:off x="-11440" y="5589240"/>
            <a:ext cx="4366260" cy="126492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08" r="21042" b="81555"/>
          <a:stretch/>
        </p:blipFill>
        <p:spPr>
          <a:xfrm rot="5400000">
            <a:off x="6328410" y="3971528"/>
            <a:ext cx="4366260" cy="126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5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347864" y="911605"/>
            <a:ext cx="5796136" cy="6120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347863" y="908720"/>
            <a:ext cx="19442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Refletir</a:t>
            </a:r>
            <a:endParaRPr lang="pt-B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04243" y="4365104"/>
            <a:ext cx="142737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Floresta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939996" y="4365104"/>
            <a:ext cx="14482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Formiga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063087" y="4365104"/>
            <a:ext cx="133183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Lagarta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508884" y="4653136"/>
            <a:ext cx="11949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Olá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42676" y="3009146"/>
            <a:ext cx="75103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 smtClean="0"/>
              <a:t>• Qual a finalidade  deste recurso?</a:t>
            </a:r>
          </a:p>
        </p:txBody>
      </p:sp>
      <p:sp>
        <p:nvSpPr>
          <p:cNvPr id="12" name="Elipse 11"/>
          <p:cNvSpPr/>
          <p:nvPr/>
        </p:nvSpPr>
        <p:spPr>
          <a:xfrm>
            <a:off x="447125" y="4637157"/>
            <a:ext cx="1340768" cy="13407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1576365" y="4797152"/>
            <a:ext cx="603448" cy="603448"/>
          </a:xfrm>
          <a:prstGeom prst="ellipse">
            <a:avLst/>
          </a:prstGeom>
          <a:solidFill>
            <a:schemeClr val="bg1">
              <a:lumMod val="8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9" t="27631" r="10099" b="26656"/>
          <a:stretch/>
        </p:blipFill>
        <p:spPr bwMode="auto">
          <a:xfrm>
            <a:off x="7176405" y="6148968"/>
            <a:ext cx="1716075" cy="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57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347864" y="911605"/>
            <a:ext cx="5796136" cy="6120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491879" y="908720"/>
            <a:ext cx="32403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 tangíveis</a:t>
            </a:r>
            <a:endParaRPr lang="pt-B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04243" y="3906218"/>
            <a:ext cx="142737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Floresta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939996" y="3906218"/>
            <a:ext cx="14482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Formiga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063087" y="3906218"/>
            <a:ext cx="133183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Lagarta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508884" y="4653136"/>
            <a:ext cx="11949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Olá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47125" y="4637157"/>
            <a:ext cx="1340768" cy="13407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1576365" y="4797152"/>
            <a:ext cx="603448" cy="603448"/>
          </a:xfrm>
          <a:prstGeom prst="ellipse">
            <a:avLst/>
          </a:prstGeom>
          <a:solidFill>
            <a:schemeClr val="bg1">
              <a:lumMod val="8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68" y="2677159"/>
            <a:ext cx="1186387" cy="130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tângulo 15"/>
          <p:cNvSpPr/>
          <p:nvPr/>
        </p:nvSpPr>
        <p:spPr>
          <a:xfrm>
            <a:off x="539552" y="4085456"/>
            <a:ext cx="179061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/>
              <a:t>Ambiental</a:t>
            </a:r>
            <a:endParaRPr lang="pt-BR" sz="30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757" y="2636912"/>
            <a:ext cx="1413023" cy="1413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tângulo 16"/>
          <p:cNvSpPr/>
          <p:nvPr/>
        </p:nvSpPr>
        <p:spPr>
          <a:xfrm>
            <a:off x="2627784" y="4078296"/>
            <a:ext cx="171296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/>
              <a:t>Estrutural</a:t>
            </a:r>
            <a:endParaRPr lang="pt-BR" sz="3000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754090"/>
            <a:ext cx="1304528" cy="1304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tângulo 17"/>
          <p:cNvSpPr/>
          <p:nvPr/>
        </p:nvSpPr>
        <p:spPr>
          <a:xfrm>
            <a:off x="4679152" y="4079636"/>
            <a:ext cx="181030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/>
              <a:t>Financeiro</a:t>
            </a:r>
            <a:endParaRPr lang="pt-BR" sz="3000" dirty="0"/>
          </a:p>
        </p:txBody>
      </p:sp>
      <p:sp>
        <p:nvSpPr>
          <p:cNvPr id="20" name="Retângulo 19"/>
          <p:cNvSpPr/>
          <p:nvPr/>
        </p:nvSpPr>
        <p:spPr>
          <a:xfrm>
            <a:off x="6856788" y="4077072"/>
            <a:ext cx="160364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/>
              <a:t>Concreto</a:t>
            </a:r>
            <a:endParaRPr lang="pt-BR" sz="3000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6890578" y="2754090"/>
            <a:ext cx="432619" cy="360040"/>
          </a:xfrm>
          <a:prstGeom prst="roundRect">
            <a:avLst/>
          </a:prstGeom>
          <a:solidFill>
            <a:srgbClr val="FF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de cantos arredondados 21"/>
          <p:cNvSpPr/>
          <p:nvPr/>
        </p:nvSpPr>
        <p:spPr>
          <a:xfrm>
            <a:off x="6890579" y="3163403"/>
            <a:ext cx="720080" cy="360040"/>
          </a:xfrm>
          <a:prstGeom prst="roundRect">
            <a:avLst/>
          </a:prstGeom>
          <a:solidFill>
            <a:srgbClr val="FF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de cantos arredondados 22"/>
          <p:cNvSpPr/>
          <p:nvPr/>
        </p:nvSpPr>
        <p:spPr>
          <a:xfrm>
            <a:off x="7368966" y="2765520"/>
            <a:ext cx="720080" cy="360040"/>
          </a:xfrm>
          <a:prstGeom prst="roundRect">
            <a:avLst/>
          </a:prstGeom>
          <a:solidFill>
            <a:srgbClr val="FF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de cantos arredondados 23"/>
          <p:cNvSpPr/>
          <p:nvPr/>
        </p:nvSpPr>
        <p:spPr>
          <a:xfrm>
            <a:off x="7668344" y="3163403"/>
            <a:ext cx="720080" cy="360040"/>
          </a:xfrm>
          <a:prstGeom prst="roundRect">
            <a:avLst/>
          </a:prstGeom>
          <a:solidFill>
            <a:srgbClr val="FF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de cantos arredondados 24"/>
          <p:cNvSpPr/>
          <p:nvPr/>
        </p:nvSpPr>
        <p:spPr>
          <a:xfrm>
            <a:off x="8141079" y="2765520"/>
            <a:ext cx="247345" cy="360040"/>
          </a:xfrm>
          <a:prstGeom prst="roundRect">
            <a:avLst/>
          </a:prstGeom>
          <a:solidFill>
            <a:srgbClr val="FF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de cantos arredondados 25"/>
          <p:cNvSpPr/>
          <p:nvPr/>
        </p:nvSpPr>
        <p:spPr>
          <a:xfrm flipH="1">
            <a:off x="6904472" y="3538673"/>
            <a:ext cx="432619" cy="360040"/>
          </a:xfrm>
          <a:prstGeom prst="roundRect">
            <a:avLst/>
          </a:prstGeom>
          <a:solidFill>
            <a:srgbClr val="FF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de cantos arredondados 26"/>
          <p:cNvSpPr/>
          <p:nvPr/>
        </p:nvSpPr>
        <p:spPr>
          <a:xfrm flipH="1">
            <a:off x="7382860" y="3550103"/>
            <a:ext cx="720080" cy="360040"/>
          </a:xfrm>
          <a:prstGeom prst="roundRect">
            <a:avLst/>
          </a:prstGeom>
          <a:solidFill>
            <a:srgbClr val="FF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de cantos arredondados 27"/>
          <p:cNvSpPr/>
          <p:nvPr/>
        </p:nvSpPr>
        <p:spPr>
          <a:xfrm flipH="1">
            <a:off x="8154973" y="3550103"/>
            <a:ext cx="247345" cy="360040"/>
          </a:xfrm>
          <a:prstGeom prst="roundRect">
            <a:avLst/>
          </a:prstGeom>
          <a:solidFill>
            <a:srgbClr val="FF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9" name="Imagem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9" t="27631" r="10099" b="26656"/>
          <a:stretch/>
        </p:blipFill>
        <p:spPr bwMode="auto">
          <a:xfrm>
            <a:off x="7176405" y="6148968"/>
            <a:ext cx="1716075" cy="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19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2330171" y="911605"/>
            <a:ext cx="6813829" cy="6120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30170" y="911605"/>
            <a:ext cx="6562309" cy="581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Sustentabilidade Recursos Intangíveis</a:t>
            </a:r>
            <a:endParaRPr lang="pt-B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04243" y="3906218"/>
            <a:ext cx="142737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Floresta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939996" y="3906218"/>
            <a:ext cx="14482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Formiga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063087" y="3906218"/>
            <a:ext cx="133183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Lagarta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508884" y="4653136"/>
            <a:ext cx="11949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Olá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47125" y="4637157"/>
            <a:ext cx="1340768" cy="13407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1576365" y="4797152"/>
            <a:ext cx="603448" cy="603448"/>
          </a:xfrm>
          <a:prstGeom prst="ellipse">
            <a:avLst/>
          </a:prstGeom>
          <a:solidFill>
            <a:schemeClr val="bg1">
              <a:lumMod val="8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774201" y="4085456"/>
            <a:ext cx="13213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/>
              <a:t>Cultura</a:t>
            </a:r>
            <a:endParaRPr lang="pt-BR" sz="3000" dirty="0"/>
          </a:p>
        </p:txBody>
      </p:sp>
      <p:sp>
        <p:nvSpPr>
          <p:cNvPr id="17" name="Retângulo 16"/>
          <p:cNvSpPr/>
          <p:nvPr/>
        </p:nvSpPr>
        <p:spPr>
          <a:xfrm>
            <a:off x="2252679" y="4078296"/>
            <a:ext cx="246317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/>
              <a:t>Conhecimento</a:t>
            </a:r>
            <a:endParaRPr lang="pt-BR" sz="3000" dirty="0"/>
          </a:p>
        </p:txBody>
      </p:sp>
      <p:sp>
        <p:nvSpPr>
          <p:cNvPr id="18" name="Retângulo 17"/>
          <p:cNvSpPr/>
          <p:nvPr/>
        </p:nvSpPr>
        <p:spPr>
          <a:xfrm>
            <a:off x="4822615" y="4079636"/>
            <a:ext cx="198163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/>
              <a:t>Experiência</a:t>
            </a:r>
            <a:endParaRPr lang="pt-BR" sz="3000" dirty="0"/>
          </a:p>
        </p:txBody>
      </p:sp>
      <p:sp>
        <p:nvSpPr>
          <p:cNvPr id="20" name="Retângulo 19"/>
          <p:cNvSpPr/>
          <p:nvPr/>
        </p:nvSpPr>
        <p:spPr>
          <a:xfrm>
            <a:off x="6948739" y="4077072"/>
            <a:ext cx="172771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/>
              <a:t>Confiança</a:t>
            </a:r>
            <a:endParaRPr lang="pt-BR" sz="3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0" y="2681812"/>
            <a:ext cx="1266942" cy="1338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893" y="2677049"/>
            <a:ext cx="1320746" cy="134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019" y="2564904"/>
            <a:ext cx="892823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strela de 5 pontas 5"/>
          <p:cNvSpPr/>
          <p:nvPr/>
        </p:nvSpPr>
        <p:spPr>
          <a:xfrm>
            <a:off x="5615409" y="2780928"/>
            <a:ext cx="396044" cy="39604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696" y="2710335"/>
            <a:ext cx="1657801" cy="13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Imagem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9" t="27631" r="10099" b="26656"/>
          <a:stretch/>
        </p:blipFill>
        <p:spPr bwMode="auto">
          <a:xfrm>
            <a:off x="7176405" y="6148968"/>
            <a:ext cx="1716075" cy="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103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347864" y="911605"/>
            <a:ext cx="5796136" cy="6120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491879" y="908720"/>
            <a:ext cx="2160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Identifique</a:t>
            </a:r>
            <a:endParaRPr lang="pt-B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508884" y="4653136"/>
            <a:ext cx="11949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Olá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47125" y="4637157"/>
            <a:ext cx="1340768" cy="13407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1576365" y="4797152"/>
            <a:ext cx="603448" cy="603448"/>
          </a:xfrm>
          <a:prstGeom prst="ellipse">
            <a:avLst/>
          </a:prstGeom>
          <a:solidFill>
            <a:schemeClr val="bg1">
              <a:lumMod val="8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624186" y="2636912"/>
            <a:ext cx="56217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4000" b="1" dirty="0" smtClean="0"/>
              <a:t>• Identifique 3 pontos de desperdício no seu trabalho.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744" y="2719717"/>
            <a:ext cx="1908696" cy="1789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Imagem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9" t="27631" r="10099" b="26656"/>
          <a:stretch/>
        </p:blipFill>
        <p:spPr bwMode="auto">
          <a:xfrm>
            <a:off x="7176405" y="6148968"/>
            <a:ext cx="1716075" cy="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460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305766" y="895073"/>
            <a:ext cx="5796136" cy="6120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491879" y="908720"/>
            <a:ext cx="2160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Desperdício</a:t>
            </a:r>
            <a:endParaRPr lang="pt-B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508884" y="4653136"/>
            <a:ext cx="11949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Olá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47125" y="4968552"/>
            <a:ext cx="1340768" cy="13407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1576365" y="5128547"/>
            <a:ext cx="603448" cy="603448"/>
          </a:xfrm>
          <a:prstGeom prst="ellipse">
            <a:avLst/>
          </a:prstGeom>
          <a:solidFill>
            <a:schemeClr val="bg1">
              <a:lumMod val="8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624186" y="2204864"/>
            <a:ext cx="56217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4000" b="1" dirty="0" smtClean="0"/>
              <a:t>• Desperdício </a:t>
            </a:r>
            <a:r>
              <a:rPr lang="pt-BR" altLang="pt-BR" sz="4000" b="1" dirty="0"/>
              <a:t>de um recurso </a:t>
            </a:r>
            <a:r>
              <a:rPr lang="pt-BR" altLang="pt-BR" sz="4000" b="1" dirty="0" smtClean="0"/>
              <a:t>intangível:</a:t>
            </a:r>
            <a:endParaRPr lang="pt-BR" altLang="pt-BR" sz="4000" b="1" dirty="0"/>
          </a:p>
        </p:txBody>
      </p:sp>
      <p:pic>
        <p:nvPicPr>
          <p:cNvPr id="11" name="Imagem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9" t="27631" r="10099" b="26656"/>
          <a:stretch/>
        </p:blipFill>
        <p:spPr bwMode="auto">
          <a:xfrm>
            <a:off x="7176405" y="6148968"/>
            <a:ext cx="1716075" cy="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tângulo 16"/>
          <p:cNvSpPr/>
          <p:nvPr/>
        </p:nvSpPr>
        <p:spPr>
          <a:xfrm>
            <a:off x="600200" y="3801234"/>
            <a:ext cx="56217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4000" b="1" u="sng" dirty="0" smtClean="0">
                <a:solidFill>
                  <a:srgbClr val="FF0000"/>
                </a:solidFill>
              </a:rPr>
              <a:t>DESCONFIANÇA</a:t>
            </a:r>
            <a:endParaRPr lang="pt-BR" altLang="pt-BR" sz="4000" b="1" u="sng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794620"/>
            <a:ext cx="23876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24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347864" y="911605"/>
            <a:ext cx="5796136" cy="6120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75857" y="908720"/>
            <a:ext cx="50405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Comos</a:t>
            </a:r>
            <a:r>
              <a:rPr lang="pt-B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Sustentabilidade</a:t>
            </a:r>
            <a:endParaRPr lang="pt-B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508884" y="4653136"/>
            <a:ext cx="11949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Olá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47125" y="4968552"/>
            <a:ext cx="1340768" cy="13407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1576365" y="5128547"/>
            <a:ext cx="603448" cy="603448"/>
          </a:xfrm>
          <a:prstGeom prst="ellipse">
            <a:avLst/>
          </a:prstGeom>
          <a:solidFill>
            <a:schemeClr val="bg1">
              <a:lumMod val="8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49499" y="2309921"/>
            <a:ext cx="891636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300" b="1" dirty="0" smtClean="0"/>
              <a:t>1</a:t>
            </a:r>
            <a:r>
              <a:rPr lang="pt-BR" altLang="pt-BR" sz="2300" dirty="0" smtClean="0"/>
              <a:t> -</a:t>
            </a:r>
            <a:r>
              <a:rPr lang="pt-BR" altLang="pt-BR" sz="2300" dirty="0"/>
              <a:t> </a:t>
            </a:r>
            <a:r>
              <a:rPr lang="pt-BR" altLang="pt-BR" sz="2300" b="1" dirty="0" smtClean="0">
                <a:solidFill>
                  <a:srgbClr val="FF0000"/>
                </a:solidFill>
              </a:rPr>
              <a:t>Cuidar</a:t>
            </a:r>
            <a:r>
              <a:rPr lang="pt-BR" altLang="pt-BR" sz="2300" dirty="0" smtClean="0"/>
              <a:t> -</a:t>
            </a:r>
            <a:r>
              <a:rPr lang="pt-BR" altLang="pt-BR" sz="2300" dirty="0"/>
              <a:t>  </a:t>
            </a:r>
            <a:r>
              <a:rPr lang="pt-BR" altLang="pt-BR" sz="2300" dirty="0" smtClean="0"/>
              <a:t>Das pessoas.</a:t>
            </a:r>
            <a:endParaRPr lang="pt-BR" altLang="pt-BR" sz="2300" dirty="0"/>
          </a:p>
        </p:txBody>
      </p:sp>
      <p:pic>
        <p:nvPicPr>
          <p:cNvPr id="11" name="Imagem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9" t="27631" r="10099" b="26656"/>
          <a:stretch/>
        </p:blipFill>
        <p:spPr bwMode="auto">
          <a:xfrm>
            <a:off x="7176405" y="6148968"/>
            <a:ext cx="1716075" cy="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371475" y="2879247"/>
            <a:ext cx="859301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300" b="1" dirty="0"/>
              <a:t>2</a:t>
            </a:r>
            <a:r>
              <a:rPr lang="pt-BR" altLang="pt-BR" sz="2300" dirty="0"/>
              <a:t> - </a:t>
            </a:r>
            <a:r>
              <a:rPr lang="pt-BR" altLang="pt-BR" sz="2300" b="1" dirty="0">
                <a:solidFill>
                  <a:srgbClr val="FF0000"/>
                </a:solidFill>
              </a:rPr>
              <a:t>Confiar</a:t>
            </a:r>
            <a:r>
              <a:rPr lang="pt-BR" altLang="pt-BR" sz="2300" dirty="0"/>
              <a:t> -  Perceber como a falta de confiança gera </a:t>
            </a:r>
            <a:r>
              <a:rPr lang="pt-BR" altLang="pt-BR" sz="2300" dirty="0" smtClean="0"/>
              <a:t>desperdício.</a:t>
            </a:r>
            <a:endParaRPr lang="pt-BR" altLang="pt-BR" sz="2300" dirty="0"/>
          </a:p>
        </p:txBody>
      </p:sp>
      <p:sp>
        <p:nvSpPr>
          <p:cNvPr id="6" name="Retângulo 5"/>
          <p:cNvSpPr/>
          <p:nvPr/>
        </p:nvSpPr>
        <p:spPr>
          <a:xfrm>
            <a:off x="360039" y="3448573"/>
            <a:ext cx="890582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300" b="1" dirty="0"/>
              <a:t>3</a:t>
            </a:r>
            <a:r>
              <a:rPr lang="pt-BR" altLang="pt-BR" sz="2300" dirty="0"/>
              <a:t> - </a:t>
            </a:r>
            <a:r>
              <a:rPr lang="pt-BR" altLang="pt-BR" sz="2300" b="1" dirty="0">
                <a:solidFill>
                  <a:srgbClr val="FF0000"/>
                </a:solidFill>
              </a:rPr>
              <a:t>Potências</a:t>
            </a:r>
            <a:r>
              <a:rPr lang="pt-BR" altLang="pt-BR" sz="2300" dirty="0"/>
              <a:t> -  Olhar o que temos de bom ( nossas potencialidades</a:t>
            </a:r>
            <a:r>
              <a:rPr lang="pt-BR" altLang="pt-BR" sz="2300" dirty="0" smtClean="0"/>
              <a:t>).</a:t>
            </a:r>
            <a:endParaRPr lang="pt-BR" altLang="pt-BR" sz="2300" dirty="0"/>
          </a:p>
        </p:txBody>
      </p:sp>
      <p:sp>
        <p:nvSpPr>
          <p:cNvPr id="7" name="Retângulo 6"/>
          <p:cNvSpPr/>
          <p:nvPr/>
        </p:nvSpPr>
        <p:spPr>
          <a:xfrm>
            <a:off x="374888" y="4017899"/>
            <a:ext cx="85896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300" b="1" dirty="0"/>
              <a:t>4</a:t>
            </a:r>
            <a:r>
              <a:rPr lang="pt-BR" altLang="pt-BR" sz="2300" dirty="0"/>
              <a:t> - </a:t>
            </a:r>
            <a:r>
              <a:rPr lang="pt-BR" altLang="pt-BR" sz="2300" b="1" dirty="0">
                <a:solidFill>
                  <a:srgbClr val="FF0000"/>
                </a:solidFill>
              </a:rPr>
              <a:t>Fluxo</a:t>
            </a:r>
            <a:r>
              <a:rPr lang="pt-BR" altLang="pt-BR" sz="2300" dirty="0"/>
              <a:t> - O que fica parado estraga- o conhecimento precisa ter </a:t>
            </a:r>
            <a:endParaRPr lang="pt-BR" altLang="pt-BR" sz="2300" dirty="0" smtClean="0"/>
          </a:p>
          <a:p>
            <a:r>
              <a:rPr lang="pt-BR" altLang="pt-BR" sz="2300" dirty="0" smtClean="0"/>
              <a:t>fluxo – compartilhar.</a:t>
            </a:r>
            <a:endParaRPr lang="pt-BR" altLang="pt-BR" sz="2300" dirty="0"/>
          </a:p>
        </p:txBody>
      </p:sp>
      <p:sp>
        <p:nvSpPr>
          <p:cNvPr id="8" name="Retângulo 7"/>
          <p:cNvSpPr/>
          <p:nvPr/>
        </p:nvSpPr>
        <p:spPr>
          <a:xfrm>
            <a:off x="360040" y="4941168"/>
            <a:ext cx="716428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300" b="1" dirty="0"/>
              <a:t>5</a:t>
            </a:r>
            <a:r>
              <a:rPr lang="pt-BR" altLang="pt-BR" sz="2300" dirty="0"/>
              <a:t> - </a:t>
            </a:r>
            <a:r>
              <a:rPr lang="pt-BR" altLang="pt-BR" sz="2300" b="1" dirty="0">
                <a:solidFill>
                  <a:srgbClr val="FF0000"/>
                </a:solidFill>
              </a:rPr>
              <a:t>Colaborativo</a:t>
            </a:r>
            <a:r>
              <a:rPr lang="pt-BR" altLang="pt-BR" sz="2300" dirty="0"/>
              <a:t> - Sair de 1 para todos e ir para todos para todos -  Acreditar que todos podem </a:t>
            </a:r>
            <a:r>
              <a:rPr lang="pt-BR" altLang="pt-BR" sz="2300" dirty="0" smtClean="0"/>
              <a:t>colaborar.</a:t>
            </a:r>
            <a:endParaRPr lang="pt-BR" altLang="pt-BR" sz="2300" dirty="0"/>
          </a:p>
        </p:txBody>
      </p:sp>
    </p:spTree>
    <p:extLst>
      <p:ext uri="{BB962C8B-B14F-4D97-AF65-F5344CB8AC3E}">
        <p14:creationId xmlns:p14="http://schemas.microsoft.com/office/powerpoint/2010/main" val="234217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o explicativo retangular com cantos arredondados 6"/>
          <p:cNvSpPr/>
          <p:nvPr/>
        </p:nvSpPr>
        <p:spPr>
          <a:xfrm>
            <a:off x="2987824" y="836712"/>
            <a:ext cx="3812389" cy="1080120"/>
          </a:xfrm>
          <a:prstGeom prst="wedgeRoundRectCallout">
            <a:avLst>
              <a:gd name="adj1" fmla="val 37930"/>
              <a:gd name="adj2" fmla="val 86839"/>
              <a:gd name="adj3" fmla="val 166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1508884" y="4653136"/>
            <a:ext cx="11949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Olá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47125" y="4968552"/>
            <a:ext cx="1340768" cy="13407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1576365" y="5128547"/>
            <a:ext cx="603448" cy="603448"/>
          </a:xfrm>
          <a:prstGeom prst="ellipse">
            <a:avLst/>
          </a:prstGeom>
          <a:solidFill>
            <a:schemeClr val="bg1">
              <a:lumMod val="8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059832" y="1022829"/>
            <a:ext cx="38624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4000" b="1" dirty="0" smtClean="0">
                <a:solidFill>
                  <a:schemeClr val="bg1"/>
                </a:solidFill>
              </a:rPr>
              <a:t>Muito Obrigada!</a:t>
            </a:r>
            <a:endParaRPr lang="pt-BR" altLang="pt-BR" sz="4000" b="1" dirty="0">
              <a:solidFill>
                <a:schemeClr val="bg1"/>
              </a:solidFill>
            </a:endParaRPr>
          </a:p>
        </p:txBody>
      </p:sp>
      <p:pic>
        <p:nvPicPr>
          <p:cNvPr id="11" name="Imagem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9" t="27631" r="10099" b="26656"/>
          <a:stretch/>
        </p:blipFill>
        <p:spPr bwMode="auto">
          <a:xfrm>
            <a:off x="7176405" y="6148968"/>
            <a:ext cx="1716075" cy="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467544" y="2468503"/>
            <a:ext cx="58143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400" b="1" dirty="0" smtClean="0">
                <a:hlinkClick r:id="rId4"/>
              </a:rPr>
              <a:t>tiemi@mottainaisustentabilidade.com.br</a:t>
            </a:r>
            <a:endParaRPr lang="pt-BR" altLang="pt-BR" sz="2400" b="1" dirty="0" smtClean="0"/>
          </a:p>
          <a:p>
            <a:endParaRPr lang="pt-BR" altLang="pt-BR" sz="2800" b="1" dirty="0"/>
          </a:p>
          <a:p>
            <a:endParaRPr lang="pt-BR" altLang="pt-BR" sz="2800" b="1" dirty="0"/>
          </a:p>
          <a:p>
            <a:r>
              <a:rPr lang="pt-BR" altLang="pt-BR" sz="2800" b="1" dirty="0" smtClean="0"/>
              <a:t>tiemiyamashita.blogspot.com</a:t>
            </a:r>
            <a:endParaRPr lang="pt-BR" altLang="pt-BR" sz="2800" b="1" dirty="0"/>
          </a:p>
          <a:p>
            <a:endParaRPr lang="pt-BR" altLang="pt-BR" sz="2800" b="1" dirty="0"/>
          </a:p>
          <a:p>
            <a:r>
              <a:rPr lang="pt-BR" altLang="pt-BR" sz="2800" b="1" dirty="0"/>
              <a:t>Redes sociais:  </a:t>
            </a:r>
            <a:r>
              <a:rPr lang="pt-BR" altLang="pt-BR" sz="2800" b="1" dirty="0" err="1"/>
              <a:t>Tiemi</a:t>
            </a:r>
            <a:r>
              <a:rPr lang="pt-BR" altLang="pt-BR" sz="2800" b="1" dirty="0"/>
              <a:t> </a:t>
            </a:r>
            <a:r>
              <a:rPr lang="pt-BR" altLang="pt-BR" sz="2800" b="1" dirty="0" smtClean="0"/>
              <a:t>Yamashita</a:t>
            </a:r>
          </a:p>
          <a:p>
            <a:endParaRPr lang="pt-BR" altLang="pt-BR" sz="28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333" y="1916831"/>
            <a:ext cx="1786080" cy="351343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395536" y="6093296"/>
            <a:ext cx="548727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2500" b="1" dirty="0"/>
              <a:t>www.</a:t>
            </a:r>
            <a:r>
              <a:rPr lang="pt-BR" altLang="pt-BR" sz="2500" b="1" dirty="0">
                <a:solidFill>
                  <a:srgbClr val="FF0000"/>
                </a:solidFill>
              </a:rPr>
              <a:t>mottainai</a:t>
            </a:r>
            <a:r>
              <a:rPr lang="pt-BR" altLang="pt-BR" sz="2500" b="1" dirty="0"/>
              <a:t>sustentabilidade.com.br</a:t>
            </a:r>
          </a:p>
        </p:txBody>
      </p:sp>
    </p:spTree>
    <p:extLst>
      <p:ext uri="{BB962C8B-B14F-4D97-AF65-F5344CB8AC3E}">
        <p14:creationId xmlns:p14="http://schemas.microsoft.com/office/powerpoint/2010/main" val="41710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Espaço Reservado para Conteúdo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8600" y="-1587"/>
            <a:ext cx="9144000" cy="6858000"/>
          </a:xfrm>
        </p:spPr>
      </p:pic>
      <p:sp>
        <p:nvSpPr>
          <p:cNvPr id="15" name="Retângulo 14"/>
          <p:cNvSpPr/>
          <p:nvPr/>
        </p:nvSpPr>
        <p:spPr>
          <a:xfrm>
            <a:off x="3131840" y="476672"/>
            <a:ext cx="6012160" cy="6120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5" t="18137" r="17667" b="15868"/>
          <a:stretch/>
        </p:blipFill>
        <p:spPr>
          <a:xfrm>
            <a:off x="7452320" y="5256082"/>
            <a:ext cx="1559170" cy="160033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635896" y="1844824"/>
            <a:ext cx="5050904" cy="294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pt-BR" altLang="pt-BR" sz="1600" dirty="0" smtClean="0"/>
          </a:p>
        </p:txBody>
      </p:sp>
      <p:sp>
        <p:nvSpPr>
          <p:cNvPr id="11" name="Retângulo 10"/>
          <p:cNvSpPr/>
          <p:nvPr/>
        </p:nvSpPr>
        <p:spPr>
          <a:xfrm>
            <a:off x="3024336" y="1340768"/>
            <a:ext cx="5652120" cy="3545004"/>
          </a:xfrm>
          <a:prstGeom prst="rect">
            <a:avLst/>
          </a:prstGeom>
        </p:spPr>
        <p:txBody>
          <a:bodyPr wrap="square" tIns="36000">
            <a:spAutoFit/>
          </a:bodyPr>
          <a:lstStyle/>
          <a:p>
            <a:r>
              <a:rPr lang="pt-BR" altLang="pt-BR" sz="1500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>     </a:t>
            </a:r>
            <a:r>
              <a:rPr lang="pt-BR" altLang="pt-BR" sz="1500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Century Gothic" pitchFamily="34" charset="0"/>
              </a:rPr>
              <a:t>Tiemi Yamashita é professora  convidada nos módulos de sustentabilidade dos cursos de MBA do </a:t>
            </a:r>
            <a:r>
              <a:rPr lang="pt-BR" altLang="pt-BR" sz="1500" dirty="0" err="1" smtClean="0"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Century Gothic" pitchFamily="34" charset="0"/>
              </a:rPr>
              <a:t>Biinternational</a:t>
            </a:r>
            <a:r>
              <a:rPr lang="pt-BR" altLang="pt-BR" sz="1500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Century Gothic" pitchFamily="34" charset="0"/>
              </a:rPr>
              <a:t> </a:t>
            </a:r>
            <a:r>
              <a:rPr lang="pt-BR" altLang="pt-BR" sz="1500" dirty="0" err="1" smtClean="0"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Century Gothic" pitchFamily="34" charset="0"/>
              </a:rPr>
              <a:t>School</a:t>
            </a:r>
            <a:r>
              <a:rPr lang="pt-BR" altLang="pt-BR" sz="1500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Century Gothic" pitchFamily="34" charset="0"/>
              </a:rPr>
              <a:t> e pela Faculdade </a:t>
            </a:r>
            <a:r>
              <a:rPr lang="pt-BR" altLang="pt-BR" sz="1500" dirty="0" err="1" smtClean="0"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Century Gothic" pitchFamily="34" charset="0"/>
              </a:rPr>
              <a:t>Cásper</a:t>
            </a:r>
            <a:r>
              <a:rPr lang="pt-BR" altLang="pt-BR" sz="1500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Century Gothic" pitchFamily="34" charset="0"/>
              </a:rPr>
              <a:t> Libero de São Paulo. Criadora de projetos inovadores que mesclam responsabilidade socioambiental e desenvolvimento humano como Desafio do Bem e  Caia na Real. </a:t>
            </a:r>
          </a:p>
          <a:p>
            <a:r>
              <a:rPr lang="pt-BR" altLang="pt-BR" sz="1500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Century Gothic" pitchFamily="34" charset="0"/>
              </a:rPr>
              <a:t>     Seu diferencial são os treinamentos temáticos com influência da cultura japonesa como o </a:t>
            </a:r>
            <a:r>
              <a:rPr lang="pt-BR" altLang="pt-BR" sz="1500" dirty="0" err="1" smtClean="0"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Century Gothic" pitchFamily="34" charset="0"/>
              </a:rPr>
              <a:t>Mottainai</a:t>
            </a:r>
            <a:r>
              <a:rPr lang="pt-BR" altLang="pt-BR" sz="1500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Century Gothic" pitchFamily="34" charset="0"/>
              </a:rPr>
              <a:t> e o </a:t>
            </a:r>
            <a:r>
              <a:rPr lang="pt-BR" altLang="pt-BR" sz="1500" dirty="0" err="1" smtClean="0"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Century Gothic" pitchFamily="34" charset="0"/>
              </a:rPr>
              <a:t>Sakura</a:t>
            </a:r>
            <a:r>
              <a:rPr lang="pt-BR" altLang="pt-BR" sz="1500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Century Gothic" pitchFamily="34" charset="0"/>
              </a:rPr>
              <a:t> que aguçam a curiosidade, provocando uma conscientização de dentro para fora nas equipes.                                               Estrategista social, atuou em projetos da ONU, MTE, BID e SESTSENAT. Tem prestado serviços para empresas nacionais e internacionais como Cargill, SAP, Delphi, </a:t>
            </a:r>
            <a:r>
              <a:rPr lang="pt-BR" altLang="pt-BR" sz="1500" dirty="0" err="1" smtClean="0"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Century Gothic" pitchFamily="34" charset="0"/>
              </a:rPr>
              <a:t>Metra,Santander</a:t>
            </a:r>
            <a:r>
              <a:rPr lang="pt-BR" altLang="pt-BR" sz="1500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Century Gothic" pitchFamily="34" charset="0"/>
              </a:rPr>
              <a:t>, </a:t>
            </a:r>
            <a:r>
              <a:rPr lang="pt-BR" altLang="pt-BR" sz="1500" dirty="0" err="1" smtClean="0"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Century Gothic" pitchFamily="34" charset="0"/>
              </a:rPr>
              <a:t>Alphagrafics,Instituto</a:t>
            </a:r>
            <a:r>
              <a:rPr lang="pt-BR" altLang="pt-BR" sz="1500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Century Gothic" pitchFamily="34" charset="0"/>
              </a:rPr>
              <a:t> </a:t>
            </a:r>
            <a:r>
              <a:rPr lang="pt-BR" altLang="pt-BR" sz="1500" dirty="0" err="1" smtClean="0"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Century Gothic" pitchFamily="34" charset="0"/>
              </a:rPr>
              <a:t>Techmail</a:t>
            </a:r>
            <a:r>
              <a:rPr lang="pt-BR" altLang="pt-BR" sz="1500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  <a:latin typeface="Century Gothic" pitchFamily="34" charset="0"/>
              </a:rPr>
              <a:t> entre outras.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3024336" y="401779"/>
            <a:ext cx="3779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Tiemi</a:t>
            </a:r>
            <a:r>
              <a:rPr lang="pt-BR" altLang="pt-BR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Yamashita</a:t>
            </a:r>
            <a:endParaRPr lang="pt-B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-828600" y="0"/>
            <a:ext cx="1340768" cy="13407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813893" y="66936"/>
            <a:ext cx="603448" cy="603448"/>
          </a:xfrm>
          <a:prstGeom prst="ellipse">
            <a:avLst/>
          </a:prstGeom>
          <a:solidFill>
            <a:schemeClr val="bg1">
              <a:lumMod val="8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4139952" y="5256082"/>
            <a:ext cx="1340768" cy="13407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26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347864" y="911605"/>
            <a:ext cx="5796136" cy="6120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3275856" y="836712"/>
            <a:ext cx="57606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Reflexões sobre a História</a:t>
            </a:r>
            <a:endParaRPr lang="pt-B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508681"/>
            <a:ext cx="1756760" cy="164492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534310"/>
            <a:ext cx="1705502" cy="159366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108" y="2483052"/>
            <a:ext cx="1554057" cy="169618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1" y="2436453"/>
            <a:ext cx="1253498" cy="178938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704243" y="4365104"/>
            <a:ext cx="142737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/>
              <a:t>Floresta</a:t>
            </a:r>
            <a:endParaRPr lang="pt-BR" sz="3000" dirty="0"/>
          </a:p>
        </p:txBody>
      </p:sp>
      <p:sp>
        <p:nvSpPr>
          <p:cNvPr id="9" name="Retângulo 8"/>
          <p:cNvSpPr/>
          <p:nvPr/>
        </p:nvSpPr>
        <p:spPr>
          <a:xfrm>
            <a:off x="2939996" y="4365104"/>
            <a:ext cx="14482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/>
              <a:t>Formiga</a:t>
            </a:r>
            <a:endParaRPr lang="pt-BR" sz="3000" dirty="0"/>
          </a:p>
        </p:txBody>
      </p:sp>
      <p:sp>
        <p:nvSpPr>
          <p:cNvPr id="10" name="Retângulo 9"/>
          <p:cNvSpPr/>
          <p:nvPr/>
        </p:nvSpPr>
        <p:spPr>
          <a:xfrm>
            <a:off x="4893117" y="4367758"/>
            <a:ext cx="153118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/>
              <a:t>Incêndio</a:t>
            </a:r>
            <a:endParaRPr lang="pt-BR" sz="3000" dirty="0"/>
          </a:p>
        </p:txBody>
      </p:sp>
      <p:sp>
        <p:nvSpPr>
          <p:cNvPr id="11" name="Retângulo 10"/>
          <p:cNvSpPr/>
          <p:nvPr/>
        </p:nvSpPr>
        <p:spPr>
          <a:xfrm>
            <a:off x="7063087" y="4365104"/>
            <a:ext cx="133183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/>
              <a:t>Lagarta</a:t>
            </a:r>
            <a:endParaRPr lang="pt-BR" sz="3000" dirty="0"/>
          </a:p>
        </p:txBody>
      </p:sp>
      <p:sp>
        <p:nvSpPr>
          <p:cNvPr id="14" name="Elipse 13"/>
          <p:cNvSpPr/>
          <p:nvPr/>
        </p:nvSpPr>
        <p:spPr>
          <a:xfrm>
            <a:off x="251520" y="5301208"/>
            <a:ext cx="1340768" cy="13407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1894013" y="5368144"/>
            <a:ext cx="603448" cy="603448"/>
          </a:xfrm>
          <a:prstGeom prst="ellipse">
            <a:avLst/>
          </a:prstGeom>
          <a:solidFill>
            <a:schemeClr val="bg1">
              <a:lumMod val="8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9" t="27631" r="10099" b="26656"/>
          <a:stretch/>
        </p:blipFill>
        <p:spPr bwMode="auto">
          <a:xfrm>
            <a:off x="7176405" y="6148968"/>
            <a:ext cx="1716075" cy="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18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347864" y="911605"/>
            <a:ext cx="5796136" cy="6120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059832" y="908720"/>
            <a:ext cx="6192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Quem são as lagartas de hoje?</a:t>
            </a:r>
            <a:endParaRPr lang="pt-B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19" y="5207134"/>
            <a:ext cx="1340037" cy="1252166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704243" y="4365104"/>
            <a:ext cx="142737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Floresta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939996" y="4365104"/>
            <a:ext cx="14482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Formiga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893117" y="4367758"/>
            <a:ext cx="153118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Incêndio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063087" y="4365104"/>
            <a:ext cx="133183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Lagarta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2" name="Texto explicativo retangular com cantos arredondados 11"/>
          <p:cNvSpPr/>
          <p:nvPr/>
        </p:nvSpPr>
        <p:spPr>
          <a:xfrm>
            <a:off x="1710312" y="4652547"/>
            <a:ext cx="792088" cy="565777"/>
          </a:xfrm>
          <a:prstGeom prst="wedgeRoundRectCallou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1508884" y="4653136"/>
            <a:ext cx="11949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Olá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360897" y="2276872"/>
            <a:ext cx="66064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4000" b="1" dirty="0" smtClean="0"/>
              <a:t>•</a:t>
            </a:r>
            <a:r>
              <a:rPr lang="pt-BR" altLang="pt-BR" sz="4000" dirty="0" smtClean="0"/>
              <a:t> </a:t>
            </a:r>
            <a:r>
              <a:rPr lang="pt-BR" altLang="pt-BR" sz="4000" b="1" dirty="0" smtClean="0"/>
              <a:t>Nome</a:t>
            </a:r>
          </a:p>
          <a:p>
            <a:r>
              <a:rPr lang="pt-BR" altLang="pt-BR" sz="4000" b="1" dirty="0" smtClean="0"/>
              <a:t>• O que faz?</a:t>
            </a:r>
          </a:p>
          <a:p>
            <a:r>
              <a:rPr lang="pt-BR" altLang="pt-BR" sz="4000" b="1" dirty="0" smtClean="0"/>
              <a:t>• Por que é uma lagarta ?</a:t>
            </a:r>
          </a:p>
        </p:txBody>
      </p:sp>
      <p:sp>
        <p:nvSpPr>
          <p:cNvPr id="16" name="Elipse 15"/>
          <p:cNvSpPr/>
          <p:nvPr/>
        </p:nvSpPr>
        <p:spPr>
          <a:xfrm>
            <a:off x="6388238" y="2235167"/>
            <a:ext cx="1340768" cy="13407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8030731" y="2302103"/>
            <a:ext cx="603448" cy="603448"/>
          </a:xfrm>
          <a:prstGeom prst="ellipse">
            <a:avLst/>
          </a:prstGeom>
          <a:solidFill>
            <a:schemeClr val="bg1">
              <a:lumMod val="8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8" name="Imagem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9" t="27631" r="10099" b="26656"/>
          <a:stretch/>
        </p:blipFill>
        <p:spPr bwMode="auto">
          <a:xfrm>
            <a:off x="7176405" y="6148968"/>
            <a:ext cx="1716075" cy="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728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850"/>
            <a:ext cx="9144000" cy="685800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347864" y="911605"/>
            <a:ext cx="5796136" cy="6120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347864" y="908720"/>
            <a:ext cx="1944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Mottainai</a:t>
            </a:r>
            <a:endParaRPr lang="pt-B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04243" y="4365104"/>
            <a:ext cx="142737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Floresta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939996" y="4365104"/>
            <a:ext cx="14482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Formiga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893117" y="4367758"/>
            <a:ext cx="153118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Incêndio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063087" y="4365104"/>
            <a:ext cx="133183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Lagarta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508884" y="4653136"/>
            <a:ext cx="11949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Olá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351620" y="2132856"/>
            <a:ext cx="8963632" cy="2432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altLang="pt-BR" sz="3500" b="1" dirty="0" smtClean="0"/>
              <a:t>• Expressão japonesa -  Adjetivo</a:t>
            </a:r>
          </a:p>
          <a:p>
            <a:pPr>
              <a:lnSpc>
                <a:spcPct val="150000"/>
              </a:lnSpc>
            </a:pPr>
            <a:r>
              <a:rPr lang="pt-BR" altLang="pt-BR" sz="3500" b="1" dirty="0" smtClean="0"/>
              <a:t>• Sentimento de “pena” “dó”</a:t>
            </a:r>
          </a:p>
          <a:p>
            <a:pPr>
              <a:lnSpc>
                <a:spcPct val="150000"/>
              </a:lnSpc>
            </a:pPr>
            <a:r>
              <a:rPr lang="pt-BR" altLang="pt-BR" sz="3500" b="1" dirty="0" smtClean="0"/>
              <a:t>• Quando se vê algo sendo “desperdiçado”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967888" y="5013176"/>
            <a:ext cx="1944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200" b="1" dirty="0" smtClean="0">
                <a:solidFill>
                  <a:srgbClr val="FF0000"/>
                </a:solidFill>
              </a:rPr>
              <a:t>MOTTAI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4436430" y="5220344"/>
            <a:ext cx="407868" cy="17043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5319484" y="5013176"/>
            <a:ext cx="1944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200" b="1" dirty="0" smtClean="0">
                <a:solidFill>
                  <a:srgbClr val="FF0000"/>
                </a:solidFill>
              </a:rPr>
              <a:t>DIGNO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1907704" y="5508521"/>
            <a:ext cx="1944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200" b="1" dirty="0" smtClean="0">
                <a:solidFill>
                  <a:srgbClr val="FF0000"/>
                </a:solidFill>
              </a:rPr>
              <a:t>NAI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19" name="Seta para a direita 18"/>
          <p:cNvSpPr/>
          <p:nvPr/>
        </p:nvSpPr>
        <p:spPr>
          <a:xfrm>
            <a:off x="4425568" y="5715689"/>
            <a:ext cx="407868" cy="17043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5331308" y="5508521"/>
            <a:ext cx="1944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200" b="1" dirty="0" smtClean="0">
                <a:solidFill>
                  <a:srgbClr val="FF0000"/>
                </a:solidFill>
              </a:rPr>
              <a:t>NÃO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21" name="Elipse 20"/>
          <p:cNvSpPr/>
          <p:nvPr/>
        </p:nvSpPr>
        <p:spPr>
          <a:xfrm rot="5822546">
            <a:off x="404043" y="5650374"/>
            <a:ext cx="911236" cy="91123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 rot="5822546">
            <a:off x="727836" y="5426378"/>
            <a:ext cx="410126" cy="410126"/>
          </a:xfrm>
          <a:prstGeom prst="ellipse">
            <a:avLst/>
          </a:prstGeom>
          <a:solidFill>
            <a:schemeClr val="bg1">
              <a:lumMod val="8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3" name="Imagem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9" t="27631" r="10099" b="26656"/>
          <a:stretch/>
        </p:blipFill>
        <p:spPr bwMode="auto">
          <a:xfrm>
            <a:off x="7176405" y="6148968"/>
            <a:ext cx="1716075" cy="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381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347864" y="911605"/>
            <a:ext cx="5796136" cy="6120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347864" y="908720"/>
            <a:ext cx="1944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 Valor</a:t>
            </a:r>
            <a:endParaRPr lang="pt-B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04243" y="4365104"/>
            <a:ext cx="142737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Floresta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939996" y="4365104"/>
            <a:ext cx="14482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Formiga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063087" y="4365104"/>
            <a:ext cx="133183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Lagarta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508884" y="4653136"/>
            <a:ext cx="11949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Olá</a:t>
            </a:r>
            <a:endParaRPr lang="pt-BR" sz="3000" dirty="0">
              <a:solidFill>
                <a:schemeClr val="bg1"/>
              </a:solidFill>
            </a:endParaRPr>
          </a:p>
        </p:txBody>
      </p:sp>
      <p:pic>
        <p:nvPicPr>
          <p:cNvPr id="2057" name="Picture 9" descr="http://www.finocredito.com.br/wp-content/uploads/2013/09/fechar-torneir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81"/>
          <a:stretch/>
        </p:blipFill>
        <p:spPr bwMode="auto">
          <a:xfrm>
            <a:off x="1763688" y="1904205"/>
            <a:ext cx="5832648" cy="3973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9" t="27631" r="10099" b="26656"/>
          <a:stretch/>
        </p:blipFill>
        <p:spPr bwMode="auto">
          <a:xfrm>
            <a:off x="7176405" y="6148968"/>
            <a:ext cx="1716075" cy="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120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082240" y="925263"/>
            <a:ext cx="5796136" cy="6120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347863" y="908720"/>
            <a:ext cx="38164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Reconhecer a Cadeia</a:t>
            </a:r>
            <a:endParaRPr lang="pt-B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04243" y="4365104"/>
            <a:ext cx="142737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Floresta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939996" y="4365104"/>
            <a:ext cx="14482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Formiga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063087" y="4365104"/>
            <a:ext cx="133183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Lagarta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508884" y="4653136"/>
            <a:ext cx="11949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Olá</a:t>
            </a:r>
            <a:endParaRPr lang="pt-BR" sz="3000" dirty="0">
              <a:solidFill>
                <a:schemeClr val="bg1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36" y="3209060"/>
            <a:ext cx="1517136" cy="1420554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737" y="3233990"/>
            <a:ext cx="1545895" cy="1370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397" y="3158864"/>
            <a:ext cx="1001031" cy="152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194" y="3258605"/>
            <a:ext cx="1372961" cy="1321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Seta para a direita 14"/>
          <p:cNvSpPr/>
          <p:nvPr/>
        </p:nvSpPr>
        <p:spPr>
          <a:xfrm>
            <a:off x="2295959" y="4077072"/>
            <a:ext cx="407868" cy="17043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a direita 15"/>
          <p:cNvSpPr/>
          <p:nvPr/>
        </p:nvSpPr>
        <p:spPr>
          <a:xfrm>
            <a:off x="4644008" y="4064615"/>
            <a:ext cx="407868" cy="17043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>
            <a:off x="6516216" y="4124919"/>
            <a:ext cx="407868" cy="17043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318196" y="5242012"/>
            <a:ext cx="1340768" cy="13407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1960689" y="5308948"/>
            <a:ext cx="603448" cy="603448"/>
          </a:xfrm>
          <a:prstGeom prst="ellipse">
            <a:avLst/>
          </a:prstGeom>
          <a:solidFill>
            <a:schemeClr val="bg1">
              <a:lumMod val="8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" name="Imagem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9" t="27631" r="10099" b="26656"/>
          <a:stretch/>
        </p:blipFill>
        <p:spPr bwMode="auto">
          <a:xfrm>
            <a:off x="7176405" y="6148968"/>
            <a:ext cx="1716075" cy="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133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347863" y="911605"/>
            <a:ext cx="5796136" cy="6120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347863" y="908720"/>
            <a:ext cx="19442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Gratidão</a:t>
            </a:r>
            <a:endParaRPr lang="pt-B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04243" y="4365104"/>
            <a:ext cx="142737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Floresta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939996" y="4365104"/>
            <a:ext cx="14482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Formiga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063087" y="4365104"/>
            <a:ext cx="133183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Lagarta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508884" y="4653136"/>
            <a:ext cx="11949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Olá</a:t>
            </a:r>
            <a:endParaRPr lang="pt-BR" sz="3000" dirty="0">
              <a:solidFill>
                <a:schemeClr val="bg1"/>
              </a:solidFill>
            </a:endParaRPr>
          </a:p>
        </p:txBody>
      </p:sp>
      <p:pic>
        <p:nvPicPr>
          <p:cNvPr id="18" name="Picture 7" descr="http://4.bp.blogspot.com/_5xJ_jlTUVG4/TEmUyb0bnJI/AAAAAAAABwU/sxiPJcXVIM4/s1600/bigstock_Huging_A_Tree_390238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12"/>
          <a:stretch/>
        </p:blipFill>
        <p:spPr bwMode="auto">
          <a:xfrm>
            <a:off x="1378707" y="1844825"/>
            <a:ext cx="6577669" cy="406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9" t="27631" r="10099" b="26656"/>
          <a:stretch/>
        </p:blipFill>
        <p:spPr bwMode="auto">
          <a:xfrm>
            <a:off x="7176405" y="6148968"/>
            <a:ext cx="1716075" cy="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055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621"/>
            <a:ext cx="9144000" cy="685800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122964" y="404664"/>
            <a:ext cx="6021036" cy="6120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131839" y="401779"/>
            <a:ext cx="19442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Valorizar</a:t>
            </a:r>
            <a:endParaRPr lang="pt-B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04243" y="4365104"/>
            <a:ext cx="142737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Floresta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939996" y="4365104"/>
            <a:ext cx="14482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Formiga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063087" y="4365104"/>
            <a:ext cx="133183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Lagarta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508884" y="4653136"/>
            <a:ext cx="11949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000" dirty="0" smtClean="0">
                <a:solidFill>
                  <a:schemeClr val="bg1"/>
                </a:solidFill>
              </a:rPr>
              <a:t>Olá</a:t>
            </a:r>
            <a:endParaRPr lang="pt-BR" sz="3000" dirty="0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122964" y="4149080"/>
            <a:ext cx="6021035" cy="6120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" y="2233758"/>
            <a:ext cx="6245931" cy="6120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1979712" y="1397329"/>
            <a:ext cx="3996531" cy="44749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35560" rIns="199136" bIns="3556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800" dirty="0"/>
              <a:t>V</a:t>
            </a:r>
            <a:r>
              <a:rPr lang="pt-BR" sz="2800" kern="1200" dirty="0" smtClean="0"/>
              <a:t>alorizar</a:t>
            </a:r>
            <a:endParaRPr lang="pt-BR" sz="2800" kern="1200" dirty="0"/>
          </a:p>
        </p:txBody>
      </p:sp>
      <p:sp>
        <p:nvSpPr>
          <p:cNvPr id="19" name="Retângulo 18"/>
          <p:cNvSpPr/>
          <p:nvPr/>
        </p:nvSpPr>
        <p:spPr>
          <a:xfrm>
            <a:off x="4247877" y="1390643"/>
            <a:ext cx="3996531" cy="44749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35560" rIns="199136" bIns="3556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800" dirty="0" smtClean="0"/>
              <a:t>  Agradecer</a:t>
            </a:r>
            <a:endParaRPr lang="pt-BR" sz="2800" dirty="0"/>
          </a:p>
        </p:txBody>
      </p:sp>
      <p:sp>
        <p:nvSpPr>
          <p:cNvPr id="4" name="Seta para baixo 3"/>
          <p:cNvSpPr/>
          <p:nvPr/>
        </p:nvSpPr>
        <p:spPr>
          <a:xfrm>
            <a:off x="5004048" y="566682"/>
            <a:ext cx="288032" cy="288032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 para baixo 21"/>
          <p:cNvSpPr/>
          <p:nvPr/>
        </p:nvSpPr>
        <p:spPr>
          <a:xfrm>
            <a:off x="5508104" y="2395776"/>
            <a:ext cx="288032" cy="288032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 para a direita 22"/>
          <p:cNvSpPr/>
          <p:nvPr/>
        </p:nvSpPr>
        <p:spPr>
          <a:xfrm>
            <a:off x="4932040" y="1529171"/>
            <a:ext cx="407868" cy="17043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3190527" y="2233758"/>
            <a:ext cx="22958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Reconhecer</a:t>
            </a:r>
            <a:endParaRPr lang="pt-B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2051720" y="3269537"/>
            <a:ext cx="3996531" cy="44749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35560" rIns="199136" bIns="3556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800" kern="1200" dirty="0" smtClean="0"/>
              <a:t>Limitação</a:t>
            </a:r>
            <a:endParaRPr lang="pt-BR" sz="2800" kern="1200" dirty="0"/>
          </a:p>
        </p:txBody>
      </p:sp>
      <p:sp>
        <p:nvSpPr>
          <p:cNvPr id="26" name="Retângulo 25"/>
          <p:cNvSpPr/>
          <p:nvPr/>
        </p:nvSpPr>
        <p:spPr>
          <a:xfrm>
            <a:off x="4319885" y="3262851"/>
            <a:ext cx="3780507" cy="44749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35560" rIns="199136" bIns="3556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800" dirty="0" smtClean="0"/>
              <a:t>Gratidão</a:t>
            </a:r>
            <a:endParaRPr lang="pt-BR" sz="2800" dirty="0"/>
          </a:p>
        </p:txBody>
      </p:sp>
      <p:sp>
        <p:nvSpPr>
          <p:cNvPr id="27" name="Seta para a direita 26"/>
          <p:cNvSpPr/>
          <p:nvPr/>
        </p:nvSpPr>
        <p:spPr>
          <a:xfrm>
            <a:off x="4932040" y="3401379"/>
            <a:ext cx="407868" cy="17043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 para baixo 29"/>
          <p:cNvSpPr/>
          <p:nvPr/>
        </p:nvSpPr>
        <p:spPr>
          <a:xfrm>
            <a:off x="5004048" y="4311098"/>
            <a:ext cx="288032" cy="288032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3190528" y="4149080"/>
            <a:ext cx="1813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Gratidão</a:t>
            </a:r>
            <a:endParaRPr lang="pt-B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2051721" y="5069737"/>
            <a:ext cx="3744416" cy="44749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35560" rIns="199136" bIns="3556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800" kern="1200" dirty="0" smtClean="0"/>
              <a:t>Famílias</a:t>
            </a:r>
            <a:endParaRPr lang="pt-BR" sz="2800" kern="1200" dirty="0"/>
          </a:p>
        </p:txBody>
      </p:sp>
      <p:sp>
        <p:nvSpPr>
          <p:cNvPr id="33" name="Retângulo 32"/>
          <p:cNvSpPr/>
          <p:nvPr/>
        </p:nvSpPr>
        <p:spPr>
          <a:xfrm>
            <a:off x="4319885" y="5063051"/>
            <a:ext cx="3708499" cy="44749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35560" rIns="199136" bIns="3556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800" dirty="0" smtClean="0"/>
              <a:t>Escassez</a:t>
            </a:r>
            <a:endParaRPr lang="pt-BR" sz="2800" dirty="0"/>
          </a:p>
        </p:txBody>
      </p:sp>
      <p:sp>
        <p:nvSpPr>
          <p:cNvPr id="34" name="Seta para a direita 33"/>
          <p:cNvSpPr/>
          <p:nvPr/>
        </p:nvSpPr>
        <p:spPr>
          <a:xfrm>
            <a:off x="4932040" y="5201579"/>
            <a:ext cx="407868" cy="17043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277858" y="3486597"/>
            <a:ext cx="1340768" cy="13407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1920351" y="3553533"/>
            <a:ext cx="603448" cy="603448"/>
          </a:xfrm>
          <a:prstGeom prst="ellipse">
            <a:avLst/>
          </a:prstGeom>
          <a:solidFill>
            <a:schemeClr val="bg1">
              <a:lumMod val="8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8" name="Imagem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9" t="27631" r="10099" b="26656"/>
          <a:stretch/>
        </p:blipFill>
        <p:spPr bwMode="auto">
          <a:xfrm>
            <a:off x="7176405" y="6148968"/>
            <a:ext cx="1716075" cy="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88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299</Words>
  <Application>Microsoft Office PowerPoint</Application>
  <PresentationFormat>Apresentação na tela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Tiemi Yamashita</dc:title>
  <dc:creator>Soraia S.</dc:creator>
  <cp:lastModifiedBy>Jesse</cp:lastModifiedBy>
  <cp:revision>36</cp:revision>
  <dcterms:created xsi:type="dcterms:W3CDTF">2014-01-20T13:05:27Z</dcterms:created>
  <dcterms:modified xsi:type="dcterms:W3CDTF">2015-04-23T12:30:40Z</dcterms:modified>
</cp:coreProperties>
</file>