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75" r:id="rId4"/>
    <p:sldId id="276" r:id="rId5"/>
    <p:sldId id="279" r:id="rId6"/>
    <p:sldId id="281" r:id="rId7"/>
    <p:sldId id="268" r:id="rId8"/>
    <p:sldId id="282" r:id="rId9"/>
    <p:sldId id="278" r:id="rId10"/>
    <p:sldId id="284" r:id="rId11"/>
    <p:sldId id="257" r:id="rId12"/>
    <p:sldId id="258" r:id="rId13"/>
    <p:sldId id="283" r:id="rId14"/>
    <p:sldId id="285" r:id="rId15"/>
    <p:sldId id="286" r:id="rId16"/>
    <p:sldId id="287" r:id="rId17"/>
    <p:sldId id="288" r:id="rId18"/>
    <p:sldId id="299" r:id="rId19"/>
    <p:sldId id="289" r:id="rId20"/>
    <p:sldId id="26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59" r:id="rId31"/>
    <p:sldId id="300" r:id="rId32"/>
    <p:sldId id="266" r:id="rId33"/>
    <p:sldId id="301" r:id="rId34"/>
    <p:sldId id="302" r:id="rId35"/>
    <p:sldId id="303" r:id="rId36"/>
    <p:sldId id="263" r:id="rId37"/>
    <p:sldId id="265" r:id="rId38"/>
    <p:sldId id="272" r:id="rId39"/>
    <p:sldId id="264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9AC3E-EF25-496B-921D-B2821EFB4C36}" type="datetimeFigureOut">
              <a:rPr lang="pt-BR" smtClean="0"/>
              <a:t>23/04/2015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34DC2-A7D7-473D-B167-6506D00B5D6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smart.com.b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/>
          <a:srcRect l="12627" t="11719" r="66833" b="70010"/>
          <a:stretch/>
        </p:blipFill>
        <p:spPr bwMode="auto">
          <a:xfrm>
            <a:off x="7092279" y="1"/>
            <a:ext cx="2047821" cy="102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3526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31640" y="5171708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Prof. Dr. Marcelo Melo Barroso</a:t>
            </a:r>
          </a:p>
          <a:p>
            <a:pPr algn="ctr"/>
            <a:r>
              <a:rPr lang="pt-BR" sz="2400" b="1" dirty="0"/>
              <a:t>Instituto Superior de Inovação e </a:t>
            </a:r>
            <a:r>
              <a:rPr lang="pt-BR" sz="2400" b="1" dirty="0" smtClean="0"/>
              <a:t>Tecnologia/ISITEC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São Paulo, abril de 2015</a:t>
            </a:r>
            <a:endParaRPr lang="pt-BR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043608" y="3852337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</a:rPr>
              <a:t>Meio Ambiente e Engenharia de Inovação</a:t>
            </a:r>
            <a:endParaRPr lang="pt-BR" sz="3200" b="1" dirty="0">
              <a:solidFill>
                <a:schemeClr val="tx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29098" r="30989" b="13397"/>
          <a:stretch/>
        </p:blipFill>
        <p:spPr bwMode="auto">
          <a:xfrm>
            <a:off x="2051720" y="1131578"/>
            <a:ext cx="4464496" cy="272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3779912" y="2204864"/>
            <a:ext cx="1296144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3708" y="836712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i="1" dirty="0">
                <a:solidFill>
                  <a:schemeClr val="accent1"/>
                </a:solidFill>
              </a:rPr>
              <a:t> </a:t>
            </a:r>
            <a:r>
              <a:rPr lang="pt-BR" sz="3200" b="1" i="1" dirty="0" smtClean="0">
                <a:solidFill>
                  <a:schemeClr val="accent1"/>
                </a:solidFill>
              </a:rPr>
              <a:t>”Meio ambiente e Saneamento”</a:t>
            </a:r>
            <a:r>
              <a:rPr lang="pt-BR" sz="3200" b="1" dirty="0" smtClean="0">
                <a:solidFill>
                  <a:schemeClr val="accent1"/>
                </a:solidFill>
              </a:rPr>
              <a:t> </a:t>
            </a:r>
            <a:endParaRPr lang="pt-BR" sz="3200" b="1" dirty="0">
              <a:solidFill>
                <a:schemeClr val="accent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560" y="4941168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i="1" dirty="0">
                <a:solidFill>
                  <a:schemeClr val="accent1"/>
                </a:solidFill>
              </a:rPr>
              <a:t> </a:t>
            </a:r>
            <a:r>
              <a:rPr lang="pt-BR" sz="3200" b="1" i="1" dirty="0" smtClean="0">
                <a:solidFill>
                  <a:schemeClr val="accent1"/>
                </a:solidFill>
              </a:rPr>
              <a:t>”Abastecimento de água”</a:t>
            </a:r>
            <a:r>
              <a:rPr lang="pt-BR" sz="3200" b="1" dirty="0" smtClean="0">
                <a:solidFill>
                  <a:schemeClr val="accent1"/>
                </a:solidFill>
              </a:rPr>
              <a:t> </a:t>
            </a:r>
            <a:endParaRPr lang="pt-B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9766" t="12695" r="18740" b="16015"/>
          <a:stretch>
            <a:fillRect/>
          </a:stretch>
        </p:blipFill>
        <p:spPr bwMode="auto">
          <a:xfrm>
            <a:off x="214281" y="1169774"/>
            <a:ext cx="865867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2071" y="368975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i="1" dirty="0">
                <a:solidFill>
                  <a:schemeClr val="accent1"/>
                </a:solidFill>
              </a:rPr>
              <a:t> </a:t>
            </a:r>
            <a:r>
              <a:rPr lang="pt-BR" sz="3200" b="1" i="1" dirty="0" smtClean="0">
                <a:solidFill>
                  <a:schemeClr val="accent1"/>
                </a:solidFill>
              </a:rPr>
              <a:t>”Abastecimento de água”</a:t>
            </a:r>
            <a:r>
              <a:rPr lang="pt-BR" sz="3200" b="1" dirty="0" smtClean="0">
                <a:solidFill>
                  <a:schemeClr val="accent1"/>
                </a:solidFill>
              </a:rPr>
              <a:t> </a:t>
            </a:r>
            <a:endParaRPr lang="pt-BR" sz="3200" b="1" dirty="0">
              <a:solidFill>
                <a:schemeClr val="accent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920630" y="623239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Prof. Di Bernardo (2013)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/>
          <a:srcRect l="19766" t="11720" r="19289" b="15094"/>
          <a:stretch/>
        </p:blipFill>
        <p:spPr bwMode="auto">
          <a:xfrm>
            <a:off x="324168" y="764704"/>
            <a:ext cx="8181868" cy="552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800" y="10379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“Relacionar”</a:t>
            </a:r>
            <a:endParaRPr lang="pt-BR" sz="3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980728"/>
            <a:ext cx="8135938" cy="230832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 algn="just">
              <a:buFont typeface="Wingdings" pitchFamily="2" charset="2"/>
              <a:buChar char="q"/>
            </a:pPr>
            <a:r>
              <a:rPr lang="en-US" sz="2400" b="1" i="1" dirty="0" err="1" smtClean="0">
                <a:latin typeface="+mn-lt"/>
              </a:rPr>
              <a:t>Relacionar</a:t>
            </a:r>
            <a:r>
              <a:rPr lang="en-US" sz="2400" b="1" i="1" dirty="0" smtClean="0">
                <a:latin typeface="+mn-lt"/>
              </a:rPr>
              <a:t> </a:t>
            </a:r>
            <a:r>
              <a:rPr lang="en-US" sz="2400" i="1" dirty="0" smtClean="0">
                <a:latin typeface="+mn-lt"/>
              </a:rPr>
              <a:t>= Amar = </a:t>
            </a:r>
            <a:r>
              <a:rPr lang="en-US" sz="2400" i="1" dirty="0" err="1" smtClean="0">
                <a:latin typeface="+mn-lt"/>
              </a:rPr>
              <a:t>Doar</a:t>
            </a:r>
            <a:r>
              <a:rPr lang="en-US" sz="2400" i="1" dirty="0" smtClean="0">
                <a:latin typeface="+mn-lt"/>
              </a:rPr>
              <a:t>-se = </a:t>
            </a:r>
            <a:r>
              <a:rPr lang="en-US" sz="2400" i="1" dirty="0" err="1" smtClean="0">
                <a:latin typeface="+mn-lt"/>
              </a:rPr>
              <a:t>Inovar</a:t>
            </a:r>
            <a:endParaRPr lang="en-US" sz="2400" dirty="0" smtClean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endParaRPr lang="en-US" sz="2400" dirty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r>
              <a:rPr lang="pt-BR" sz="2400" b="1" dirty="0" smtClean="0">
                <a:latin typeface="+mn-lt"/>
              </a:rPr>
              <a:t>Comunicar</a:t>
            </a:r>
            <a:r>
              <a:rPr lang="pt-BR" sz="2400" dirty="0" smtClean="0">
                <a:latin typeface="+mn-lt"/>
              </a:rPr>
              <a:t> </a:t>
            </a:r>
            <a:r>
              <a:rPr lang="pt-BR" sz="2400" dirty="0">
                <a:latin typeface="+mn-lt"/>
              </a:rPr>
              <a:t>= doar-se = </a:t>
            </a:r>
            <a:r>
              <a:rPr lang="pt-BR" sz="2400" dirty="0" smtClean="0">
                <a:latin typeface="+mn-lt"/>
              </a:rPr>
              <a:t>Escutar o </a:t>
            </a:r>
            <a:r>
              <a:rPr lang="pt-BR" sz="2400" dirty="0">
                <a:latin typeface="+mn-lt"/>
              </a:rPr>
              <a:t>outro = inovar</a:t>
            </a:r>
          </a:p>
          <a:p>
            <a:pPr marL="571500" indent="-571500" algn="just">
              <a:buFont typeface="Wingdings" pitchFamily="2" charset="2"/>
              <a:buChar char="q"/>
            </a:pPr>
            <a:endParaRPr lang="pt-BR" sz="2400" b="1" dirty="0">
              <a:latin typeface="+mn-lt"/>
            </a:endParaRPr>
          </a:p>
          <a:p>
            <a:pPr algn="just"/>
            <a:endParaRPr lang="pt-BR" sz="2400" b="1" dirty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endParaRPr lang="pt-BR" sz="24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16315" r="14909" b="18915"/>
          <a:stretch/>
        </p:blipFill>
        <p:spPr bwMode="auto">
          <a:xfrm>
            <a:off x="681863" y="2712573"/>
            <a:ext cx="7130498" cy="392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6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800" y="10379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Motivação</a:t>
            </a:r>
            <a:endParaRPr lang="pt-BR" sz="3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79511" y="1268760"/>
            <a:ext cx="42886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200" dirty="0"/>
              <a:t>Mariana Vasconcelos, de 23 </a:t>
            </a:r>
            <a:r>
              <a:rPr lang="pt-BR" sz="2200" dirty="0" smtClean="0"/>
              <a:t>anos (Bolsa de estudos na NASA).</a:t>
            </a:r>
          </a:p>
          <a:p>
            <a:r>
              <a:rPr lang="pt-BR" sz="22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200" dirty="0"/>
              <a:t>P</a:t>
            </a:r>
            <a:r>
              <a:rPr lang="pt-BR" sz="2200" dirty="0" smtClean="0"/>
              <a:t>lataforma </a:t>
            </a:r>
            <a:r>
              <a:rPr lang="pt-BR" sz="2200" dirty="0"/>
              <a:t>que conecta um aplicativo para celulares a sensores instalados na terra para que agricultores saibam a quantidade exata de água necessária para a atividade agrícola</a:t>
            </a:r>
            <a:r>
              <a:rPr lang="pt-BR" sz="22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200" dirty="0" smtClean="0"/>
              <a:t>O sistema potencialmente  </a:t>
            </a:r>
            <a:r>
              <a:rPr lang="pt-BR" sz="2200" dirty="0"/>
              <a:t>promove uma economia de água entre 30% e 70%. </a:t>
            </a:r>
          </a:p>
          <a:p>
            <a:r>
              <a:rPr lang="pt-BR" sz="2200" dirty="0"/>
              <a:t> 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21381" r="42280" b="12090"/>
          <a:stretch/>
        </p:blipFill>
        <p:spPr bwMode="auto">
          <a:xfrm>
            <a:off x="4716016" y="686898"/>
            <a:ext cx="4427984" cy="469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800" y="10379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Motivação</a:t>
            </a:r>
            <a:endParaRPr lang="pt-BR" sz="3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1520" y="779220"/>
            <a:ext cx="860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“Nós criamos essa solução porque acreditamos realmente que podemos melhorar a vida das  pessoas no campo com o uso de </a:t>
            </a:r>
            <a:r>
              <a:rPr lang="pt-BR" sz="2400" dirty="0" smtClean="0"/>
              <a:t>tecnologia”.     Mariana Vasconcelos</a:t>
            </a:r>
          </a:p>
          <a:p>
            <a:pPr algn="just"/>
            <a:endParaRPr lang="pt-BR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l="1647" t="3906" r="9407" b="9179"/>
          <a:stretch>
            <a:fillRect/>
          </a:stretch>
        </p:blipFill>
        <p:spPr bwMode="auto">
          <a:xfrm>
            <a:off x="611560" y="2348880"/>
            <a:ext cx="7842159" cy="430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455153" y="2060848"/>
            <a:ext cx="318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http://www.agrosmart.com.br/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1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7584" y="2492896"/>
            <a:ext cx="698477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i="1" dirty="0">
                <a:solidFill>
                  <a:schemeClr val="tx2"/>
                </a:solidFill>
              </a:rPr>
              <a:t> ”</a:t>
            </a:r>
            <a:r>
              <a:rPr lang="pt-BR" sz="2800" b="1" dirty="0">
                <a:solidFill>
                  <a:schemeClr val="tx2"/>
                </a:solidFill>
              </a:rPr>
              <a:t>A técnica — é bom sublinhá-lo — é um dado profundamente humano, ligado à autonomia e à liberdade do homem. Nela exprime-se e confirma-se o domínio do </a:t>
            </a:r>
            <a:r>
              <a:rPr lang="pt-BR" sz="2800" b="1" dirty="0" smtClean="0">
                <a:solidFill>
                  <a:schemeClr val="tx2"/>
                </a:solidFill>
              </a:rPr>
              <a:t>espírito e do pensamento </a:t>
            </a:r>
            <a:r>
              <a:rPr lang="pt-BR" sz="2800" b="1" dirty="0">
                <a:solidFill>
                  <a:schemeClr val="tx2"/>
                </a:solidFill>
              </a:rPr>
              <a:t>sobre a matéria.”</a:t>
            </a:r>
          </a:p>
        </p:txBody>
      </p:sp>
    </p:spTree>
    <p:extLst>
      <p:ext uri="{BB962C8B-B14F-4D97-AF65-F5344CB8AC3E}">
        <p14:creationId xmlns:p14="http://schemas.microsoft.com/office/powerpoint/2010/main" val="16431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r="12557" b="6301"/>
          <a:stretch/>
        </p:blipFill>
        <p:spPr bwMode="auto">
          <a:xfrm>
            <a:off x="-36512" y="260648"/>
            <a:ext cx="9169199" cy="649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4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/>
        </p:nvCxnSpPr>
        <p:spPr>
          <a:xfrm rot="16200000" flipH="1">
            <a:off x="785813" y="428625"/>
            <a:ext cx="1428750" cy="14287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rot="5400000" flipH="1" flipV="1">
            <a:off x="714375" y="428625"/>
            <a:ext cx="1428750" cy="14287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2" name="Picture 4" descr="http://www.posgraduando.com/blog/wp-content/uploads/2010/05/sci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r="27460" b="-6252"/>
          <a:stretch>
            <a:fillRect/>
          </a:stretch>
        </p:blipFill>
        <p:spPr bwMode="auto">
          <a:xfrm>
            <a:off x="1258888" y="1268413"/>
            <a:ext cx="31432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CaixaDeTexto 9"/>
          <p:cNvSpPr txBox="1">
            <a:spLocks noChangeArrowheads="1"/>
          </p:cNvSpPr>
          <p:nvPr/>
        </p:nvSpPr>
        <p:spPr bwMode="auto">
          <a:xfrm>
            <a:off x="4643438" y="1700213"/>
            <a:ext cx="4500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2400">
                <a:latin typeface="Calibri" pitchFamily="34" charset="0"/>
                <a:sym typeface="Wingdings" pitchFamily="2" charset="2"/>
              </a:rPr>
              <a:t></a:t>
            </a:r>
            <a:r>
              <a:rPr lang="pt-BR" sz="2400">
                <a:latin typeface="Calibri" pitchFamily="34" charset="0"/>
              </a:rPr>
              <a:t>Não ter medo do desconhecido</a:t>
            </a:r>
          </a:p>
        </p:txBody>
      </p:sp>
      <p:sp>
        <p:nvSpPr>
          <p:cNvPr id="45064" name="AutoShape 6" descr="data:image/jpeg;base64,/9j/4AAQSkZJRgABAQAAAQABAAD/2wCEAAkGBhQSEBUUEhQWFBQVFBQXFhQVFBUVFRgWFBcXFBQUEhUYHCYeFxwjGRQVHy8gIycpLCwsFR4xNTAqNSYrLCkBCQoKDgwOGg8PGikcHRwsKSkpLCwpKSwpKSwpKSkpKSwsLCwpLCksKSkpLCwsLCwpLCkpLCkpKSwsLCksLCksKf/AABEIAMQBAQMBIgACEQEDEQH/xAAcAAAABwEBAAAAAAAAAAAAAAAAAQIDBAUGBwj/xABEEAACAQIDBQYDBAYIBgMAAAABAgMAEQQSIQUGMUFRBxNhcYGRIjKhFCNCUghikrHB8BUkQ3KCotHhF1STwtLxU2Nz/8QAGgEAAgMBAQAAAAAAAAAAAAAAAgMAAQQFBv/EACoRAAICAgIBAwMDBQAAAAAAAAABAhEDIRIxBBNBURQiMmFxgSNCUpGx/9oADAMBAAIRAxEAPwCnw0NWmHhprDQ1ZQxV6CTPMJDkMdTYo6bhSpkSUmTHxQqNKkLHQjSpCR0ls0RQ0IqJoamCOj7mh5BcSseGmGiq2eCo7w0SkC4EDu6cVadaOiC0VgcRSJUlBTKU/HQMYh1Vp1RQQU7kpY1KwKKdVaQop1RQMYg8tDJToWhloWwuJHKUgpUorRMlXZXEhlKQVqUy02yUSYtxI+WjAp0pRZauyqEgUsCitShVBBqKcFIWl1QSFgU4q0gCnFoQw8tHR0KqyzmEEFTooqTDHU2JK6UmciKDijqVGlEgqRGgpLkPSFxpUqJKREgqXFHSJMfFAWOld1Tyx06IqByHKJDaGmJIKtO5pt4KikU4FLLBTJjq3lhqLJDTVKxUoUQlWnUpRjoKKtsBIkR1JjqNHUmMUtjoi+7pYS3GuRdoHaRI8rYfCuUiQlXkQ2eRgbMAw+VAdNOJ1rH7N3nxMDh4p5AR+Z2ZT4MrEginRwSkrCcj0ktOZaqd1tuDGYSOcC2cWZR+F1OVh7j2Iq4FZWmnTGCMlEVp21GEoLCMVv32gQbNQBh3k7glIVNtL2zyN+Fb+ptXLW7cMdnzZIMt/k7s2/azZqy++21WxO0MRI5uTK4A6KhKoo8lAqjoHNjVBUektyN94tpRMVHdyx27yIm9geDoeak6eFaTLXB+xV2/pQBeDQyhvIAEX/xBa76RT4StGecaehqjApVqAFFYsAFLUUm1U+8292HwEYedjdrhI1AMjkcco6A6EnSqCSL1acrkB7fQG0wZyeM1m+iWroW6W+WH2hEXgJDLbPE1g6X4XHMH8w08jpUaaGcWuy/tQoqOgLoxEUVS446EUVSY0ra5HNUQkjqSkdBI6kJHSrHKIUcVS446THHUiJKXJjoxHI0qQi0I0qQiUhsekNhKS0NSstDJQ8hnErpcNUOXDVdNDUeaCjjMXKBRyQUwY6tpYajPHTlIzuFEWOi2g5EMpT5hFIV8wjWt609lpa1ZSPMpNEK2HaRuvDhJwYZB97du5/FGOt/yk8L66HlWShkysDYGxBswupsQbMOYrqRkmrRR3zsx2e0OzIg4sXLyWPJZD8PuAD61rVNcx2H21xtZcVCY+Azw/Eg5axnUehNdC2RtqDEpnw8qSrzykXH99eKnzrl5IyTbkh0aonXo6j4zGJEjSSuscai7OxAUDxJ9rVx7fXtzZrxbOGUcDiHHxH/8kPy/3m18BWdsZFNmW7Xt1fsePZ1K93iS0qqCMyEm7qy8QLm4PAg+BrDgU7jMW8rl5HZ3Y3ZmJZiepJ1NM0tj0ehOyns/bAxNNOLYiZQMuh7uPRgpI/EdCfICt2VrgnZ72sSYPLBic0uG4A8ZIhf+zv8AMv6p9K7vgcfHPEssLrJG4urKbgj+B6g6inQehE0/cMrRWpwiitRihIFeZd+NutisfNIxNg7Ig/LGhKqo/f5k16c4a9OfL3rzDvrs0QY+eNWV17wsrKwYZX+MC40uL2PlTIh4+yjrS9nW2Ww20sOyk2eRY3H5kkIUg+4PmKzVbLsr3cbFbQja33UDLLI1tBlN1W/UsBp0Bohsuj0j3RoUWc0KzgGdjjqQkVLjiqQkdPbMiiISOn0SlpHT6RUtyGqIiOOpMcdGkVPIlLbHRQpFp5BRAU4BSmxqQAKOgKRPMqKWYgKoLMTwAAuSfQfShCFE0grevMG/vaLPtCd7SMmGDERwgkLlHBnA+Zjx14cqldlO+k2Ex0URdjh5nWN4ySVGc5VdQflIJHDletf0suN+4HI9HSw1Dlgq0K01JHSFIGUSmeOs1vrvamAhuLNM4PdJ5cXf9UfU1e717diwWHaaXyRL6u54Iv8AE8gDXnXbW2JMVO00pu7n0UclXoByrbgx83b6M09EfG4x5ZGkkYu7klmPEk/zwpgmhehXQABT+Cx8kLiSJ2jccGQlW9xScJhjJIiAgF2VQToAWIUE+GtTd493ZsDN3WIUK1rqQbowva6Nz/eOdU2umSn2hrezenF40L9olLqg0QAKl+b5V0LHrWWrTbN2HPi27vDRNKx0+EfCL83c/Co86hb17uHA4g4d3V5FRDJkvlVnGbJc/NYFdfGuV5UIxn9prxNtbKWhQoVkHBitd2f7/wAuzpeb4dyO9iv/AJ4/yuPraxqsh3RnfAnGomaFZGjfKbsmUKczL+X4gL1TrTccW2U9nfds9t2CiH3KyYhrcl7tPIs2vsprB7Y7a8bLpD3eHXlkUO/7b3t6AVz+irVxSA4osNo7fxGIJM00kl/zuxHte1V96FCoXRY7vpAcTGMUXEBcCQoQGCnmCQdAbX8L16f2FsaDCwrHhkVI/m+E3zXGjMx+Ykc68ng123sW327yP7FM3xxgmEn8UY+aPzXiPDyoZK0DJe51WhRUdKFkNI6kJFS44qkpFVuRUYjccVSEipxI6dCUlscojapS1WlhaO1DYaQBR2oAUdUWCs52ilv6KxmT5vs8nDpb4v8ALetHSJogwKsAQQQQRcEHQgjpari6dlPaPFxFT93sYkOLgllzGOOaN2CgFiEYNZb89K6X2gdjCYWKbFQ4gLCilu6dSWBJsI0cHW5IAuK5JXYjOORWhNUds2j+kYNe4whPRpZQPdUH8azmM7etoP8AKIIx4RFj7uxrm1PYbBvIbRo7noisx9gKBYccfYu2XO8e+2Jxzq2JcPkBChVCKLm5IUczzPgKf3W3dlx86xQjjYu5+VE5u5/cOdW+5nZDi8XIpnjfD4cEFnkXI5H5YkbUk9SLCu+7B3Yw+CiEWGjCLcEnizH80jcWP8ihnnjjXGIDx8tnl/aGGEc0kYOYJI6BiLEhWIuRyvao9StrG+ImPWWQ/wCdqjBa2rozhKSDcaEcPPlXpXZU0WOwcMksccqvGj2dFcBiLNYMDbUEeleaq7N2N7Zz4R4Cfihe4H6knxD2YN71m8mNxtewUXTOhwxJEllVUjXXKqhFAA1NhpXkzeXaxxWLnnP9rK7jyJOUe1vavRfaXtv7NsvEODZnTuk65pfgNvJc59K8xVypmuALUKn4fYkj4aXEKB3cLRK553lzZbC2vym/mKgUAw9Bdheuy2B1H2iW4/wpcH3qRtrsYwE7l0EmHY6kRMvd3PMIwNvIECq/sGmvs+Vfy4lv8yIf4V0q9PjpCJPZzPD9gmFBu+IncX4ARp9bGuVb8JhUxbR4JSIovu8xdnMjr88lzwF9BbT4a7h2pb3fYsCwQ2nnvHF1Uf2knoNB4sK84E06NvYUQqFqOgKOgwqk7N2g8EqSxnK8bBlPQir/AA24skmy3x6m4SQqUtr3a2DSX8GIFqy7VVpbKuzsP/H8/wDKj9r/AGo643moUv1YfAPpo9nRxVJSOhGtPAVmbsOMaCC0dC1HQhAFC1CheoQFCk94L259OftR3qEDoUKK9Qhx/wDSE2/lhgwinWRjK4/VT4UB82JP+EVws1se1nbn2na2IIN1jYQr5RaN7vnPrWONdfDHjBCXtgrVdne/L7MxWfVoXss0Y4lQdGX9ZbkjrcjnWUoXo5RUlTKR7L2dtGOeJJYmDxuoZWGoIP8APDlYin2Fea+zHtNfZ0ndy5nwjt8S8TGTp3kf8V5+dejYMeksIliYPG6ZlZTcEEaEGuXkxPG/0Gp2jyZjGvI5/Xf6sa13Zbs1cRiZ4X+WTCTIfC5SxHiDY+lY6VrknqTWn7O96oMBiJJsRnsYWRVRczMxZDbiANBzNdfK6xsxJWzNYvDNG7RvoyMysP1lNj9RWl7NNtfZ9oJc2Sb7pvNzdD+2F96qN6NvxY3GSzxI0ayEHKxBOawDMcuguRe3jVNPPlF+fKo5qWPk/gnF8qOldvO29cPhQeGaZx4m6Rj2Dn1FcgFSMZjXlbNK7O1gMzMWNgLAXPSo4riSds3RVKjruyt3Sm6mIcj4pj3/AA/BHIip9FY+RrkVPjGPly52y2tlzG1ulr2tTBqSIkdp7AMTeHFp0khb9pXX/srq0kgAJY2ABJJ4ADUk+Q19K8tbs74YnAMzYZwucKGBRWDBbkAhh4nh1rRbZ7XsXisK+HkWNe8sGkjDKxW9ytrka6U7HvQqUW2Ve/8AvWcfjXlB+7X4Il6IvA26sbsfMdKzYoWrZdlu6RxuNBYXhhtJJ0JB+CP1bj4A1o6QXSMjicM0bFXUowtdWBUi4uLg6jQimxV5vxi+92lin5GeS3krFR9BVbsjB97iIox/aSon7TBf41C70ek9ydkCHZmHhZQfuQXUi4Jlu7g/tkVy3fLsanjlL4Je+iY3EdwJI7/hsSMyjkRr1rt4AGg4DQeQ0H0o70l/AlNo82/8J9p/8q37cX/lQr0nmoUHBF+oy9UUqiFHSDQChQoVCArn3bHv2+zsIqwm0+ILKjfkVQM8gHX4gB4m/Kug1wX9JKFvtGEb8PdSAdMwcE/QioiHKYNtzrMJllkEoObvM5z343LE3PlXqrczetcVsuHFzMqXjPesSFQPGSjkk6AErf1ryNU+XbczYdMO0rGCMsyxXsgLHMWsOJueJvxq7Idw3y/SAiizR4BBM40757iIH9RdGfzNh51yHbW/+PxTZpsVKdbhVYxoPJUsKzy10HcfsaxWPVZXth8OwuJG1ZxyMadPE2HnUKMKkpJuSSb3JOp11JvXTN5ezswbAwuJyWmDF59LHu8Rbuw392yD/Gau90+wOVMSHxrxmGNgQkZLGWxuA1wMqnnz5V2Hbmx1xOGlw7/LLGyeVwQCPI2PpWt5uPFJ3XYNWeOavsPufLLgDjIT3ixuyzxqDniGhVyPxKQeI4Wqox+CaGV43FnjdkYfrKSD9RWs7Nd/xsySYyK0kUsVjGttZFP3d76AWLAnXRuBrbkbUbiAjGXq92RvxjMNh5MPDMUhkzZksDbMLMUJF0JHS1VW09oLNNJIsaQh3LCNL5Fv+Fb8qaw0DSOqRq0jsbKiAsxPQAamh9SEo2y6H0xVzY1HxstyANQK6fut2CYqez4xxhUP4BZ5iPEfKnrfyromC3Q2RstQe7RpB+OW0snmM3wp6AUjJn9RcI7B4xhtnANibo43Ea4fDyup/FkKx+rtZfrWixXZdiI4w2Mmw2FU/mdnbyCxqbn1rpG2O2PDrcRqWtzPD04Cueb575y7RRUAKoGuQQoB9bXooYcjVPoVLMm9f7M4N2YVN5MUrpx/q6NIxHiHyBTbkTVTg4IjNZy3d3bUZVa2uW97gcr8anf0TpwNxxtz9zTK4HW2U+v8bVPpKrQaypp7LKXZWCKnJK4YZbAsrXvx4ILCrJuy+SSEvhpVkZTrExCOQRcGM3sdORtVQuybi4varLBbyzYVcqi44kmmvxYtVVGf1ZX9jsoMZuviokZ5MPKiIQGZkIUE6DXnVdaugHf92QrIgdWBDLfQg8RY8arMLidnlvvMOw8O8fL7A0uPjcOhq8hv8ov+DJVI2dtWWBw8MjxMPxIxU6dbcfWupbPh2VKmQYeI34kM+f0bNmWq/anZVFIC2CmI591Nr6LIo09R60E8cy4+Tjlp6/c5vNKWYsxuzEkk8SSbkn1rT9mGD7za2GFrhXL/APTVnH1ArMzwMjFWBDKSCDxBGhBpWFxTRsGRmRhwZSQQfAir9h72j1mGql3r3vh2fD3kxuxv3cQPxuRyHQDm3LxNcr2D23zxRFMSgnYL93JfK1+Ql5MPEWNYPbm3ZsXM007lnb2UclQcgOlZXIBY3ezff8ecV/8ABB7v/rQrl1Cl82M4RPcFChQoAwUKFCoQFZ3fXcuHaeH7ma6kNmSRbZka1rgHQgjQjnWioEVCHmbf/sj/AKLwgnbEiVmmWNUWPILFXYsSWOvwjTxrnJr0B+kfLbB4ZeuIY/sxn/yrz/VspAFbPcftTxWzSFU97BfWCQm3iYm4xn6dRWLo6os9Y7odqGC2gAscndzHjBLZXv8Aqcn9D6VrTXiJWIOhrTxdp20lgEK4yUIOGozgdO8tnt4XqEL7trwsKbWkMLqxdUaVV1yS2ysrcgSFDW8TWBtSe9LEliSTcknUknUknnW77Jdzlx2NzTqDhsOueXMbKT+BGPQkEnwU104T/pWxbRH3B7KcTtIhz9zhr6zML5rcREv4j48BXaYcPsvd+G4yq5HzH48RJ68QPAWFZ/fTthWJTBs4L8Iy99l+BQNLQLwIH5uHS9cmxUrzP3krszMdWY5mJPrSsXiyluWkKnmS0jfbx9seJxBKYYdxH1OsjD00FYbGGaYkuztfjmY0pYco0AF/IfvpAhPFjz5V04YowVJGGU3J2KwmCCj4viPjrTqqRxAA8P8AejWUEcx9KZxUwW19SeGt6Z0LtykSPtIUf+v9ar5sUWPwLblew1qLiMWS3K3Gwty5GlrcDN1Ht0oXKxscXHbFDFutxxFz19bUa4i+hW388qabEcBy6/vpaMAdR5XFUHS+Cwypa2UfS9V+JwIB8+B42qXnv4eFx9KblFlsSf8AF+4XomgItp6I+FwRuSpII6aH3q3wO8c8J45wOIN/3iq2HEWGh14an21o1kueFj5f6mqokk5PZabagjx33iER4jmGIAkt4/m8edZ7G7sYmGIyyRMqAgFja1zw4Hh48Ktxg2ZSba+1TNmbxSxAq/xxkWKsBqD58fWlZMN9BY8ziqW0jCEUVdVw+7WzsYLqvdOR/ZsVIPXuzce1YzercubBNdhniY2SVR8J/Vb8reB9K5E8Eodm3Hnjk0tMzlChQpI89wUKFCqICo+N2hHCheV1jQcXdgqj1NSK8sdpu+smPxr/ABHuImZIUvpZTYuR+ZiL36WFNxYvUZTdHpzZ21ocQmeCVJU4Zo3VxfpdTTuMxaRRs8jBEUFmZjZQBxJNeYuyje4YHHqZJMkEgZZr3y2ykoxA5hgPc092kdqEu0n7uO8eFU/DHwLkcHltx8F4CnPxnzr2B5aH+1ztFTaUiRwpaGBnKu2jSFrAtl/CumnOspu3uxLj5XihsXWGSUKfxd2B8C+JvYVUM1dZ/R02cWxmIntpHCIwf1pXBt52jPvTsvDHDiiKzkDoQSCLEaEHQg9DWj3FjwUmI7nHqwjmsqTq5Uwvf4WI+Uqb2Nwbca6D26dnfdscfh1+ByPtCj8LnQSgdG4HxsedcbrnsM2vaR2bNsp0+/SVJS2QfLLZeJZOFuAzA2vWJAqbtPbU2IKGeRpCkaxqWN7Imir/AD1rY9lu5UeJkfF4whcFhfikLaK7jUR+I4E+YHOrSspsttwuy6E4R8dtVzDhyv3YzZGI/wDkJtex4Ko1PtR4zaEbRGLDK2GwAJyxa97iG5yzte7eC3sAOFQt9N+H2niQoBjwsJ+6i4cNM8g/NbgPwjQczVVjtoWAueWmth6Cut42ClcjB5OSTfCAJY19ByFqZiBJJ+UjgpHUcfGq84xifAcqmwub36L0txN/58613Yji4rY6qkEZiPax9zTOLxwA0seHP+FIxmJYDQDXh19uFVrfDfNqx9h7c6py3QcIXtk2CdjxtxHHp4CmsdKubj7XAqIj5ef1NKv8Jueeg4+1Dy0OUEnYtbHNlGh9vIk09I4RbC3kOPXzppJxY8fG2nrTElrjnrfjy5g6VV0XVvY4D0qRHi+XC3IAD61HW1uQ10F6OKNddSW5WNwKl/BGl7kkyML2052H79aelIYE6m3Xp4VFNwOI08qUk2YW6+I9LUYvj7jsbC2uh09fOnIZwCCOvDw8TzqLHJlNje/76mxy8Lrlv4CogJIt8BtHNwOXztrUTaMKsxvYdD/sKjLiCpyiwHUWJ8OPOnXFxrfwJvb3GlH2Z1j4ytaGYAyMHiJBXib6G3QVv9gb0xzRdzigpVwAVcfCw6H+QRWQwmJSJCHtduGlz51AWYnRVsTfU30F+IJ40EoKSphW5b6o6F/w22b+ST/qtQrFZ5f+YPuf9KFI+miF60/8v+nqehQoVxDsCZVupHUEe4rxhtDDNHK8bizI7Kw8VJBv617RrEb0dkOCx0/fyCSOQ2zmJgoe2l2BB1tzFaMGVQtP3Bas8uiiNbztj3dgwWOjhwyd2gw0Ztckli0gLMTqSbDXwFYOt6laTQIK2e5HalidmRmOJIXjZizK6WYk2F86kHgBa96xlC1VKKfaIdxw/wCkDh5o2jxmCbI4KuEdZFZW0IKuFNvWuL7USLvpO4ziLM3dh7Z8l/hz20vamDSWNKeLHFXRdkvYWxZMXiY8PELvKwUdB1ZvAC5PgK6HvHvAE7vBYIZsJhNBcfDPOD8c72+YBrlffpVVuBCkcEj5ws04aMMPmhw41mcdHkNo18A5prFlF0QWH10ovEwf3yMfkZ1fBdkOawBuBdtT58Tb3qmnbM3D26eFWOJk58bcettKZii4G3net8tgQ+1WNYfC631ueFj/ADYVPhUgG5JJN+ApCRgDr40bvYaW96iVFSk5DrDTl68KqcSSCeHoLelHJtS+ludR58XfkfWglkQzHjaBIwtqdfX600pudKeWDML3Hlrf60r7IRcA3tx5e1BV7H2kRi1KU3/9/wAKkhAwN7C3A+HlUaWMjiOPCo1RE70SGsQL/W+lKwma5AOgHjaoiufPwqZFKEsOt+WnvVp2DJNKhaxs1xY29h/vTAbIbEWPqad+2EcPailxFxYj+fCif6AK/dB/aFJBOvXlUxZL6jXwqqVSNON+Ip7CKyuLmy31sf31Sk+qJKC9iQXGckXBNtCNPOlq3xC5Oh5nT/X6U5iFC/Hx1tYHT0olkY8gQOR4UxCrtWFOSbFrAXJsOHoRVzsUJJ8DEKzAAMQbaXuBppy1quQL1F7HQakAC/l0qTh5D83IAWvwJ/EWPIf6VYnJuNGg/oT/AOwfShVd/Sh6UKKjHUz09QoUK80ekBRGjoVCHnn9IaO20oT1wq/SSQVzGLCMysyqWCDM5AJCqSFu3QXIF661+kdD/WsK3WFx+y9/+6on6PuFD4zEhlDIcKVZWAKnNImjA6Hga6MZViTAOVGtfuBvfDhHMeLw0WIw0jXcPEjyIflzxlhrp+H2qw7WNzcPg8UfskilWuXgBLNCemb8p5Am49qwFMf3R/cpOzonajitk5E/o2ECRmu0q51jyAaqqMbXuRyFrGudRRlmCgEkmwAFzr0o5DcVfbmYlYZWmK5mRSIweAdhbOfIE+pFZuDlkUPYqUuMHJkrBt3a24WFqZmmJNHiX0+tQAb8Otdd6OfGNvkLkmtz1vwp2Oe/hTfibU7FY8x7VQb6HgKg4uTx8LFbfWrJYjbxqvx66akeulR9FY3bKwy9NDT2DhLG5F/Ph603ZedOpLf9UdAaRFW7bNcnrROSO3IE9NBam2BtwHkNT5+FRs5On11pcHG17cteFNsTxrYpCvjfgNdPrS5cMSOdx43HpUnuBx05eVOs2nC3iPGroBz+Cpw5sTpx4/7UVrDr71OZRrZj7Uax/mPrzqlEZzK4t1BvQN72NhUieNbXF78evvUUz666+dA9djFsNlN+PH0qQhynXmOI525GomcnW2n0p1X+HjqNfKqUk+iSTJeQXH5fP6Wq2w8SiwA8eWtUeHxQtwOYHiP4ipEMuoPr4a30psZJmecGywd8tzcWsbeo5mne9AiPDUCwsDxtfQ1FaMWPC3014i1KjTTjoOduPrRiXFVsmfaT1b6UKT9uX8woUVi6fwerL0KQrUsV5k7YKFChUIcv7ctzJsbDDLhkMkkDMGRfmKSW1Uc7FRp4+Fcm3a3nk2fDPFAcmIlYLLJcXRI7gJHYnUljdvDTrXRO23tLMQbAYVrOw/rEgOqqf7FTyYg6nkCBzrhmGmymteDIrUZdC5xbTov++vckkkm5JNySeNyeN6q9oYYA3HAnh0NOR4m9HiDmW383rqSpxMkLjIrGNajB7LMUCM2hcZreB4XrLILkCt1PH/VlLcbKB5Cs/jLnNz/gnlzcVGPyZramI1yi+v8ANqTGCLDlzoSx3a560pDzp6T5Nsu/tSHhbmKcVQDpTDIKbjvfjTLoCrLGXGDhytVNiZrnT95tTkuL42qMFv19qXOV9DccOO2IAp6Nf5FGYulLjJNgbWoIxpjJStD4Aty4etR21Onqf3VJ7wAUyGF6aKTYqJiB+8UGxGnMeulKvrr05UCAdbeVuNXZWvcjsNLg0lZTyJqRMLdaaSwHCga2HehtiedNk68KfLfzb99IUC+vOgkhkWKhhuLmnBCCaYuV8uVOrLRproBp3YoR5dRTkbA+f09qRJIPD1qPxOntUb4lJclssVl+Kx+vWp8GFLWDMABrYePUVSRxtf4jx96stmNZxqTfqT/GmRlYnJGlosf6GX+TQqX3lCmUjnepP5PTMdPChQrzR6EFQdvYxosLPKls0cMrrfhmRCwv6iioVS7LPHOMxDSOzuSzuSzMTclmN2JPiSaYFChTmUKU2p7vjaioU/DJ12A0LiX5T41tdttbDx/3f9KFCuhi0mYPL/KJlgaZklINChRjo9jschbQ0iRiBa9HQqPotLZENAHWhQpY4dtzpzlQoUxdC5BkaegphzrR0KoqI9fSlJIbelChVgDbMSNabXh60KFCw0N56F9KFChHDn4TUdaFCgn2ikP24U+KOhTULY0r/FU/Zh19KFCiiLy/iW+c0KFCnG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65" name="AutoShape 8" descr="data:image/jpeg;base64,/9j/4AAQSkZJRgABAQAAAQABAAD/2wCEAAkGBhQSEBUUEhQWFBQVFBQXFhQVFBUVFRgWFBcXFBQUEhUYHCYeFxwjGRQVHy8gIycpLCwsFR4xNTAqNSYrLCkBCQoKDgwOGg8PGikcHRwsKSkpLCwpKSwpKSwpKSkpKSwsLCwpLCksKSkpLCwsLCwpLCkpLCkpKSwsLCksLCksKf/AABEIAMQBAQMBIgACEQEDEQH/xAAcAAAABwEBAAAAAAAAAAAAAAAAAQIDBAUGBwj/xABEEAACAQIDBQYDBAYIBgMAAAABAgMAEQQSIQUGMUFRBxNhcYGRIjKhFCNCUghikrHB8BUkQ3KCotHhF1STwtLxU2Nz/8QAGgEAAgMBAQAAAAAAAAAAAAAAAgMAAQQFBv/EACoRAAICAgIBAwMDBQAAAAAAAAABAhEDIRIxBBNBURQiMmFxgSNCUpGx/9oADAMBAAIRAxEAPwCnw0NWmHhprDQ1ZQxV6CTPMJDkMdTYo6bhSpkSUmTHxQqNKkLHQjSpCR0ls0RQ0IqJoamCOj7mh5BcSseGmGiq2eCo7w0SkC4EDu6cVadaOiC0VgcRSJUlBTKU/HQMYh1Vp1RQQU7kpY1KwKKdVaQop1RQMYg8tDJToWhloWwuJHKUgpUorRMlXZXEhlKQVqUy02yUSYtxI+WjAp0pRZauyqEgUsCitShVBBqKcFIWl1QSFgU4q0gCnFoQw8tHR0KqyzmEEFTooqTDHU2JK6UmciKDijqVGlEgqRGgpLkPSFxpUqJKREgqXFHSJMfFAWOld1Tyx06IqByHKJDaGmJIKtO5pt4KikU4FLLBTJjq3lhqLJDTVKxUoUQlWnUpRjoKKtsBIkR1JjqNHUmMUtjoi+7pYS3GuRdoHaRI8rYfCuUiQlXkQ2eRgbMAw+VAdNOJ1rH7N3nxMDh4p5AR+Z2ZT4MrEginRwSkrCcj0ktOZaqd1tuDGYSOcC2cWZR+F1OVh7j2Iq4FZWmnTGCMlEVp21GEoLCMVv32gQbNQBh3k7glIVNtL2zyN+Fb+ptXLW7cMdnzZIMt/k7s2/azZqy++21WxO0MRI5uTK4A6KhKoo8lAqjoHNjVBUektyN94tpRMVHdyx27yIm9geDoeak6eFaTLXB+xV2/pQBeDQyhvIAEX/xBa76RT4StGecaehqjApVqAFFYsAFLUUm1U+8292HwEYedjdrhI1AMjkcco6A6EnSqCSL1acrkB7fQG0wZyeM1m+iWroW6W+WH2hEXgJDLbPE1g6X4XHMH8w08jpUaaGcWuy/tQoqOgLoxEUVS446EUVSY0ra5HNUQkjqSkdBI6kJHSrHKIUcVS446THHUiJKXJjoxHI0qQi0I0qQiUhsekNhKS0NSstDJQ8hnErpcNUOXDVdNDUeaCjjMXKBRyQUwY6tpYajPHTlIzuFEWOi2g5EMpT5hFIV8wjWt609lpa1ZSPMpNEK2HaRuvDhJwYZB97du5/FGOt/yk8L66HlWShkysDYGxBswupsQbMOYrqRkmrRR3zsx2e0OzIg4sXLyWPJZD8PuAD61rVNcx2H21xtZcVCY+Azw/Eg5axnUehNdC2RtqDEpnw8qSrzykXH99eKnzrl5IyTbkh0aonXo6j4zGJEjSSuscai7OxAUDxJ9rVx7fXtzZrxbOGUcDiHHxH/8kPy/3m18BWdsZFNmW7Xt1fsePZ1K93iS0qqCMyEm7qy8QLm4PAg+BrDgU7jMW8rl5HZ3Y3ZmJZiepJ1NM0tj0ehOyns/bAxNNOLYiZQMuh7uPRgpI/EdCfICt2VrgnZ72sSYPLBic0uG4A8ZIhf+zv8AMv6p9K7vgcfHPEssLrJG4urKbgj+B6g6inQehE0/cMrRWpwiitRihIFeZd+NutisfNIxNg7Ig/LGhKqo/f5k16c4a9OfL3rzDvrs0QY+eNWV17wsrKwYZX+MC40uL2PlTIh4+yjrS9nW2Ww20sOyk2eRY3H5kkIUg+4PmKzVbLsr3cbFbQja33UDLLI1tBlN1W/UsBp0Bohsuj0j3RoUWc0KzgGdjjqQkVLjiqQkdPbMiiISOn0SlpHT6RUtyGqIiOOpMcdGkVPIlLbHRQpFp5BRAU4BSmxqQAKOgKRPMqKWYgKoLMTwAAuSfQfShCFE0grevMG/vaLPtCd7SMmGDERwgkLlHBnA+Zjx14cqldlO+k2Ex0URdjh5nWN4ySVGc5VdQflIJHDletf0suN+4HI9HSw1Dlgq0K01JHSFIGUSmeOs1vrvamAhuLNM4PdJ5cXf9UfU1e717diwWHaaXyRL6u54Iv8AE8gDXnXbW2JMVO00pu7n0UclXoByrbgx83b6M09EfG4x5ZGkkYu7klmPEk/zwpgmhehXQABT+Cx8kLiSJ2jccGQlW9xScJhjJIiAgF2VQToAWIUE+GtTd493ZsDN3WIUK1rqQbowva6Nz/eOdU2umSn2hrezenF40L9olLqg0QAKl+b5V0LHrWWrTbN2HPi27vDRNKx0+EfCL83c/Co86hb17uHA4g4d3V5FRDJkvlVnGbJc/NYFdfGuV5UIxn9prxNtbKWhQoVkHBitd2f7/wAuzpeb4dyO9iv/AJ4/yuPraxqsh3RnfAnGomaFZGjfKbsmUKczL+X4gL1TrTccW2U9nfds9t2CiH3KyYhrcl7tPIs2vsprB7Y7a8bLpD3eHXlkUO/7b3t6AVz+irVxSA4osNo7fxGIJM00kl/zuxHte1V96FCoXRY7vpAcTGMUXEBcCQoQGCnmCQdAbX8L16f2FsaDCwrHhkVI/m+E3zXGjMx+Ykc68ng123sW327yP7FM3xxgmEn8UY+aPzXiPDyoZK0DJe51WhRUdKFkNI6kJFS44qkpFVuRUYjccVSEipxI6dCUlscojapS1WlhaO1DYaQBR2oAUdUWCs52ilv6KxmT5vs8nDpb4v8ALetHSJogwKsAQQQQRcEHQgjpari6dlPaPFxFT93sYkOLgllzGOOaN2CgFiEYNZb89K6X2gdjCYWKbFQ4gLCilu6dSWBJsI0cHW5IAuK5JXYjOORWhNUds2j+kYNe4whPRpZQPdUH8azmM7etoP8AKIIx4RFj7uxrm1PYbBvIbRo7noisx9gKBYccfYu2XO8e+2Jxzq2JcPkBChVCKLm5IUczzPgKf3W3dlx86xQjjYu5+VE5u5/cOdW+5nZDi8XIpnjfD4cEFnkXI5H5YkbUk9SLCu+7B3Yw+CiEWGjCLcEnizH80jcWP8ihnnjjXGIDx8tnl/aGGEc0kYOYJI6BiLEhWIuRyvao9StrG+ImPWWQ/wCdqjBa2rozhKSDcaEcPPlXpXZU0WOwcMksccqvGj2dFcBiLNYMDbUEeleaq7N2N7Zz4R4Cfihe4H6knxD2YN71m8mNxtewUXTOhwxJEllVUjXXKqhFAA1NhpXkzeXaxxWLnnP9rK7jyJOUe1vavRfaXtv7NsvEODZnTuk65pfgNvJc59K8xVypmuALUKn4fYkj4aXEKB3cLRK553lzZbC2vym/mKgUAw9Bdheuy2B1H2iW4/wpcH3qRtrsYwE7l0EmHY6kRMvd3PMIwNvIECq/sGmvs+Vfy4lv8yIf4V0q9PjpCJPZzPD9gmFBu+IncX4ARp9bGuVb8JhUxbR4JSIovu8xdnMjr88lzwF9BbT4a7h2pb3fYsCwQ2nnvHF1Uf2knoNB4sK84E06NvYUQqFqOgKOgwqk7N2g8EqSxnK8bBlPQir/AA24skmy3x6m4SQqUtr3a2DSX8GIFqy7VVpbKuzsP/H8/wDKj9r/AGo643moUv1YfAPpo9nRxVJSOhGtPAVmbsOMaCC0dC1HQhAFC1CheoQFCk94L259OftR3qEDoUKK9Qhx/wDSE2/lhgwinWRjK4/VT4UB82JP+EVws1se1nbn2na2IIN1jYQr5RaN7vnPrWONdfDHjBCXtgrVdne/L7MxWfVoXss0Y4lQdGX9ZbkjrcjnWUoXo5RUlTKR7L2dtGOeJJYmDxuoZWGoIP8APDlYin2Fea+zHtNfZ0ndy5nwjt8S8TGTp3kf8V5+dejYMeksIliYPG6ZlZTcEEaEGuXkxPG/0Gp2jyZjGvI5/Xf6sa13Zbs1cRiZ4X+WTCTIfC5SxHiDY+lY6VrknqTWn7O96oMBiJJsRnsYWRVRczMxZDbiANBzNdfK6xsxJWzNYvDNG7RvoyMysP1lNj9RWl7NNtfZ9oJc2Sb7pvNzdD+2F96qN6NvxY3GSzxI0ayEHKxBOawDMcuguRe3jVNPPlF+fKo5qWPk/gnF8qOldvO29cPhQeGaZx4m6Rj2Dn1FcgFSMZjXlbNK7O1gMzMWNgLAXPSo4riSds3RVKjruyt3Sm6mIcj4pj3/AA/BHIip9FY+RrkVPjGPly52y2tlzG1ulr2tTBqSIkdp7AMTeHFp0khb9pXX/srq0kgAJY2ABJJ4ADUk+Q19K8tbs74YnAMzYZwucKGBRWDBbkAhh4nh1rRbZ7XsXisK+HkWNe8sGkjDKxW9ytrka6U7HvQqUW2Ve/8AvWcfjXlB+7X4Il6IvA26sbsfMdKzYoWrZdlu6RxuNBYXhhtJJ0JB+CP1bj4A1o6QXSMjicM0bFXUowtdWBUi4uLg6jQimxV5vxi+92lin5GeS3krFR9BVbsjB97iIox/aSon7TBf41C70ek9ydkCHZmHhZQfuQXUi4Jlu7g/tkVy3fLsanjlL4Je+iY3EdwJI7/hsSMyjkRr1rt4AGg4DQeQ0H0o70l/AlNo82/8J9p/8q37cX/lQr0nmoUHBF+oy9UUqiFHSDQChQoVCArn3bHv2+zsIqwm0+ILKjfkVQM8gHX4gB4m/Kug1wX9JKFvtGEb8PdSAdMwcE/QioiHKYNtzrMJllkEoObvM5z343LE3PlXqrczetcVsuHFzMqXjPesSFQPGSjkk6AErf1ryNU+XbczYdMO0rGCMsyxXsgLHMWsOJueJvxq7Idw3y/SAiizR4BBM40757iIH9RdGfzNh51yHbW/+PxTZpsVKdbhVYxoPJUsKzy10HcfsaxWPVZXth8OwuJG1ZxyMadPE2HnUKMKkpJuSSb3JOp11JvXTN5ezswbAwuJyWmDF59LHu8Rbuw392yD/Gau90+wOVMSHxrxmGNgQkZLGWxuA1wMqnnz5V2Hbmx1xOGlw7/LLGyeVwQCPI2PpWt5uPFJ3XYNWeOavsPufLLgDjIT3ixuyzxqDniGhVyPxKQeI4Wqox+CaGV43FnjdkYfrKSD9RWs7Nd/xsySYyK0kUsVjGttZFP3d76AWLAnXRuBrbkbUbiAjGXq92RvxjMNh5MPDMUhkzZksDbMLMUJF0JHS1VW09oLNNJIsaQh3LCNL5Fv+Fb8qaw0DSOqRq0jsbKiAsxPQAamh9SEo2y6H0xVzY1HxstyANQK6fut2CYqez4xxhUP4BZ5iPEfKnrfyromC3Q2RstQe7RpB+OW0snmM3wp6AUjJn9RcI7B4xhtnANibo43Ea4fDyup/FkKx+rtZfrWixXZdiI4w2Mmw2FU/mdnbyCxqbn1rpG2O2PDrcRqWtzPD04Cueb575y7RRUAKoGuQQoB9bXooYcjVPoVLMm9f7M4N2YVN5MUrpx/q6NIxHiHyBTbkTVTg4IjNZy3d3bUZVa2uW97gcr8anf0TpwNxxtz9zTK4HW2U+v8bVPpKrQaypp7LKXZWCKnJK4YZbAsrXvx4ILCrJuy+SSEvhpVkZTrExCOQRcGM3sdORtVQuybi4varLBbyzYVcqi44kmmvxYtVVGf1ZX9jsoMZuviokZ5MPKiIQGZkIUE6DXnVdaugHf92QrIgdWBDLfQg8RY8arMLidnlvvMOw8O8fL7A0uPjcOhq8hv8ov+DJVI2dtWWBw8MjxMPxIxU6dbcfWupbPh2VKmQYeI34kM+f0bNmWq/anZVFIC2CmI591Nr6LIo09R60E8cy4+Tjlp6/c5vNKWYsxuzEkk8SSbkn1rT9mGD7za2GFrhXL/APTVnH1ArMzwMjFWBDKSCDxBGhBpWFxTRsGRmRhwZSQQfAir9h72j1mGql3r3vh2fD3kxuxv3cQPxuRyHQDm3LxNcr2D23zxRFMSgnYL93JfK1+Ql5MPEWNYPbm3ZsXM007lnb2UclQcgOlZXIBY3ezff8ecV/8ABB7v/rQrl1Cl82M4RPcFChQoAwUKFCoQFZ3fXcuHaeH7ma6kNmSRbZka1rgHQgjQjnWioEVCHmbf/sj/AKLwgnbEiVmmWNUWPILFXYsSWOvwjTxrnJr0B+kfLbB4ZeuIY/sxn/yrz/VspAFbPcftTxWzSFU97BfWCQm3iYm4xn6dRWLo6os9Y7odqGC2gAscndzHjBLZXv8Aqcn9D6VrTXiJWIOhrTxdp20lgEK4yUIOGozgdO8tnt4XqEL7trwsKbWkMLqxdUaVV1yS2ysrcgSFDW8TWBtSe9LEliSTcknUknUknnW77Jdzlx2NzTqDhsOueXMbKT+BGPQkEnwU104T/pWxbRH3B7KcTtIhz9zhr6zML5rcREv4j48BXaYcPsvd+G4yq5HzH48RJ68QPAWFZ/fTthWJTBs4L8Iy99l+BQNLQLwIH5uHS9cmxUrzP3krszMdWY5mJPrSsXiyluWkKnmS0jfbx9seJxBKYYdxH1OsjD00FYbGGaYkuztfjmY0pYco0AF/IfvpAhPFjz5V04YowVJGGU3J2KwmCCj4viPjrTqqRxAA8P8AejWUEcx9KZxUwW19SeGt6Z0LtykSPtIUf+v9ar5sUWPwLblew1qLiMWS3K3Gwty5GlrcDN1Ht0oXKxscXHbFDFutxxFz19bUa4i+hW388qabEcBy6/vpaMAdR5XFUHS+Cwypa2UfS9V+JwIB8+B42qXnv4eFx9KblFlsSf8AF+4XomgItp6I+FwRuSpII6aH3q3wO8c8J45wOIN/3iq2HEWGh14an21o1kueFj5f6mqokk5PZabagjx33iER4jmGIAkt4/m8edZ7G7sYmGIyyRMqAgFja1zw4Hh48Ktxg2ZSba+1TNmbxSxAq/xxkWKsBqD58fWlZMN9BY8ziqW0jCEUVdVw+7WzsYLqvdOR/ZsVIPXuzce1YzercubBNdhniY2SVR8J/Vb8reB9K5E8Eodm3Hnjk0tMzlChQpI89wUKFCqICo+N2hHCheV1jQcXdgqj1NSK8sdpu+smPxr/ABHuImZIUvpZTYuR+ZiL36WFNxYvUZTdHpzZ21ocQmeCVJU4Zo3VxfpdTTuMxaRRs8jBEUFmZjZQBxJNeYuyje4YHHqZJMkEgZZr3y2ykoxA5hgPc092kdqEu0n7uO8eFU/DHwLkcHltx8F4CnPxnzr2B5aH+1ztFTaUiRwpaGBnKu2jSFrAtl/CumnOspu3uxLj5XihsXWGSUKfxd2B8C+JvYVUM1dZ/R02cWxmIntpHCIwf1pXBt52jPvTsvDHDiiKzkDoQSCLEaEHQg9DWj3FjwUmI7nHqwjmsqTq5Uwvf4WI+Uqb2Nwbca6D26dnfdscfh1+ByPtCj8LnQSgdG4HxsedcbrnsM2vaR2bNsp0+/SVJS2QfLLZeJZOFuAzA2vWJAqbtPbU2IKGeRpCkaxqWN7Imir/AD1rY9lu5UeJkfF4whcFhfikLaK7jUR+I4E+YHOrSspsttwuy6E4R8dtVzDhyv3YzZGI/wDkJtex4Ko1PtR4zaEbRGLDK2GwAJyxa97iG5yzte7eC3sAOFQt9N+H2niQoBjwsJ+6i4cNM8g/NbgPwjQczVVjtoWAueWmth6Cut42ClcjB5OSTfCAJY19ByFqZiBJJ+UjgpHUcfGq84xifAcqmwub36L0txN/58613Yji4rY6qkEZiPax9zTOLxwA0seHP+FIxmJYDQDXh19uFVrfDfNqx9h7c6py3QcIXtk2CdjxtxHHp4CmsdKubj7XAqIj5ef1NKv8Jueeg4+1Dy0OUEnYtbHNlGh9vIk09I4RbC3kOPXzppJxY8fG2nrTElrjnrfjy5g6VV0XVvY4D0qRHi+XC3IAD61HW1uQ10F6OKNddSW5WNwKl/BGl7kkyML2052H79aelIYE6m3Xp4VFNwOI08qUk2YW6+I9LUYvj7jsbC2uh09fOnIZwCCOvDw8TzqLHJlNje/76mxy8Lrlv4CogJIt8BtHNwOXztrUTaMKsxvYdD/sKjLiCpyiwHUWJ8OPOnXFxrfwJvb3GlH2Z1j4ytaGYAyMHiJBXib6G3QVv9gb0xzRdzigpVwAVcfCw6H+QRWQwmJSJCHtduGlz51AWYnRVsTfU30F+IJ40EoKSphW5b6o6F/w22b+ST/qtQrFZ5f+YPuf9KFI+miF60/8v+nqehQoVxDsCZVupHUEe4rxhtDDNHK8bizI7Kw8VJBv617RrEb0dkOCx0/fyCSOQ2zmJgoe2l2BB1tzFaMGVQtP3Bas8uiiNbztj3dgwWOjhwyd2gw0Ztckli0gLMTqSbDXwFYOt6laTQIK2e5HalidmRmOJIXjZizK6WYk2F86kHgBa96xlC1VKKfaIdxw/wCkDh5o2jxmCbI4KuEdZFZW0IKuFNvWuL7USLvpO4ziLM3dh7Z8l/hz20vamDSWNKeLHFXRdkvYWxZMXiY8PELvKwUdB1ZvAC5PgK6HvHvAE7vBYIZsJhNBcfDPOD8c72+YBrlffpVVuBCkcEj5ws04aMMPmhw41mcdHkNo18A5prFlF0QWH10ovEwf3yMfkZ1fBdkOawBuBdtT58Tb3qmnbM3D26eFWOJk58bcettKZii4G3net8tgQ+1WNYfC631ueFj/ADYVPhUgG5JJN+ApCRgDr40bvYaW96iVFSk5DrDTl68KqcSSCeHoLelHJtS+ludR58XfkfWglkQzHjaBIwtqdfX600pudKeWDML3Hlrf60r7IRcA3tx5e1BV7H2kRi1KU3/9/wAKkhAwN7C3A+HlUaWMjiOPCo1RE70SGsQL/W+lKwma5AOgHjaoiufPwqZFKEsOt+WnvVp2DJNKhaxs1xY29h/vTAbIbEWPqad+2EcPailxFxYj+fCif6AK/dB/aFJBOvXlUxZL6jXwqqVSNON+Ip7CKyuLmy31sf31Sk+qJKC9iQXGckXBNtCNPOlq3xC5Oh5nT/X6U5iFC/Hx1tYHT0olkY8gQOR4UxCrtWFOSbFrAXJsOHoRVzsUJJ8DEKzAAMQbaXuBppy1quQL1F7HQakAC/l0qTh5D83IAWvwJ/EWPIf6VYnJuNGg/oT/AOwfShVd/Sh6UKKjHUz09QoUK80ekBRGjoVCHnn9IaO20oT1wq/SSQVzGLCMysyqWCDM5AJCqSFu3QXIF661+kdD/WsK3WFx+y9/+6on6PuFD4zEhlDIcKVZWAKnNImjA6Hga6MZViTAOVGtfuBvfDhHMeLw0WIw0jXcPEjyIflzxlhrp+H2qw7WNzcPg8UfskilWuXgBLNCemb8p5Am49qwFMf3R/cpOzonajitk5E/o2ECRmu0q51jyAaqqMbXuRyFrGudRRlmCgEkmwAFzr0o5DcVfbmYlYZWmK5mRSIweAdhbOfIE+pFZuDlkUPYqUuMHJkrBt3a24WFqZmmJNHiX0+tQAb8Otdd6OfGNvkLkmtz1vwp2Oe/hTfibU7FY8x7VQb6HgKg4uTx8LFbfWrJYjbxqvx66akeulR9FY3bKwy9NDT2DhLG5F/Ph603ZedOpLf9UdAaRFW7bNcnrROSO3IE9NBam2BtwHkNT5+FRs5On11pcHG17cteFNsTxrYpCvjfgNdPrS5cMSOdx43HpUnuBx05eVOs2nC3iPGroBz+Cpw5sTpx4/7UVrDr71OZRrZj7Uax/mPrzqlEZzK4t1BvQN72NhUieNbXF78evvUUz666+dA9djFsNlN+PH0qQhynXmOI525GomcnW2n0p1X+HjqNfKqUk+iSTJeQXH5fP6Wq2w8SiwA8eWtUeHxQtwOYHiP4ipEMuoPr4a30psZJmecGywd8tzcWsbeo5mne9AiPDUCwsDxtfQ1FaMWPC3014i1KjTTjoOduPrRiXFVsmfaT1b6UKT9uX8woUVi6fwerL0KQrUsV5k7YKFChUIcv7ctzJsbDDLhkMkkDMGRfmKSW1Uc7FRp4+Fcm3a3nk2fDPFAcmIlYLLJcXRI7gJHYnUljdvDTrXRO23tLMQbAYVrOw/rEgOqqf7FTyYg6nkCBzrhmGmymteDIrUZdC5xbTov++vckkkm5JNySeNyeN6q9oYYA3HAnh0NOR4m9HiDmW383rqSpxMkLjIrGNajB7LMUCM2hcZreB4XrLILkCt1PH/VlLcbKB5Cs/jLnNz/gnlzcVGPyZramI1yi+v8ANqTGCLDlzoSx3a560pDzp6T5Nsu/tSHhbmKcVQDpTDIKbjvfjTLoCrLGXGDhytVNiZrnT95tTkuL42qMFv19qXOV9DccOO2IAp6Nf5FGYulLjJNgbWoIxpjJStD4Aty4etR21Onqf3VJ7wAUyGF6aKTYqJiB+8UGxGnMeulKvrr05UCAdbeVuNXZWvcjsNLg0lZTyJqRMLdaaSwHCga2HehtiedNk68KfLfzb99IUC+vOgkhkWKhhuLmnBCCaYuV8uVOrLRproBp3YoR5dRTkbA+f09qRJIPD1qPxOntUb4lJclssVl+Kx+vWp8GFLWDMABrYePUVSRxtf4jx96stmNZxqTfqT/GmRlYnJGlosf6GX+TQqX3lCmUjnepP5PTMdPChQrzR6EFQdvYxosLPKls0cMrrfhmRCwv6iioVS7LPHOMxDSOzuSzuSzMTclmN2JPiSaYFChTmUKU2p7vjaioU/DJ12A0LiX5T41tdttbDx/3f9KFCuhi0mYPL/KJlgaZklINChRjo9jschbQ0iRiBa9HQqPotLZENAHWhQpY4dtzpzlQoUxdC5BkaegphzrR0KoqI9fSlJIbelChVgDbMSNabXh60KFCw0N56F9KFChHDn4TUdaFCgn2ikP24U+KOhTULY0r/FU/Zh19KFCiiLy/iW+c0KFCnG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66" name="AutoShape 10" descr="data:image/jpeg;base64,/9j/4AAQSkZJRgABAQAAAQABAAD/2wCEAAkGBhQSEBUUEhQWFBQVFBQXFhQVFBUVFRgWFBcXFBQUEhUYHCYeFxwjGRQVHy8gIycpLCwsFR4xNTAqNSYrLCkBCQoKDgwOGg8PGikcHRwsKSkpLCwpKSwpKSwpKSkpKSwsLCwpLCksKSkpLCwsLCwpLCkpLCkpKSwsLCksLCksKf/AABEIAMQBAQMBIgACEQEDEQH/xAAcAAAABwEBAAAAAAAAAAAAAAAAAQIDBAUGBwj/xABEEAACAQIDBQYDBAYIBgMAAAABAgMAEQQSIQUGMUFRBxNhcYGRIjKhFCNCUghikrHB8BUkQ3KCotHhF1STwtLxU2Nz/8QAGgEAAgMBAQAAAAAAAAAAAAAAAgMAAQQFBv/EACoRAAICAgIBAwMDBQAAAAAAAAABAhEDIRIxBBNBURQiMmFxgSNCUpGx/9oADAMBAAIRAxEAPwCnw0NWmHhprDQ1ZQxV6CTPMJDkMdTYo6bhSpkSUmTHxQqNKkLHQjSpCR0ls0RQ0IqJoamCOj7mh5BcSseGmGiq2eCo7w0SkC4EDu6cVadaOiC0VgcRSJUlBTKU/HQMYh1Vp1RQQU7kpY1KwKKdVaQop1RQMYg8tDJToWhloWwuJHKUgpUorRMlXZXEhlKQVqUy02yUSYtxI+WjAp0pRZauyqEgUsCitShVBBqKcFIWl1QSFgU4q0gCnFoQw8tHR0KqyzmEEFTooqTDHU2JK6UmciKDijqVGlEgqRGgpLkPSFxpUqJKREgqXFHSJMfFAWOld1Tyx06IqByHKJDaGmJIKtO5pt4KikU4FLLBTJjq3lhqLJDTVKxUoUQlWnUpRjoKKtsBIkR1JjqNHUmMUtjoi+7pYS3GuRdoHaRI8rYfCuUiQlXkQ2eRgbMAw+VAdNOJ1rH7N3nxMDh4p5AR+Z2ZT4MrEginRwSkrCcj0ktOZaqd1tuDGYSOcC2cWZR+F1OVh7j2Iq4FZWmnTGCMlEVp21GEoLCMVv32gQbNQBh3k7glIVNtL2zyN+Fb+ptXLW7cMdnzZIMt/k7s2/azZqy++21WxO0MRI5uTK4A6KhKoo8lAqjoHNjVBUektyN94tpRMVHdyx27yIm9geDoeak6eFaTLXB+xV2/pQBeDQyhvIAEX/xBa76RT4StGecaehqjApVqAFFYsAFLUUm1U+8292HwEYedjdrhI1AMjkcco6A6EnSqCSL1acrkB7fQG0wZyeM1m+iWroW6W+WH2hEXgJDLbPE1g6X4XHMH8w08jpUaaGcWuy/tQoqOgLoxEUVS446EUVSY0ra5HNUQkjqSkdBI6kJHSrHKIUcVS446THHUiJKXJjoxHI0qQi0I0qQiUhsekNhKS0NSstDJQ8hnErpcNUOXDVdNDUeaCjjMXKBRyQUwY6tpYajPHTlIzuFEWOi2g5EMpT5hFIV8wjWt609lpa1ZSPMpNEK2HaRuvDhJwYZB97du5/FGOt/yk8L66HlWShkysDYGxBswupsQbMOYrqRkmrRR3zsx2e0OzIg4sXLyWPJZD8PuAD61rVNcx2H21xtZcVCY+Azw/Eg5axnUehNdC2RtqDEpnw8qSrzykXH99eKnzrl5IyTbkh0aonXo6j4zGJEjSSuscai7OxAUDxJ9rVx7fXtzZrxbOGUcDiHHxH/8kPy/3m18BWdsZFNmW7Xt1fsePZ1K93iS0qqCMyEm7qy8QLm4PAg+BrDgU7jMW8rl5HZ3Y3ZmJZiepJ1NM0tj0ehOyns/bAxNNOLYiZQMuh7uPRgpI/EdCfICt2VrgnZ72sSYPLBic0uG4A8ZIhf+zv8AMv6p9K7vgcfHPEssLrJG4urKbgj+B6g6inQehE0/cMrRWpwiitRihIFeZd+NutisfNIxNg7Ig/LGhKqo/f5k16c4a9OfL3rzDvrs0QY+eNWV17wsrKwYZX+MC40uL2PlTIh4+yjrS9nW2Ww20sOyk2eRY3H5kkIUg+4PmKzVbLsr3cbFbQja33UDLLI1tBlN1W/UsBp0Bohsuj0j3RoUWc0KzgGdjjqQkVLjiqQkdPbMiiISOn0SlpHT6RUtyGqIiOOpMcdGkVPIlLbHRQpFp5BRAU4BSmxqQAKOgKRPMqKWYgKoLMTwAAuSfQfShCFE0grevMG/vaLPtCd7SMmGDERwgkLlHBnA+Zjx14cqldlO+k2Ex0URdjh5nWN4ySVGc5VdQflIJHDletf0suN+4HI9HSw1Dlgq0K01JHSFIGUSmeOs1vrvamAhuLNM4PdJ5cXf9UfU1e717diwWHaaXyRL6u54Iv8AE8gDXnXbW2JMVO00pu7n0UclXoByrbgx83b6M09EfG4x5ZGkkYu7klmPEk/zwpgmhehXQABT+Cx8kLiSJ2jccGQlW9xScJhjJIiAgF2VQToAWIUE+GtTd493ZsDN3WIUK1rqQbowva6Nz/eOdU2umSn2hrezenF40L9olLqg0QAKl+b5V0LHrWWrTbN2HPi27vDRNKx0+EfCL83c/Co86hb17uHA4g4d3V5FRDJkvlVnGbJc/NYFdfGuV5UIxn9prxNtbKWhQoVkHBitd2f7/wAuzpeb4dyO9iv/AJ4/yuPraxqsh3RnfAnGomaFZGjfKbsmUKczL+X4gL1TrTccW2U9nfds9t2CiH3KyYhrcl7tPIs2vsprB7Y7a8bLpD3eHXlkUO/7b3t6AVz+irVxSA4osNo7fxGIJM00kl/zuxHte1V96FCoXRY7vpAcTGMUXEBcCQoQGCnmCQdAbX8L16f2FsaDCwrHhkVI/m+E3zXGjMx+Ykc68ng123sW327yP7FM3xxgmEn8UY+aPzXiPDyoZK0DJe51WhRUdKFkNI6kJFS44qkpFVuRUYjccVSEipxI6dCUlscojapS1WlhaO1DYaQBR2oAUdUWCs52ilv6KxmT5vs8nDpb4v8ALetHSJogwKsAQQQQRcEHQgjpari6dlPaPFxFT93sYkOLgllzGOOaN2CgFiEYNZb89K6X2gdjCYWKbFQ4gLCilu6dSWBJsI0cHW5IAuK5JXYjOORWhNUds2j+kYNe4whPRpZQPdUH8azmM7etoP8AKIIx4RFj7uxrm1PYbBvIbRo7noisx9gKBYccfYu2XO8e+2Jxzq2JcPkBChVCKLm5IUczzPgKf3W3dlx86xQjjYu5+VE5u5/cOdW+5nZDi8XIpnjfD4cEFnkXI5H5YkbUk9SLCu+7B3Yw+CiEWGjCLcEnizH80jcWP8ihnnjjXGIDx8tnl/aGGEc0kYOYJI6BiLEhWIuRyvao9StrG+ImPWWQ/wCdqjBa2rozhKSDcaEcPPlXpXZU0WOwcMksccqvGj2dFcBiLNYMDbUEeleaq7N2N7Zz4R4Cfihe4H6knxD2YN71m8mNxtewUXTOhwxJEllVUjXXKqhFAA1NhpXkzeXaxxWLnnP9rK7jyJOUe1vavRfaXtv7NsvEODZnTuk65pfgNvJc59K8xVypmuALUKn4fYkj4aXEKB3cLRK553lzZbC2vym/mKgUAw9Bdheuy2B1H2iW4/wpcH3qRtrsYwE7l0EmHY6kRMvd3PMIwNvIECq/sGmvs+Vfy4lv8yIf4V0q9PjpCJPZzPD9gmFBu+IncX4ARp9bGuVb8JhUxbR4JSIovu8xdnMjr88lzwF9BbT4a7h2pb3fYsCwQ2nnvHF1Uf2knoNB4sK84E06NvYUQqFqOgKOgwqk7N2g8EqSxnK8bBlPQir/AA24skmy3x6m4SQqUtr3a2DSX8GIFqy7VVpbKuzsP/H8/wDKj9r/AGo643moUv1YfAPpo9nRxVJSOhGtPAVmbsOMaCC0dC1HQhAFC1CheoQFCk94L259OftR3qEDoUKK9Qhx/wDSE2/lhgwinWRjK4/VT4UB82JP+EVws1se1nbn2na2IIN1jYQr5RaN7vnPrWONdfDHjBCXtgrVdne/L7MxWfVoXss0Y4lQdGX9ZbkjrcjnWUoXo5RUlTKR7L2dtGOeJJYmDxuoZWGoIP8APDlYin2Fea+zHtNfZ0ndy5nwjt8S8TGTp3kf8V5+dejYMeksIliYPG6ZlZTcEEaEGuXkxPG/0Gp2jyZjGvI5/Xf6sa13Zbs1cRiZ4X+WTCTIfC5SxHiDY+lY6VrknqTWn7O96oMBiJJsRnsYWRVRczMxZDbiANBzNdfK6xsxJWzNYvDNG7RvoyMysP1lNj9RWl7NNtfZ9oJc2Sb7pvNzdD+2F96qN6NvxY3GSzxI0ayEHKxBOawDMcuguRe3jVNPPlF+fKo5qWPk/gnF8qOldvO29cPhQeGaZx4m6Rj2Dn1FcgFSMZjXlbNK7O1gMzMWNgLAXPSo4riSds3RVKjruyt3Sm6mIcj4pj3/AA/BHIip9FY+RrkVPjGPly52y2tlzG1ulr2tTBqSIkdp7AMTeHFp0khb9pXX/srq0kgAJY2ABJJ4ADUk+Q19K8tbs74YnAMzYZwucKGBRWDBbkAhh4nh1rRbZ7XsXisK+HkWNe8sGkjDKxW9ytrka6U7HvQqUW2Ve/8AvWcfjXlB+7X4Il6IvA26sbsfMdKzYoWrZdlu6RxuNBYXhhtJJ0JB+CP1bj4A1o6QXSMjicM0bFXUowtdWBUi4uLg6jQimxV5vxi+92lin5GeS3krFR9BVbsjB97iIox/aSon7TBf41C70ek9ydkCHZmHhZQfuQXUi4Jlu7g/tkVy3fLsanjlL4Je+iY3EdwJI7/hsSMyjkRr1rt4AGg4DQeQ0H0o70l/AlNo82/8J9p/8q37cX/lQr0nmoUHBF+oy9UUqiFHSDQChQoVCArn3bHv2+zsIqwm0+ILKjfkVQM8gHX4gB4m/Kug1wX9JKFvtGEb8PdSAdMwcE/QioiHKYNtzrMJllkEoObvM5z343LE3PlXqrczetcVsuHFzMqXjPesSFQPGSjkk6AErf1ryNU+XbczYdMO0rGCMsyxXsgLHMWsOJueJvxq7Idw3y/SAiizR4BBM40757iIH9RdGfzNh51yHbW/+PxTZpsVKdbhVYxoPJUsKzy10HcfsaxWPVZXth8OwuJG1ZxyMadPE2HnUKMKkpJuSSb3JOp11JvXTN5ezswbAwuJyWmDF59LHu8Rbuw392yD/Gau90+wOVMSHxrxmGNgQkZLGWxuA1wMqnnz5V2Hbmx1xOGlw7/LLGyeVwQCPI2PpWt5uPFJ3XYNWeOavsPufLLgDjIT3ixuyzxqDniGhVyPxKQeI4Wqox+CaGV43FnjdkYfrKSD9RWs7Nd/xsySYyK0kUsVjGttZFP3d76AWLAnXRuBrbkbUbiAjGXq92RvxjMNh5MPDMUhkzZksDbMLMUJF0JHS1VW09oLNNJIsaQh3LCNL5Fv+Fb8qaw0DSOqRq0jsbKiAsxPQAamh9SEo2y6H0xVzY1HxstyANQK6fut2CYqez4xxhUP4BZ5iPEfKnrfyromC3Q2RstQe7RpB+OW0snmM3wp6AUjJn9RcI7B4xhtnANibo43Ea4fDyup/FkKx+rtZfrWixXZdiI4w2Mmw2FU/mdnbyCxqbn1rpG2O2PDrcRqWtzPD04Cueb575y7RRUAKoGuQQoB9bXooYcjVPoVLMm9f7M4N2YVN5MUrpx/q6NIxHiHyBTbkTVTg4IjNZy3d3bUZVa2uW97gcr8anf0TpwNxxtz9zTK4HW2U+v8bVPpKrQaypp7LKXZWCKnJK4YZbAsrXvx4ILCrJuy+SSEvhpVkZTrExCOQRcGM3sdORtVQuybi4varLBbyzYVcqi44kmmvxYtVVGf1ZX9jsoMZuviokZ5MPKiIQGZkIUE6DXnVdaugHf92QrIgdWBDLfQg8RY8arMLidnlvvMOw8O8fL7A0uPjcOhq8hv8ov+DJVI2dtWWBw8MjxMPxIxU6dbcfWupbPh2VKmQYeI34kM+f0bNmWq/anZVFIC2CmI591Nr6LIo09R60E8cy4+Tjlp6/c5vNKWYsxuzEkk8SSbkn1rT9mGD7za2GFrhXL/APTVnH1ArMzwMjFWBDKSCDxBGhBpWFxTRsGRmRhwZSQQfAir9h72j1mGql3r3vh2fD3kxuxv3cQPxuRyHQDm3LxNcr2D23zxRFMSgnYL93JfK1+Ql5MPEWNYPbm3ZsXM007lnb2UclQcgOlZXIBY3ezff8ecV/8ABB7v/rQrl1Cl82M4RPcFChQoAwUKFCoQFZ3fXcuHaeH7ma6kNmSRbZka1rgHQgjQjnWioEVCHmbf/sj/AKLwgnbEiVmmWNUWPILFXYsSWOvwjTxrnJr0B+kfLbB4ZeuIY/sxn/yrz/VspAFbPcftTxWzSFU97BfWCQm3iYm4xn6dRWLo6os9Y7odqGC2gAscndzHjBLZXv8Aqcn9D6VrTXiJWIOhrTxdp20lgEK4yUIOGozgdO8tnt4XqEL7trwsKbWkMLqxdUaVV1yS2ysrcgSFDW8TWBtSe9LEliSTcknUknUknnW77Jdzlx2NzTqDhsOueXMbKT+BGPQkEnwU104T/pWxbRH3B7KcTtIhz9zhr6zML5rcREv4j48BXaYcPsvd+G4yq5HzH48RJ68QPAWFZ/fTthWJTBs4L8Iy99l+BQNLQLwIH5uHS9cmxUrzP3krszMdWY5mJPrSsXiyluWkKnmS0jfbx9seJxBKYYdxH1OsjD00FYbGGaYkuztfjmY0pYco0AF/IfvpAhPFjz5V04YowVJGGU3J2KwmCCj4viPjrTqqRxAA8P8AejWUEcx9KZxUwW19SeGt6Z0LtykSPtIUf+v9ar5sUWPwLblew1qLiMWS3K3Gwty5GlrcDN1Ht0oXKxscXHbFDFutxxFz19bUa4i+hW388qabEcBy6/vpaMAdR5XFUHS+Cwypa2UfS9V+JwIB8+B42qXnv4eFx9KblFlsSf8AF+4XomgItp6I+FwRuSpII6aH3q3wO8c8J45wOIN/3iq2HEWGh14an21o1kueFj5f6mqokk5PZabagjx33iER4jmGIAkt4/m8edZ7G7sYmGIyyRMqAgFja1zw4Hh48Ktxg2ZSba+1TNmbxSxAq/xxkWKsBqD58fWlZMN9BY8ziqW0jCEUVdVw+7WzsYLqvdOR/ZsVIPXuzce1YzercubBNdhniY2SVR8J/Vb8reB9K5E8Eodm3Hnjk0tMzlChQpI89wUKFCqICo+N2hHCheV1jQcXdgqj1NSK8sdpu+smPxr/ABHuImZIUvpZTYuR+ZiL36WFNxYvUZTdHpzZ21ocQmeCVJU4Zo3VxfpdTTuMxaRRs8jBEUFmZjZQBxJNeYuyje4YHHqZJMkEgZZr3y2ykoxA5hgPc092kdqEu0n7uO8eFU/DHwLkcHltx8F4CnPxnzr2B5aH+1ztFTaUiRwpaGBnKu2jSFrAtl/CumnOspu3uxLj5XihsXWGSUKfxd2B8C+JvYVUM1dZ/R02cWxmIntpHCIwf1pXBt52jPvTsvDHDiiKzkDoQSCLEaEHQg9DWj3FjwUmI7nHqwjmsqTq5Uwvf4WI+Uqb2Nwbca6D26dnfdscfh1+ByPtCj8LnQSgdG4HxsedcbrnsM2vaR2bNsp0+/SVJS2QfLLZeJZOFuAzA2vWJAqbtPbU2IKGeRpCkaxqWN7Imir/AD1rY9lu5UeJkfF4whcFhfikLaK7jUR+I4E+YHOrSspsttwuy6E4R8dtVzDhyv3YzZGI/wDkJtex4Ko1PtR4zaEbRGLDK2GwAJyxa97iG5yzte7eC3sAOFQt9N+H2niQoBjwsJ+6i4cNM8g/NbgPwjQczVVjtoWAueWmth6Cut42ClcjB5OSTfCAJY19ByFqZiBJJ+UjgpHUcfGq84xifAcqmwub36L0txN/58613Yji4rY6qkEZiPax9zTOLxwA0seHP+FIxmJYDQDXh19uFVrfDfNqx9h7c6py3QcIXtk2CdjxtxHHp4CmsdKubj7XAqIj5ef1NKv8Jueeg4+1Dy0OUEnYtbHNlGh9vIk09I4RbC3kOPXzppJxY8fG2nrTElrjnrfjy5g6VV0XVvY4D0qRHi+XC3IAD61HW1uQ10F6OKNddSW5WNwKl/BGl7kkyML2052H79aelIYE6m3Xp4VFNwOI08qUk2YW6+I9LUYvj7jsbC2uh09fOnIZwCCOvDw8TzqLHJlNje/76mxy8Lrlv4CogJIt8BtHNwOXztrUTaMKsxvYdD/sKjLiCpyiwHUWJ8OPOnXFxrfwJvb3GlH2Z1j4ytaGYAyMHiJBXib6G3QVv9gb0xzRdzigpVwAVcfCw6H+QRWQwmJSJCHtduGlz51AWYnRVsTfU30F+IJ40EoKSphW5b6o6F/w22b+ST/qtQrFZ5f+YPuf9KFI+miF60/8v+nqehQoVxDsCZVupHUEe4rxhtDDNHK8bizI7Kw8VJBv617RrEb0dkOCx0/fyCSOQ2zmJgoe2l2BB1tzFaMGVQtP3Bas8uiiNbztj3dgwWOjhwyd2gw0Ztckli0gLMTqSbDXwFYOt6laTQIK2e5HalidmRmOJIXjZizK6WYk2F86kHgBa96xlC1VKKfaIdxw/wCkDh5o2jxmCbI4KuEdZFZW0IKuFNvWuL7USLvpO4ziLM3dh7Z8l/hz20vamDSWNKeLHFXRdkvYWxZMXiY8PELvKwUdB1ZvAC5PgK6HvHvAE7vBYIZsJhNBcfDPOD8c72+YBrlffpVVuBCkcEj5ws04aMMPmhw41mcdHkNo18A5prFlF0QWH10ovEwf3yMfkZ1fBdkOawBuBdtT58Tb3qmnbM3D26eFWOJk58bcettKZii4G3net8tgQ+1WNYfC631ueFj/ADYVPhUgG5JJN+ApCRgDr40bvYaW96iVFSk5DrDTl68KqcSSCeHoLelHJtS+ludR58XfkfWglkQzHjaBIwtqdfX600pudKeWDML3Hlrf60r7IRcA3tx5e1BV7H2kRi1KU3/9/wAKkhAwN7C3A+HlUaWMjiOPCo1RE70SGsQL/W+lKwma5AOgHjaoiufPwqZFKEsOt+WnvVp2DJNKhaxs1xY29h/vTAbIbEWPqad+2EcPailxFxYj+fCif6AK/dB/aFJBOvXlUxZL6jXwqqVSNON+Ip7CKyuLmy31sf31Sk+qJKC9iQXGckXBNtCNPOlq3xC5Oh5nT/X6U5iFC/Hx1tYHT0olkY8gQOR4UxCrtWFOSbFrAXJsOHoRVzsUJJ8DEKzAAMQbaXuBppy1quQL1F7HQakAC/l0qTh5D83IAWvwJ/EWPIf6VYnJuNGg/oT/AOwfShVd/Sh6UKKjHUz09QoUK80ekBRGjoVCHnn9IaO20oT1wq/SSQVzGLCMysyqWCDM5AJCqSFu3QXIF661+kdD/WsK3WFx+y9/+6on6PuFD4zEhlDIcKVZWAKnNImjA6Hga6MZViTAOVGtfuBvfDhHMeLw0WIw0jXcPEjyIflzxlhrp+H2qw7WNzcPg8UfskilWuXgBLNCemb8p5Am49qwFMf3R/cpOzonajitk5E/o2ECRmu0q51jyAaqqMbXuRyFrGudRRlmCgEkmwAFzr0o5DcVfbmYlYZWmK5mRSIweAdhbOfIE+pFZuDlkUPYqUuMHJkrBt3a24WFqZmmJNHiX0+tQAb8Otdd6OfGNvkLkmtz1vwp2Oe/hTfibU7FY8x7VQb6HgKg4uTx8LFbfWrJYjbxqvx66akeulR9FY3bKwy9NDT2DhLG5F/Ph603ZedOpLf9UdAaRFW7bNcnrROSO3IE9NBam2BtwHkNT5+FRs5On11pcHG17cteFNsTxrYpCvjfgNdPrS5cMSOdx43HpUnuBx05eVOs2nC3iPGroBz+Cpw5sTpx4/7UVrDr71OZRrZj7Uax/mPrzqlEZzK4t1BvQN72NhUieNbXF78evvUUz666+dA9djFsNlN+PH0qQhynXmOI525GomcnW2n0p1X+HjqNfKqUk+iSTJeQXH5fP6Wq2w8SiwA8eWtUeHxQtwOYHiP4ipEMuoPr4a30psZJmecGywd8tzcWsbeo5mne9AiPDUCwsDxtfQ1FaMWPC3014i1KjTTjoOduPrRiXFVsmfaT1b6UKT9uX8woUVi6fwerL0KQrUsV5k7YKFChUIcv7ctzJsbDDLhkMkkDMGRfmKSW1Uc7FRp4+Fcm3a3nk2fDPFAcmIlYLLJcXRI7gJHYnUljdvDTrXRO23tLMQbAYVrOw/rEgOqqf7FTyYg6nkCBzrhmGmymteDIrUZdC5xbTov++vckkkm5JNySeNyeN6q9oYYA3HAnh0NOR4m9HiDmW383rqSpxMkLjIrGNajB7LMUCM2hcZreB4XrLILkCt1PH/VlLcbKB5Cs/jLnNz/gnlzcVGPyZramI1yi+v8ANqTGCLDlzoSx3a560pDzp6T5Nsu/tSHhbmKcVQDpTDIKbjvfjTLoCrLGXGDhytVNiZrnT95tTkuL42qMFv19qXOV9DccOO2IAp6Nf5FGYulLjJNgbWoIxpjJStD4Aty4etR21Onqf3VJ7wAUyGF6aKTYqJiB+8UGxGnMeulKvrr05UCAdbeVuNXZWvcjsNLg0lZTyJqRMLdaaSwHCga2HehtiedNk68KfLfzb99IUC+vOgkhkWKhhuLmnBCCaYuV8uVOrLRproBp3YoR5dRTkbA+f09qRJIPD1qPxOntUb4lJclssVl+Kx+vWp8GFLWDMABrYePUVSRxtf4jx96stmNZxqTfqT/GmRlYnJGlosf6GX+TQqX3lCmUjnepP5PTMdPChQrzR6EFQdvYxosLPKls0cMrrfhmRCwv6iioVS7LPHOMxDSOzuSzuSzMTclmN2JPiSaYFChTmUKU2p7vjaioU/DJ12A0LiX5T41tdttbDx/3f9KFCuhi0mYPL/KJlgaZklINChRjo9jschbQ0iRiBa9HQqPotLZENAHWhQpY4dtzpzlQoUxdC5BkaegphzrR0KoqI9fSlJIbelChVgDbMSNabXh60KFCw0N56F9KFChHDn4TUdaFCgn2ikP24U+KOhTULY0r/FU/Zh19KFCiiLy/iW+c0KFCnG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67" name="AutoShape 12" descr="data:image/jpeg;base64,/9j/4AAQSkZJRgABAQAAAQABAAD/2wCEAAkGBhQSEBUUEhQWFBQVFBQXFhQVFBUVFRgWFBcXFBQUEhUYHCYeFxwjGRQVHy8gIycpLCwsFR4xNTAqNSYrLCkBCQoKDgwOGg8PGikcHRwsKSkpLCwpKSwpKSwpKSkpKSwsLCwpLCksKSkpLCwsLCwpLCkpLCkpKSwsLCksLCksKf/AABEIAMQBAQMBIgACEQEDEQH/xAAcAAAABwEBAAAAAAAAAAAAAAAAAQIDBAUGBwj/xABEEAACAQIDBQYDBAYIBgMAAAABAgMAEQQSIQUGMUFRBxNhcYGRIjKhFCNCUghikrHB8BUkQ3KCotHhF1STwtLxU2Nz/8QAGgEAAgMBAQAAAAAAAAAAAAAAAgMAAQQFBv/EACoRAAICAgIBAwMDBQAAAAAAAAABAhEDIRIxBBNBURQiMmFxgSNCUpGx/9oADAMBAAIRAxEAPwCnw0NWmHhprDQ1ZQxV6CTPMJDkMdTYo6bhSpkSUmTHxQqNKkLHQjSpCR0ls0RQ0IqJoamCOj7mh5BcSseGmGiq2eCo7w0SkC4EDu6cVadaOiC0VgcRSJUlBTKU/HQMYh1Vp1RQQU7kpY1KwKKdVaQop1RQMYg8tDJToWhloWwuJHKUgpUorRMlXZXEhlKQVqUy02yUSYtxI+WjAp0pRZauyqEgUsCitShVBBqKcFIWl1QSFgU4q0gCnFoQw8tHR0KqyzmEEFTooqTDHU2JK6UmciKDijqVGlEgqRGgpLkPSFxpUqJKREgqXFHSJMfFAWOld1Tyx06IqByHKJDaGmJIKtO5pt4KikU4FLLBTJjq3lhqLJDTVKxUoUQlWnUpRjoKKtsBIkR1JjqNHUmMUtjoi+7pYS3GuRdoHaRI8rYfCuUiQlXkQ2eRgbMAw+VAdNOJ1rH7N3nxMDh4p5AR+Z2ZT4MrEginRwSkrCcj0ktOZaqd1tuDGYSOcC2cWZR+F1OVh7j2Iq4FZWmnTGCMlEVp21GEoLCMVv32gQbNQBh3k7glIVNtL2zyN+Fb+ptXLW7cMdnzZIMt/k7s2/azZqy++21WxO0MRI5uTK4A6KhKoo8lAqjoHNjVBUektyN94tpRMVHdyx27yIm9geDoeak6eFaTLXB+xV2/pQBeDQyhvIAEX/xBa76RT4StGecaehqjApVqAFFYsAFLUUm1U+8292HwEYedjdrhI1AMjkcco6A6EnSqCSL1acrkB7fQG0wZyeM1m+iWroW6W+WH2hEXgJDLbPE1g6X4XHMH8w08jpUaaGcWuy/tQoqOgLoxEUVS446EUVSY0ra5HNUQkjqSkdBI6kJHSrHKIUcVS446THHUiJKXJjoxHI0qQi0I0qQiUhsekNhKS0NSstDJQ8hnErpcNUOXDVdNDUeaCjjMXKBRyQUwY6tpYajPHTlIzuFEWOi2g5EMpT5hFIV8wjWt609lpa1ZSPMpNEK2HaRuvDhJwYZB97du5/FGOt/yk8L66HlWShkysDYGxBswupsQbMOYrqRkmrRR3zsx2e0OzIg4sXLyWPJZD8PuAD61rVNcx2H21xtZcVCY+Azw/Eg5axnUehNdC2RtqDEpnw8qSrzykXH99eKnzrl5IyTbkh0aonXo6j4zGJEjSSuscai7OxAUDxJ9rVx7fXtzZrxbOGUcDiHHxH/8kPy/3m18BWdsZFNmW7Xt1fsePZ1K93iS0qqCMyEm7qy8QLm4PAg+BrDgU7jMW8rl5HZ3Y3ZmJZiepJ1NM0tj0ehOyns/bAxNNOLYiZQMuh7uPRgpI/EdCfICt2VrgnZ72sSYPLBic0uG4A8ZIhf+zv8AMv6p9K7vgcfHPEssLrJG4urKbgj+B6g6inQehE0/cMrRWpwiitRihIFeZd+NutisfNIxNg7Ig/LGhKqo/f5k16c4a9OfL3rzDvrs0QY+eNWV17wsrKwYZX+MC40uL2PlTIh4+yjrS9nW2Ww20sOyk2eRY3H5kkIUg+4PmKzVbLsr3cbFbQja33UDLLI1tBlN1W/UsBp0Bohsuj0j3RoUWc0KzgGdjjqQkVLjiqQkdPbMiiISOn0SlpHT6RUtyGqIiOOpMcdGkVPIlLbHRQpFp5BRAU4BSmxqQAKOgKRPMqKWYgKoLMTwAAuSfQfShCFE0grevMG/vaLPtCd7SMmGDERwgkLlHBnA+Zjx14cqldlO+k2Ex0URdjh5nWN4ySVGc5VdQflIJHDletf0suN+4HI9HSw1Dlgq0K01JHSFIGUSmeOs1vrvamAhuLNM4PdJ5cXf9UfU1e717diwWHaaXyRL6u54Iv8AE8gDXnXbW2JMVO00pu7n0UclXoByrbgx83b6M09EfG4x5ZGkkYu7klmPEk/zwpgmhehXQABT+Cx8kLiSJ2jccGQlW9xScJhjJIiAgF2VQToAWIUE+GtTd493ZsDN3WIUK1rqQbowva6Nz/eOdU2umSn2hrezenF40L9olLqg0QAKl+b5V0LHrWWrTbN2HPi27vDRNKx0+EfCL83c/Co86hb17uHA4g4d3V5FRDJkvlVnGbJc/NYFdfGuV5UIxn9prxNtbKWhQoVkHBitd2f7/wAuzpeb4dyO9iv/AJ4/yuPraxqsh3RnfAnGomaFZGjfKbsmUKczL+X4gL1TrTccW2U9nfds9t2CiH3KyYhrcl7tPIs2vsprB7Y7a8bLpD3eHXlkUO/7b3t6AVz+irVxSA4osNo7fxGIJM00kl/zuxHte1V96FCoXRY7vpAcTGMUXEBcCQoQGCnmCQdAbX8L16f2FsaDCwrHhkVI/m+E3zXGjMx+Ykc68ng123sW327yP7FM3xxgmEn8UY+aPzXiPDyoZK0DJe51WhRUdKFkNI6kJFS44qkpFVuRUYjccVSEipxI6dCUlscojapS1WlhaO1DYaQBR2oAUdUWCs52ilv6KxmT5vs8nDpb4v8ALetHSJogwKsAQQQQRcEHQgjpari6dlPaPFxFT93sYkOLgllzGOOaN2CgFiEYNZb89K6X2gdjCYWKbFQ4gLCilu6dSWBJsI0cHW5IAuK5JXYjOORWhNUds2j+kYNe4whPRpZQPdUH8azmM7etoP8AKIIx4RFj7uxrm1PYbBvIbRo7noisx9gKBYccfYu2XO8e+2Jxzq2JcPkBChVCKLm5IUczzPgKf3W3dlx86xQjjYu5+VE5u5/cOdW+5nZDi8XIpnjfD4cEFnkXI5H5YkbUk9SLCu+7B3Yw+CiEWGjCLcEnizH80jcWP8ihnnjjXGIDx8tnl/aGGEc0kYOYJI6BiLEhWIuRyvao9StrG+ImPWWQ/wCdqjBa2rozhKSDcaEcPPlXpXZU0WOwcMksccqvGj2dFcBiLNYMDbUEeleaq7N2N7Zz4R4Cfihe4H6knxD2YN71m8mNxtewUXTOhwxJEllVUjXXKqhFAA1NhpXkzeXaxxWLnnP9rK7jyJOUe1vavRfaXtv7NsvEODZnTuk65pfgNvJc59K8xVypmuALUKn4fYkj4aXEKB3cLRK553lzZbC2vym/mKgUAw9Bdheuy2B1H2iW4/wpcH3qRtrsYwE7l0EmHY6kRMvd3PMIwNvIECq/sGmvs+Vfy4lv8yIf4V0q9PjpCJPZzPD9gmFBu+IncX4ARp9bGuVb8JhUxbR4JSIovu8xdnMjr88lzwF9BbT4a7h2pb3fYsCwQ2nnvHF1Uf2knoNB4sK84E06NvYUQqFqOgKOgwqk7N2g8EqSxnK8bBlPQir/AA24skmy3x6m4SQqUtr3a2DSX8GIFqy7VVpbKuzsP/H8/wDKj9r/AGo643moUv1YfAPpo9nRxVJSOhGtPAVmbsOMaCC0dC1HQhAFC1CheoQFCk94L259OftR3qEDoUKK9Qhx/wDSE2/lhgwinWRjK4/VT4UB82JP+EVws1se1nbn2na2IIN1jYQr5RaN7vnPrWONdfDHjBCXtgrVdne/L7MxWfVoXss0Y4lQdGX9ZbkjrcjnWUoXo5RUlTKR7L2dtGOeJJYmDxuoZWGoIP8APDlYin2Fea+zHtNfZ0ndy5nwjt8S8TGTp3kf8V5+dejYMeksIliYPG6ZlZTcEEaEGuXkxPG/0Gp2jyZjGvI5/Xf6sa13Zbs1cRiZ4X+WTCTIfC5SxHiDY+lY6VrknqTWn7O96oMBiJJsRnsYWRVRczMxZDbiANBzNdfK6xsxJWzNYvDNG7RvoyMysP1lNj9RWl7NNtfZ9oJc2Sb7pvNzdD+2F96qN6NvxY3GSzxI0ayEHKxBOawDMcuguRe3jVNPPlF+fKo5qWPk/gnF8qOldvO29cPhQeGaZx4m6Rj2Dn1FcgFSMZjXlbNK7O1gMzMWNgLAXPSo4riSds3RVKjruyt3Sm6mIcj4pj3/AA/BHIip9FY+RrkVPjGPly52y2tlzG1ulr2tTBqSIkdp7AMTeHFp0khb9pXX/srq0kgAJY2ABJJ4ADUk+Q19K8tbs74YnAMzYZwucKGBRWDBbkAhh4nh1rRbZ7XsXisK+HkWNe8sGkjDKxW9ytrka6U7HvQqUW2Ve/8AvWcfjXlB+7X4Il6IvA26sbsfMdKzYoWrZdlu6RxuNBYXhhtJJ0JB+CP1bj4A1o6QXSMjicM0bFXUowtdWBUi4uLg6jQimxV5vxi+92lin5GeS3krFR9BVbsjB97iIox/aSon7TBf41C70ek9ydkCHZmHhZQfuQXUi4Jlu7g/tkVy3fLsanjlL4Je+iY3EdwJI7/hsSMyjkRr1rt4AGg4DQeQ0H0o70l/AlNo82/8J9p/8q37cX/lQr0nmoUHBF+oy9UUqiFHSDQChQoVCArn3bHv2+zsIqwm0+ILKjfkVQM8gHX4gB4m/Kug1wX9JKFvtGEb8PdSAdMwcE/QioiHKYNtzrMJllkEoObvM5z343LE3PlXqrczetcVsuHFzMqXjPesSFQPGSjkk6AErf1ryNU+XbczYdMO0rGCMsyxXsgLHMWsOJueJvxq7Idw3y/SAiizR4BBM40757iIH9RdGfzNh51yHbW/+PxTZpsVKdbhVYxoPJUsKzy10HcfsaxWPVZXth8OwuJG1ZxyMadPE2HnUKMKkpJuSSb3JOp11JvXTN5ezswbAwuJyWmDF59LHu8Rbuw392yD/Gau90+wOVMSHxrxmGNgQkZLGWxuA1wMqnnz5V2Hbmx1xOGlw7/LLGyeVwQCPI2PpWt5uPFJ3XYNWeOavsPufLLgDjIT3ixuyzxqDniGhVyPxKQeI4Wqox+CaGV43FnjdkYfrKSD9RWs7Nd/xsySYyK0kUsVjGttZFP3d76AWLAnXRuBrbkbUbiAjGXq92RvxjMNh5MPDMUhkzZksDbMLMUJF0JHS1VW09oLNNJIsaQh3LCNL5Fv+Fb8qaw0DSOqRq0jsbKiAsxPQAamh9SEo2y6H0xVzY1HxstyANQK6fut2CYqez4xxhUP4BZ5iPEfKnrfyromC3Q2RstQe7RpB+OW0snmM3wp6AUjJn9RcI7B4xhtnANibo43Ea4fDyup/FkKx+rtZfrWixXZdiI4w2Mmw2FU/mdnbyCxqbn1rpG2O2PDrcRqWtzPD04Cueb575y7RRUAKoGuQQoB9bXooYcjVPoVLMm9f7M4N2YVN5MUrpx/q6NIxHiHyBTbkTVTg4IjNZy3d3bUZVa2uW97gcr8anf0TpwNxxtz9zTK4HW2U+v8bVPpKrQaypp7LKXZWCKnJK4YZbAsrXvx4ILCrJuy+SSEvhpVkZTrExCOQRcGM3sdORtVQuybi4varLBbyzYVcqi44kmmvxYtVVGf1ZX9jsoMZuviokZ5MPKiIQGZkIUE6DXnVdaugHf92QrIgdWBDLfQg8RY8arMLidnlvvMOw8O8fL7A0uPjcOhq8hv8ov+DJVI2dtWWBw8MjxMPxIxU6dbcfWupbPh2VKmQYeI34kM+f0bNmWq/anZVFIC2CmI591Nr6LIo09R60E8cy4+Tjlp6/c5vNKWYsxuzEkk8SSbkn1rT9mGD7za2GFrhXL/APTVnH1ArMzwMjFWBDKSCDxBGhBpWFxTRsGRmRhwZSQQfAir9h72j1mGql3r3vh2fD3kxuxv3cQPxuRyHQDm3LxNcr2D23zxRFMSgnYL93JfK1+Ql5MPEWNYPbm3ZsXM007lnb2UclQcgOlZXIBY3ezff8ecV/8ABB7v/rQrl1Cl82M4RPcFChQoAwUKFCoQFZ3fXcuHaeH7ma6kNmSRbZka1rgHQgjQjnWioEVCHmbf/sj/AKLwgnbEiVmmWNUWPILFXYsSWOvwjTxrnJr0B+kfLbB4ZeuIY/sxn/yrz/VspAFbPcftTxWzSFU97BfWCQm3iYm4xn6dRWLo6os9Y7odqGC2gAscndzHjBLZXv8Aqcn9D6VrTXiJWIOhrTxdp20lgEK4yUIOGozgdO8tnt4XqEL7trwsKbWkMLqxdUaVV1yS2ysrcgSFDW8TWBtSe9LEliSTcknUknUknnW77Jdzlx2NzTqDhsOueXMbKT+BGPQkEnwU104T/pWxbRH3B7KcTtIhz9zhr6zML5rcREv4j48BXaYcPsvd+G4yq5HzH48RJ68QPAWFZ/fTthWJTBs4L8Iy99l+BQNLQLwIH5uHS9cmxUrzP3krszMdWY5mJPrSsXiyluWkKnmS0jfbx9seJxBKYYdxH1OsjD00FYbGGaYkuztfjmY0pYco0AF/IfvpAhPFjz5V04YowVJGGU3J2KwmCCj4viPjrTqqRxAA8P8AejWUEcx9KZxUwW19SeGt6Z0LtykSPtIUf+v9ar5sUWPwLblew1qLiMWS3K3Gwty5GlrcDN1Ht0oXKxscXHbFDFutxxFz19bUa4i+hW388qabEcBy6/vpaMAdR5XFUHS+Cwypa2UfS9V+JwIB8+B42qXnv4eFx9KblFlsSf8AF+4XomgItp6I+FwRuSpII6aH3q3wO8c8J45wOIN/3iq2HEWGh14an21o1kueFj5f6mqokk5PZabagjx33iER4jmGIAkt4/m8edZ7G7sYmGIyyRMqAgFja1zw4Hh48Ktxg2ZSba+1TNmbxSxAq/xxkWKsBqD58fWlZMN9BY8ziqW0jCEUVdVw+7WzsYLqvdOR/ZsVIPXuzce1YzercubBNdhniY2SVR8J/Vb8reB9K5E8Eodm3Hnjk0tMzlChQpI89wUKFCqICo+N2hHCheV1jQcXdgqj1NSK8sdpu+smPxr/ABHuImZIUvpZTYuR+ZiL36WFNxYvUZTdHpzZ21ocQmeCVJU4Zo3VxfpdTTuMxaRRs8jBEUFmZjZQBxJNeYuyje4YHHqZJMkEgZZr3y2ykoxA5hgPc092kdqEu0n7uO8eFU/DHwLkcHltx8F4CnPxnzr2B5aH+1ztFTaUiRwpaGBnKu2jSFrAtl/CumnOspu3uxLj5XihsXWGSUKfxd2B8C+JvYVUM1dZ/R02cWxmIntpHCIwf1pXBt52jPvTsvDHDiiKzkDoQSCLEaEHQg9DWj3FjwUmI7nHqwjmsqTq5Uwvf4WI+Uqb2Nwbca6D26dnfdscfh1+ByPtCj8LnQSgdG4HxsedcbrnsM2vaR2bNsp0+/SVJS2QfLLZeJZOFuAzA2vWJAqbtPbU2IKGeRpCkaxqWN7Imir/AD1rY9lu5UeJkfF4whcFhfikLaK7jUR+I4E+YHOrSspsttwuy6E4R8dtVzDhyv3YzZGI/wDkJtex4Ko1PtR4zaEbRGLDK2GwAJyxa97iG5yzte7eC3sAOFQt9N+H2niQoBjwsJ+6i4cNM8g/NbgPwjQczVVjtoWAueWmth6Cut42ClcjB5OSTfCAJY19ByFqZiBJJ+UjgpHUcfGq84xifAcqmwub36L0txN/58613Yji4rY6qkEZiPax9zTOLxwA0seHP+FIxmJYDQDXh19uFVrfDfNqx9h7c6py3QcIXtk2CdjxtxHHp4CmsdKubj7XAqIj5ef1NKv8Jueeg4+1Dy0OUEnYtbHNlGh9vIk09I4RbC3kOPXzppJxY8fG2nrTElrjnrfjy5g6VV0XVvY4D0qRHi+XC3IAD61HW1uQ10F6OKNddSW5WNwKl/BGl7kkyML2052H79aelIYE6m3Xp4VFNwOI08qUk2YW6+I9LUYvj7jsbC2uh09fOnIZwCCOvDw8TzqLHJlNje/76mxy8Lrlv4CogJIt8BtHNwOXztrUTaMKsxvYdD/sKjLiCpyiwHUWJ8OPOnXFxrfwJvb3GlH2Z1j4ytaGYAyMHiJBXib6G3QVv9gb0xzRdzigpVwAVcfCw6H+QRWQwmJSJCHtduGlz51AWYnRVsTfU30F+IJ40EoKSphW5b6o6F/w22b+ST/qtQrFZ5f+YPuf9KFI+miF60/8v+nqehQoVxDsCZVupHUEe4rxhtDDNHK8bizI7Kw8VJBv617RrEb0dkOCx0/fyCSOQ2zmJgoe2l2BB1tzFaMGVQtP3Bas8uiiNbztj3dgwWOjhwyd2gw0Ztckli0gLMTqSbDXwFYOt6laTQIK2e5HalidmRmOJIXjZizK6WYk2F86kHgBa96xlC1VKKfaIdxw/wCkDh5o2jxmCbI4KuEdZFZW0IKuFNvWuL7USLvpO4ziLM3dh7Z8l/hz20vamDSWNKeLHFXRdkvYWxZMXiY8PELvKwUdB1ZvAC5PgK6HvHvAE7vBYIZsJhNBcfDPOD8c72+YBrlffpVVuBCkcEj5ws04aMMPmhw41mcdHkNo18A5prFlF0QWH10ovEwf3yMfkZ1fBdkOawBuBdtT58Tb3qmnbM3D26eFWOJk58bcettKZii4G3net8tgQ+1WNYfC631ueFj/ADYVPhUgG5JJN+ApCRgDr40bvYaW96iVFSk5DrDTl68KqcSSCeHoLelHJtS+ludR58XfkfWglkQzHjaBIwtqdfX600pudKeWDML3Hlrf60r7IRcA3tx5e1BV7H2kRi1KU3/9/wAKkhAwN7C3A+HlUaWMjiOPCo1RE70SGsQL/W+lKwma5AOgHjaoiufPwqZFKEsOt+WnvVp2DJNKhaxs1xY29h/vTAbIbEWPqad+2EcPailxFxYj+fCif6AK/dB/aFJBOvXlUxZL6jXwqqVSNON+Ip7CKyuLmy31sf31Sk+qJKC9iQXGckXBNtCNPOlq3xC5Oh5nT/X6U5iFC/Hx1tYHT0olkY8gQOR4UxCrtWFOSbFrAXJsOHoRVzsUJJ8DEKzAAMQbaXuBppy1quQL1F7HQakAC/l0qTh5D83IAWvwJ/EWPIf6VYnJuNGg/oT/AOwfShVd/Sh6UKKjHUz09QoUK80ekBRGjoVCHnn9IaO20oT1wq/SSQVzGLCMysyqWCDM5AJCqSFu3QXIF661+kdD/WsK3WFx+y9/+6on6PuFD4zEhlDIcKVZWAKnNImjA6Hga6MZViTAOVGtfuBvfDhHMeLw0WIw0jXcPEjyIflzxlhrp+H2qw7WNzcPg8UfskilWuXgBLNCemb8p5Am49qwFMf3R/cpOzonajitk5E/o2ECRmu0q51jyAaqqMbXuRyFrGudRRlmCgEkmwAFzr0o5DcVfbmYlYZWmK5mRSIweAdhbOfIE+pFZuDlkUPYqUuMHJkrBt3a24WFqZmmJNHiX0+tQAb8Otdd6OfGNvkLkmtz1vwp2Oe/hTfibU7FY8x7VQb6HgKg4uTx8LFbfWrJYjbxqvx66akeulR9FY3bKwy9NDT2DhLG5F/Ph603ZedOpLf9UdAaRFW7bNcnrROSO3IE9NBam2BtwHkNT5+FRs5On11pcHG17cteFNsTxrYpCvjfgNdPrS5cMSOdx43HpUnuBx05eVOs2nC3iPGroBz+Cpw5sTpx4/7UVrDr71OZRrZj7Uax/mPrzqlEZzK4t1BvQN72NhUieNbXF78evvUUz666+dA9djFsNlN+PH0qQhynXmOI525GomcnW2n0p1X+HjqNfKqUk+iSTJeQXH5fP6Wq2w8SiwA8eWtUeHxQtwOYHiP4ipEMuoPr4a30psZJmecGywd8tzcWsbeo5mne9AiPDUCwsDxtfQ1FaMWPC3014i1KjTTjoOduPrRiXFVsmfaT1b6UKT9uX8woUVi6fwerL0KQrUsV5k7YKFChUIcv7ctzJsbDDLhkMkkDMGRfmKSW1Uc7FRp4+Fcm3a3nk2fDPFAcmIlYLLJcXRI7gJHYnUljdvDTrXRO23tLMQbAYVrOw/rEgOqqf7FTyYg6nkCBzrhmGmymteDIrUZdC5xbTov++vckkkm5JNySeNyeN6q9oYYA3HAnh0NOR4m9HiDmW383rqSpxMkLjIrGNajB7LMUCM2hcZreB4XrLILkCt1PH/VlLcbKB5Cs/jLnNz/gnlzcVGPyZramI1yi+v8ANqTGCLDlzoSx3a560pDzp6T5Nsu/tSHhbmKcVQDpTDIKbjvfjTLoCrLGXGDhytVNiZrnT95tTkuL42qMFv19qXOV9DccOO2IAp6Nf5FGYulLjJNgbWoIxpjJStD4Aty4etR21Onqf3VJ7wAUyGF6aKTYqJiB+8UGxGnMeulKvrr05UCAdbeVuNXZWvcjsNLg0lZTyJqRMLdaaSwHCga2HehtiedNk68KfLfzb99IUC+vOgkhkWKhhuLmnBCCaYuV8uVOrLRproBp3YoR5dRTkbA+f09qRJIPD1qPxOntUb4lJclssVl+Kx+vWp8GFLWDMABrYePUVSRxtf4jx96stmNZxqTfqT/GmRlYnJGlosf6GX+TQqX3lCmUjnepP5PTMdPChQrzR6EFQdvYxosLPKls0cMrrfhmRCwv6iioVS7LPHOMxDSOzuSzuSzMTclmN2JPiSaYFChTmUKU2p7vjaioU/DJ12A0LiX5T41tdttbDx/3f9KFCuhi0mYPL/KJlgaZklINChRjo9jschbQ0iRiBa9HQqPotLZENAHWhQpY4dtzpzlQoUxdC5BkaegphzrR0KoqI9fSlJIbelChVgDbMSNabXh60KFCw0N56F9KFChHDn4TUdaFCgn2ikP24U+KOhTULY0r/FU/Zh19KFCiiLy/iW+c0KFCnG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45068" name="Picture 14" descr="http://blogs.odiario.com/odiarionaescola/files/2011/03/TRABALHO-EM-GRU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41663"/>
            <a:ext cx="15922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CaixaDeTexto 15"/>
          <p:cNvSpPr txBox="1">
            <a:spLocks noChangeArrowheads="1"/>
          </p:cNvSpPr>
          <p:nvPr/>
        </p:nvSpPr>
        <p:spPr bwMode="auto">
          <a:xfrm>
            <a:off x="3419475" y="3644900"/>
            <a:ext cx="5000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2400">
                <a:latin typeface="Calibri" pitchFamily="34" charset="0"/>
              </a:rPr>
              <a:t>Trabalhar em Equipe e Globalmente</a:t>
            </a:r>
          </a:p>
        </p:txBody>
      </p:sp>
      <p:sp>
        <p:nvSpPr>
          <p:cNvPr id="45070" name="AutoShape 16" descr="data:image/jpeg;base64,/9j/4AAQSkZJRgABAQAAAQABAAD/2wCEAAkGBhQSERQUEhQVFRUUFxQYFhcVGBUUGBQaFhQVFhcXFRgYHCYeGBklHBQUHy8gIycpLCwsFR4xNTAqNSYrLCkBCQoKDgwOFA8PGikcHBwpKSkpKSkpKSkpKSkpKSkpKSkpKSkpKSkpKSkpKSkpKSkpLCkpLCkpKSkpKSwpKSwpKf/AABEIAMkA+wMBIgACEQEDEQH/xAAcAAAABwEBAAAAAAAAAAAAAAAAAQIDBAUGBwj/xABCEAABAwIDBAYIBAYABQUAAAABAAIRAyEEBTESQVFhBhMicYGhBzJCkbHB0fBSYuHxFCNygpKyFUNzg6IWJDM0Y//EABkBAAMBAQEAAAAAAAAAAAAAAAACAwEEBf/EAB4RAQEBAQADAQEBAQAAAAAAAAABEQIDITESUUET/9oADAMBAAIRAxEAPwDhqCCCACCCCACCUxsoigD2FNwLOyVCBVnhGwwc0vTYvchpdqfgtFiakNCp8lpQVKzOwsua+66J8UGe4qRF/es0VbY+5hMYbLy5XlyJX3UJtMkwBJXSOg3otNYNrYqQyxFMau/rMWHLXuRdAuhQq1Otf6jDoPaPCfkux4VsNAaA1oFt6S+TfUbOM901hcuawANAaxoAa0ANA4QFLZSbNrny+iVtDv70mpVtf78N6T4c3XfzPgB87KJUqv1axx5kj5I6uMd7A8eHefkqjG5jVb7Zk6BoA+N0luGkWNTOKzPWp25h3xBKjP6XUtHsLTzaCD4xPvCrm4zERJcQOennqifinPHbDXDiRY937pf1Yf8AKe/OaD+XMfpp4qLXpU3eq6Z0hx+qr6mWsd7Oz3GR7kw7LNnQ+ce8Qs3WyYcr4QCYn4nyhV2JpyLyRzv8bj3p+q06E+c/RMPpGPxffJYKoMbhNeB4XlQmMLXSAPEdy01XCTaBfU8FWYrBOY4fm04fdlSdEsPjJaGMp7DrPvsOHrNPKfWby0vuXPs9yKrhapp1RBGh3OG4tPBdWyXBh4gti4PEEj4Ta4hL6U9Hv4jDFpBLmg9W7UyL7Jm9+e/jYl+PJlwvXGzXGKVYtMhbjo1nHWN2TuWGq09kkEQQpmUY406gO6RKv3z+ojxcrR9J8tA7Ufsse9l1vMxxjatLhY/vfcsLV1KXx24bySGkEEFVIEEEEAthTjKcpumyVJZRKy0xFPDEmFY09RySmUrAt3ifv3KIK0FT+mzGuyM3EQrXMMLtDvlZHAZoGwtdlWasdAcfsqPcsuq831jG5lRLSYCn9E8Ca9UMaNdbCABqZ/RXufZa3ZJBEcwrToJgW0KW2Y2qlzbRvsjx18Vt7n5E59tpl9BtJjWMEBvnxKkuxu6YHh8dyqHY1z/UEA70dPCk+s7wUf1/FMWxzQAW8I+UXSadYm77nc3hv+/MqIyiBujzcfopVFwGmi3azD9R8anQEwNw57h81HwmDk7bhE3vctbxJ1nlzgb4eaRpx196ec63M3J4cPK3imxmma9MunZAAtLnfAfX4qvfgG6ufJ77e8/spr6e3PIW1t38SowwcD7+5S2NlMFjBp8vjKYq8BPK5U9uCSH4Ucd2iWw0qrrWFz4C/wASornnh5z8CrGrhAdEVPLAlbqHSws6tF+Q807Vy4PuRIEG0d/6KxxFNrGngBHff5lMOdFIceyDu3/otxiFg8AZfFix0zxDhMd3a8lbUK+0O1BMX4OG4nhqL/qkDHNBLhEkR7v0hU1XHhpcBpYt5Hh4iQj6GD9JWQ9XW65g7Lz2uT+J/q17wViWmF17P6zcThXxG0Nx0On3K5NiKcHkdF2eLq2ZXN5OcuxfUMwBpCT4fRUFV42jACJlSEjbVJzhLdIQQQTFBGESMICXhWRdTsKyXKBQq2hWuAAUuqpFrRwwbLDba7VM8/aZ81lce7tmFtIFWiWyGuF2nQhw0P3uWIxpO27a9ab96PG3s11hUnDZm9hkEqIUFTNT2tTSz/rNlrydmRYauMxAXQMK3YAnlbwt3aLmXQ/BdbjKLde1tRuOwC6/Ky7Ph+jj5lx581y+XnPUX4u+ycLU0kwOH1U9uJbEDyv7kYyJE3BEHh9+SjJYtpYIjfKJskjglihxKAbwC1h5rvv5oYivYDjr5BAthqhGp8/kttGJdOtrwv8AVSP4iyqDUgn71sjp15++7VZo/KdUxfBRX1fNNN1vdIejW4VUr6ckbMZcco+BUPEmBKrv43txOoWfQuauLDmgE2J/X5lVmPzDZp98fL6qvqZmIHe2O6FW4/G9gg/fBbOaNidXzWGm9xH0+Kp62ZS6d0+RPyVdVzCQd5IMf23VQ7Mw119DqeRCrzwle1jWzc0n3NpAI7xr5T4LMY2rLjwkn7hKx+K23fd40KitXTzziHXWiRJSSmKCCCCACMIkEA9R1gK9wNGf2VRgqc/fNbPIsu2t0qXdxXiaoM1qvp6EhUdesXOLjcnVbLpfghTYfDwWKK3x3Zpe/okaJGFQjZeilgOYNndTqkd+zHwJXd6dQQuDdBafU5lhxIO212n5qb7e8LtdOqFz+W50v45sWXWhMnZKimsmnVVH9KflLfSCRsgJhtZH1qNbg671XnXl+6frVVHSWmhmpcpKWU09yxp3rLJp1X9U242UTFV4CAaxmL1VNXr6EajyS8TiIg96qsVX1hUkTtMYrEEGOE+X7JrGY/abYX3pjF1jc8f3Va+vMGVaRO0itUNoOl/NVdettGU7i60mFEVuYlaCCCCYoIIIIAIIIIAIIIICblphy6P0ds3T9FzbAvhwW+yvHhtI93yXP5Yt46remtfbhjbmRYfRVFLoVXNM1HANHA+sfDcnsZjT1u1w03lKf0oqv7LDA/FqR/TOh569y3n9Sehct9s3WolpgggjcUkBaA5U18bidSSSTzM6pNbItlxA1AaZ3XnjYKn7if5O9AqJdj6H5XOPcAxy7TtLjfRnEMoYum4kkTDnaABwLbDvOq62wb2mVzea+3R4viY1yUorMTxsVIa9S1QZSS9E56SgASkpSSVjSCm3p1wSHBYDDwomIpSpzmqPWpoDLZu0t0VFVfxWzzLDAtKxmLomYV+Kn1ELEVB4FU9SZ46qZinFqq6lUzK6OYh1RYhhBvwTKXVfJlIVEwQQQQAQQQQAQQQQAQQQQC2PhWtHMCWgTZU6UCss1urWpUD+yzT2nb3HgODR98E9Sw8C1lEwlWAArSiZU6eDp0H7Ya3tmJOwZA73aDUXmLgTKk4nD1XQdkmRBhzHiZt6rjGpUynTccO8TtFr2WO9mxUhttYf/sFT9Y4h2yZEA+U++6T6fCsXlbmHttc2fAwbW3LoOa4HENl1N7BaANmbgWBk2nTRZTo49zq1Km8h9OpNnAPEhpIIm403LdHFuZUFKsLPtTq6NeY9Rw9l9jydB7lPrT85jI5N0yxD6zaVZjBtO2ZEgtPNslbzLsTtN1Bi0i4KjtymTOyBzgT98lcYDLYSW/q+j/J7Rqzo1Ud2LjfHfZTcdhVls9y2pUaGtJY4SQTIDjwnceaXPeN1e06hdoR75+CfaCubYXMsfQqBjpe0kQHtLpn8LwJ8ZWtr5q+me0HeEPHnHxW3nP8AWTrV49qbKjYTNNoXEeEKU0SlMZcmahUp7FBxVQNBJIAFyTYDvJ0CAjYjQrLZjTO3stBc4+yPiTuHerbEYp9Uwzst/GR639AO78x8AdU7ga1KiCAJdNxqTzcTfhcqk9FvtSYf0e1q5BqvZTZwA2j4KRmPo2wrWEMrVA/cXbJbPNoaDHitHhMY6oYf4AG3cVT5zmDcM2pWO47NMfjd9Bqe5NO+rcLeOZHK8TR2HFp1aSD3gwU0l1qhcSTqSSfFJAXY5AhBq2HRnoX1resrGGwYHzKhP6NddUeMLJZTttONnO4NSfuaf8XGcJRKzxvR+tSnaYY4i6rw1NLL8LmEIIILWAggggAjaiRhAS6RVphKlwqeiVZYQlS6ikXuHxGzzBkEcraHcZgg7iAdyjY7LnCatO4MkxYc3RuEm49k62gpZYYi3n8lBp5pUw7iWGx1DgYdHG8gjiII4pIe3+rPoXjtrGUmOEHacdNDsukjhPBdYxeXsr0nU3izhEjVp9lwO4gwRzC5d0dznCnFU6jmupvBiANpvaBbaL7+AXTKrqjgWsGzOr3QYG/ZaDd3CSB36FevpufcxnuhvSGtVYG13Oc81HUx2Wg2mXAhoBEyPBbPFZkcNTLn0Kj2tBJdT2HQ0CSS3aBsoGDyxtFlMMADaYhu8gbzJ3mSSeanYrH7TCDoRHgbfBJs202Kx/8AOvVe6/8AymPLG05Ehriwhz3wRMmJmABBLZyGkPVpi/OpJ8draHfKp8oyd7apJdYdkgC7gNrY36dqZiQRr6wWpwFQmxS7tNmK/wD4eAIaXsPMl4PfJ2vGfBR6jhTcG1m7IcQG1NaTidG7RvTedzXRO6VpH4cFMVMICC0gOa4EOa4SHA6hwOoR+f6zVccMOCU2yrGuq0nmk3ttZdjXMJeaZJDP5ofBAgtlwHqb4BMmvVqbJhg2tw2mx/cS3QbwGknlqFsNKRjscGEC7nH1WNiTz5N5mAq2thi7tVYJFwwTsNjSZu9w4mw3AaqZRoBkxJcfWcbueeLj8tBuSat1mtQbTJ01VZXw9V9R1VrAxtgNrUgCJMWT4z+izEGlUe1g2QQXWEyZE6C0a80ea9LsNSBHWCodzKZD/eRYe9Uk6/hLec9ptJzaVNznOExJcbBvNcx6S58cTUtIpskMHLe48zr5JOedJquJsTs0xoxunefxFU8ro8fj/Puodd76Ap3DRtAncRqpeCyg1GF0gAefJQqtMtJB1Cr9TzGrfnz67Rh6Tthntv5b9PsrQ0c2o4akKVPQDX4kniub0MW5gOyYlIOIJ1KnfHvpSeTHQf8A1CD49yoMVSpF7jDbnuWeGIKP+IPEo54z4y96ts86FYrCT1tM7IPrt7TP8h6v9wBVGWr1riMGHA25EH4HksB0n9EuHrguojqKh/COw7vYLeLYPIrZ5P6Lx/HCEFd9IeiOIwborM7MwKjb03cg7cfymDyVS2nz46qiZpGEoJIQD1MK0wDCSPuVWURfh98Fqej2WurODKbXPcdA0Ek84G5S6U5XWBwIe2/yUzKvRVWx1SWHqqIPaqOEg8RTHtHxjiVt+jHo2q7bXYgbDBdzZBc7gLTs87rpmHpBrQ1jQ1rQAALAAbgOCTjm/abrqfGb6J+j/CZe2KLNqofWq1AHVDaLGOy3k2PFU2Z4Xqqr2aAG3cbj4x4LoIbAVFn+AFVpIs5mnMcCm8k2ei8XKx7sTunwSWkWtIUHNst2pkXHgR3cFRsp4ukZZV6xpjs1O0R3O1HjK5XS0poAukWI0I+BG8aW+cET6NYAdobPMeqfHd4+ayLukGIZrh9rjD49xI+SnYHpTMbVGrTM79lw/wDEyfctnoVrwLJmuQASbAancO87lGoBrhIEf0kt+EJL8HTJktkjQuJfHdtEwt0qE3tVHVB6pY1jfzDac8u7iXADjszvCKqFLqJhzElPEF7FBx1UMaSVa1WwCSuedNM66w9VT0FyRvO4BHHO0dXIzuaYLaqOqVKgl7rBomJ0FyAoOa5HUoHtNOySQ18ENfG9pPJaPIOhleu9rqoPViDBsXcjwHHeum1ejIrUjSqMlrheLRwIO4jd9F1f9PzZPrn/ABvt59hLp0iYABJNgBee5dWwHoR7ZNevLAbCm2HOHMus3wBW0wGRYDLm7TW06ZHtuO08/wBzrjwhPfJIScVzLot6N8dVgunD0+NT1o4tZrPfC1WM9DVFlMmnWO1FzWA2ebgWiQeV+9SM79LNKnLcOw1HfidZo7t6weddM8TifXqEN/C3sjx4pLbT5IR0u6KYbD0GvoVzVeHbNSYAMz6oAtEcVi1d4t/8h/Ms+JVIq87ntPr6NCUSCYr1xhcWHgEX+I7uI7k65k81x7Ls9q0fVcY4X81tMm6esfAq9k8eK5Z3/XRi/wAZlrajS17Q4OEOBgyOBmQ4cnLmPSj0PsfL8IercLmm6Sw9xu6n47TeYXV8PjWVBYjw+m/wS3Up+RH3ITS2fGX39eWc5yCthnBlam5hixN2u5tcLOHcSqyF6mx2UNqNLXNa9p1BDSD3td2XeR5rnHSL0S0n7TsO40nalsOfTHe0/wAymOfaCeeT+kvH8cmoar1F6LOi9PCYNhj+dVa19V0X7QBa0flAI8VwrJ/RZja2JbS6uGEgurAtNINBEuDwYJj2deS9QYDCBgAGga0DuaICb/Wf4lgIwE251wnQnIarugeCpqjtR+IH3q4eJlU+Oolpkd6n0flR5nh9tk+035blQOocvdZamu0GY3+RVe7Lwd8HncFc3fLo5qjdhgdSUGYZu4Kyq4Fw3T3fqor7agqWYfTuHEJ9xVa7E8AfL6ohVe7RvvP0W6MTXFImdBKewuVPdd0DzVjSwgbuJTTm0v6U1bo91wio5wbvDSWzyJF0vB9DcLSO0KTZ/Ebn3lW1fGspgl7mtHMj4m3ulZPN/Snh6cikOtde/s+8/IJ5z/C23/WupUGtHZAA5AAe8qqzjpfh8MP5lRs7mNu5crzv0g4nEW29hvBtvNZqo8m5JJTzkl6b3OfSxVfLcO0Uxuc67u/7lYjGZhUquLqj3Ocd5MqOklPJIzdGSjhJASgtYTi3HqXDiW/NU62uQdD6mYNrU6LmipTAeA8wH32SJ9k31NuYWXzTKKuHqGlWY6nUbq1wgjgeY5iyfm+idRCQQQTFdJw+KY9rXsMtdv4He0jcR+qcI3jVYro9mNRlUMY01BUIb1bZJcSYbsj8V7Ld4vBOpP2HtLSIsbaid1ly98/mujnrUjL86fT0MjXZMx+neFscn6Zh0Auvva8wf7X7xycD3rAPakTZT9z4Z2nCZmyoQJhx0a4BrvAaO/tJT1egHC4kjQ72/MFcewmc1KY2bVGb2P7Q8J0PNarI+luga87ppVnEtH/SqntM7nbQtuT7/S41NTLYO00na/E07L/Hc/xCkYTpHVp2qDrWjUtGzUaPzM3+GqZo5pSe4NLth7tGPhpd/QfVqDuJ8FIq0AfWGm/ePEXCaevgvv6t8FnVKuRsOBO8GxEcRuKtQ5YTFZVtHantDR7TsvHiPW7incF0ir0LVh1rB7TR22j8zd/gmnk/pLx/Gtc65SKzQRoomEzNlVu0xwIPD5pw1E+xmIGLwG8aqudMwW/JaHaBULGVqcxqeA+fBJeYaKio07mBNOY/e0DvhTi4nkOV/NR8TjKdJu05wHMmPM/JTyHNsw/EAJwsDeH3yF1kc49J+HpyKc1XcrN/yNz4LAZx09xNeRt9W0+zTt73albORrrWa9K8PhwesqtBG6QT/iPmsNnXpXc6RQZA3Off3N0XO3VCbnU7yZSU35/pbUzMM4q13bVV7nE8TbwGgUSUlDcmKUSiSC/cBPkE6tBICGyjQlAGWpSSEYWB0n0Iu/8AdVxxpfB7V0jpJ0Qw2YU9jEMBInZqN7L6f9LuHIyOS5x6DHTjKw//ABP+7F2mrTAE8Lo5Dyj046Ivy7FOoPIcIDmPAjbYSQCRudYgjks8vQPpwydtXBddA26DmkEROy47LwTrElp7wvP5CrLqdmOmeiHKdl7sW8WBNKmT+IiXkeEN/uK3/TFja7W7IAc32t8cDyWZ6E41n/DaTBp29r+rrHEn4KZiartztfxfULk8nW9V1cczIz+KwjqcbVpsLgg8geKjEg/RWvSDLquJpNYC1sEXnTnCjU+j1VjILg88SIPvullmCq+YSg5N9bM3uLHiDzQLfBNjFxgs8c1vVvDatI6sqDab4ToVocrz5zbYavp/ycVtVGcgyoP5jPEuA4LE0ylsded/ij4HT6PSmm2P4hrsK4+06HUXHlVb2f8ALZKuGPkA2cDcObcHmD9CuY5dnrm9kmQbEG7T4FT+j+emk+psUwBtNDqfWbFPZvL2Uz2QbwYjRH6/oxtzgodt0zsu4jfycNHDzVjQxJIuII4aHmJus/W6XU205aGl53Go2G8CTwWNrdLdmuatTFOcbxTo2pjS20bkdy2XPjHTsZjA0fzHhgOgm5WXzT0g4SiCGnbPBg2pjyXJukfSqriMT1jn2HZbaAByCr67zPI3EeafLS62+belGq+RSYGC8Od2iOcaBY3HZnVqumq9zzxcZ9yixzRON1uRmg5ISn1dyQXLWAUlzwNUaAYOC0Gy+17cJRBo17R8E1iyZsDyi6QH7Qu65NhuHMrcLamNeNNJSlGpnaIjdEdw+sqVCwwgEJQlAIABOAJErQZNlVN1MPfBJmxJAsl6uNk1p/QrW2MZUJ30Xj/yYfkux18cCRra+h1XLOjGKpYa7Q0E7wBdXuL6Ysi5CT/ph/wndOqQxGCrsbJd1dSGgXMMNgN5XmVzbrulPpOKlQNZJJNo3DeVW5p6OMNXqvq9tpedohhaGyRcgEWkyfFNx5c3S9ePfjP+jTHtcyrQduIe3uMB3uIH+S178APZdHmuL5TmLqFVtRmrfMHUHkQuo5TndLEN22uc0iNpu9p4H6pPNx703j69YnPa8WDgSiIrDgRHFFiNJDx7o+CS3EOI1HmPko4ozWLyOuaxqMA2Tz14zuROYW2cIcN1vLkr2pjHt/dUPSOuHQ4GHgi2/np81WW30SzBj74J9twq3DYkkCfcprKn3oig9Efqnapc4Aiz2i35xqWpoOnXzQZUju1HL6LAg4kyAW6HjuPA81VOcZIIA1V/iqA9bRrrP/Kdzx971UYumBMiSD7uapzS1X16II4Ee5SMNV2qcb2puCbkQmw/ZdI0MA9+4/BOQZKQVJxFxtDfMjgRr79fFRy1DSHOSIKcIRLWCCJHCOEAhwIFhPimBgpvpyCkF/C6NoJRuDCWMa371RyTy5lOFiDrLASylPMqfh8nqO1Ab33ScoB60HZLgJmN3O60BrumQz3R9UnVw8iDh+i4Orz8FJp5P1XqudBNxJj3KRQdVmdi266eNOo4xHmp/qmyDwuHG+/fJRf8PDnXJ7pspAovFgy/epFDLn2LiByF/NLppFlkmHpUGzF+KmVc0pkm6hO7LdVR1cVcrPpvjlMqVl+NNKo17dWkHvE3BUVKavQcLquGrh7WuBJBAIv7kqoqzox/9en4/EqxdquHr1a7JdhLW3lTKmEZVbFQdx3jx4cioblNpapdbinxmRup3HabxGo7xuURo4j73Fa0/L5LL7nd7k/N0tGx1tfqnmu4psaDuHwTtNFYcYN2oP3CrcThNRvbofxMiB4hWdLTxSMd61L/ALn+qIGYqCHXmLIVKfHQqUfr8k0dB971UiLhH3LXG1gT/q5G+lEjgY+/veEw71j/AEn4OUzGesfD/VqZiI5E4konape5DCQPekuYd5QGqVUQBBqWjag7RAFKIuQRhATcozMUi4OBIdwEkRyVpR6RMJ2RtS42ED5XWcG/vCuejHr1EnUn0/OtNh8SSIhwO8cO9GHmdD7ipeZf/N/26f8AoxFT1UVRfxD/AGWH4J1gqe3AHBP0tyZxu/wShX5pmIaLws5UzSSUec6lZ2rqVbmekuu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71" name="AutoShape 18" descr="data:image/jpeg;base64,/9j/4AAQSkZJRgABAQAAAQABAAD/2wCEAAkGBhQSERQUEhQVFRUUFxQYFhcVGBUUGBQaFhQVFhcXFRgYHCYeGBklHBQUHy8gIycpLCwsFR4xNTAqNSYrLCkBCQoKDgwOFA8PGikcHBwpKSkpKSkpKSkpKSkpKSkpKSkpKSkpKSkpKSkpKSkpKSkpLCkpLCkpKSkpKSwpKSwpKf/AABEIAMkA+wMBIgACEQEDEQH/xAAcAAAABwEBAAAAAAAAAAAAAAAAAQIDBAUGBwj/xABCEAABAwIDBAYIBAYABQUAAAABAAIRAyEEBTESQVFhBhMicYGhBzJCkbHB0fBSYuHxFCNygpKyFUNzg6IWJDM0Y//EABkBAAMBAQEAAAAAAAAAAAAAAAACAwEEBf/EAB4RAQEBAQADAQEBAQAAAAAAAAABEQIDITESUUET/9oADAMBAAIRAxEAPwDhqCCCACCCCACCUxsoigD2FNwLOyVCBVnhGwwc0vTYvchpdqfgtFiakNCp8lpQVKzOwsua+66J8UGe4qRF/es0VbY+5hMYbLy5XlyJX3UJtMkwBJXSOg3otNYNrYqQyxFMau/rMWHLXuRdAuhQq1Otf6jDoPaPCfkux4VsNAaA1oFt6S+TfUbOM901hcuawANAaxoAa0ANA4QFLZSbNrny+iVtDv70mpVtf78N6T4c3XfzPgB87KJUqv1axx5kj5I6uMd7A8eHefkqjG5jVb7Zk6BoA+N0luGkWNTOKzPWp25h3xBKjP6XUtHsLTzaCD4xPvCrm4zERJcQOennqifinPHbDXDiRY937pf1Yf8AKe/OaD+XMfpp4qLXpU3eq6Z0hx+qr6mWsd7Oz3GR7kw7LNnQ+ce8Qs3WyYcr4QCYn4nyhV2JpyLyRzv8bj3p+q06E+c/RMPpGPxffJYKoMbhNeB4XlQmMLXSAPEdy01XCTaBfU8FWYrBOY4fm04fdlSdEsPjJaGMp7DrPvsOHrNPKfWby0vuXPs9yKrhapp1RBGh3OG4tPBdWyXBh4gti4PEEj4Ta4hL6U9Hv4jDFpBLmg9W7UyL7Jm9+e/jYl+PJlwvXGzXGKVYtMhbjo1nHWN2TuWGq09kkEQQpmUY406gO6RKv3z+ojxcrR9J8tA7Ufsse9l1vMxxjatLhY/vfcsLV1KXx24bySGkEEFVIEEEEAthTjKcpumyVJZRKy0xFPDEmFY09RySmUrAt3ifv3KIK0FT+mzGuyM3EQrXMMLtDvlZHAZoGwtdlWasdAcfsqPcsuq831jG5lRLSYCn9E8Ca9UMaNdbCABqZ/RXufZa3ZJBEcwrToJgW0KW2Y2qlzbRvsjx18Vt7n5E59tpl9BtJjWMEBvnxKkuxu6YHh8dyqHY1z/UEA70dPCk+s7wUf1/FMWxzQAW8I+UXSadYm77nc3hv+/MqIyiBujzcfopVFwGmi3azD9R8anQEwNw57h81HwmDk7bhE3vctbxJ1nlzgb4eaRpx196ec63M3J4cPK3imxmma9MunZAAtLnfAfX4qvfgG6ufJ77e8/spr6e3PIW1t38SowwcD7+5S2NlMFjBp8vjKYq8BPK5U9uCSH4Ucd2iWw0qrrWFz4C/wASornnh5z8CrGrhAdEVPLAlbqHSws6tF+Q807Vy4PuRIEG0d/6KxxFNrGngBHff5lMOdFIceyDu3/otxiFg8AZfFix0zxDhMd3a8lbUK+0O1BMX4OG4nhqL/qkDHNBLhEkR7v0hU1XHhpcBpYt5Hh4iQj6GD9JWQ9XW65g7Lz2uT+J/q17wViWmF17P6zcThXxG0Nx0On3K5NiKcHkdF2eLq2ZXN5OcuxfUMwBpCT4fRUFV42jACJlSEjbVJzhLdIQQQTFBGESMICXhWRdTsKyXKBQq2hWuAAUuqpFrRwwbLDba7VM8/aZ81lce7tmFtIFWiWyGuF2nQhw0P3uWIxpO27a9ab96PG3s11hUnDZm9hkEqIUFTNT2tTSz/rNlrydmRYauMxAXQMK3YAnlbwt3aLmXQ/BdbjKLde1tRuOwC6/Ky7Ph+jj5lx581y+XnPUX4u+ycLU0kwOH1U9uJbEDyv7kYyJE3BEHh9+SjJYtpYIjfKJskjglihxKAbwC1h5rvv5oYivYDjr5BAthqhGp8/kttGJdOtrwv8AVSP4iyqDUgn71sjp15++7VZo/KdUxfBRX1fNNN1vdIejW4VUr6ckbMZcco+BUPEmBKrv43txOoWfQuauLDmgE2J/X5lVmPzDZp98fL6qvqZmIHe2O6FW4/G9gg/fBbOaNidXzWGm9xH0+Kp62ZS6d0+RPyVdVzCQd5IMf23VQ7Mw119DqeRCrzwle1jWzc0n3NpAI7xr5T4LMY2rLjwkn7hKx+K23fd40KitXTzziHXWiRJSSmKCCCCACMIkEA9R1gK9wNGf2VRgqc/fNbPIsu2t0qXdxXiaoM1qvp6EhUdesXOLjcnVbLpfghTYfDwWKK3x3Zpe/okaJGFQjZeilgOYNndTqkd+zHwJXd6dQQuDdBafU5lhxIO212n5qb7e8LtdOqFz+W50v45sWXWhMnZKimsmnVVH9KflLfSCRsgJhtZH1qNbg671XnXl+6frVVHSWmhmpcpKWU09yxp3rLJp1X9U242UTFV4CAaxmL1VNXr6EajyS8TiIg96qsVX1hUkTtMYrEEGOE+X7JrGY/abYX3pjF1jc8f3Va+vMGVaRO0itUNoOl/NVdettGU7i60mFEVuYlaCCCCYoIIIIAIIIIAIIIICblphy6P0ds3T9FzbAvhwW+yvHhtI93yXP5Yt46remtfbhjbmRYfRVFLoVXNM1HANHA+sfDcnsZjT1u1w03lKf0oqv7LDA/FqR/TOh569y3n9Sehct9s3WolpgggjcUkBaA5U18bidSSSTzM6pNbItlxA1AaZ3XnjYKn7if5O9AqJdj6H5XOPcAxy7TtLjfRnEMoYum4kkTDnaABwLbDvOq62wb2mVzea+3R4viY1yUorMTxsVIa9S1QZSS9E56SgASkpSSVjSCm3p1wSHBYDDwomIpSpzmqPWpoDLZu0t0VFVfxWzzLDAtKxmLomYV+Kn1ELEVB4FU9SZ46qZinFqq6lUzK6OYh1RYhhBvwTKXVfJlIVEwQQQQAQQQQAQQQQAQQQQC2PhWtHMCWgTZU6UCss1urWpUD+yzT2nb3HgODR98E9Sw8C1lEwlWAArSiZU6eDp0H7Ya3tmJOwZA73aDUXmLgTKk4nD1XQdkmRBhzHiZt6rjGpUynTccO8TtFr2WO9mxUhttYf/sFT9Y4h2yZEA+U++6T6fCsXlbmHttc2fAwbW3LoOa4HENl1N7BaANmbgWBk2nTRZTo49zq1Km8h9OpNnAPEhpIIm403LdHFuZUFKsLPtTq6NeY9Rw9l9jydB7lPrT85jI5N0yxD6zaVZjBtO2ZEgtPNslbzLsTtN1Bi0i4KjtymTOyBzgT98lcYDLYSW/q+j/J7Rqzo1Ud2LjfHfZTcdhVls9y2pUaGtJY4SQTIDjwnceaXPeN1e06hdoR75+CfaCubYXMsfQqBjpe0kQHtLpn8LwJ8ZWtr5q+me0HeEPHnHxW3nP8AWTrV49qbKjYTNNoXEeEKU0SlMZcmahUp7FBxVQNBJIAFyTYDvJ0CAjYjQrLZjTO3stBc4+yPiTuHerbEYp9Uwzst/GR639AO78x8AdU7ga1KiCAJdNxqTzcTfhcqk9FvtSYf0e1q5BqvZTZwA2j4KRmPo2wrWEMrVA/cXbJbPNoaDHitHhMY6oYf4AG3cVT5zmDcM2pWO47NMfjd9Bqe5NO+rcLeOZHK8TR2HFp1aSD3gwU0l1qhcSTqSSfFJAXY5AhBq2HRnoX1resrGGwYHzKhP6NddUeMLJZTttONnO4NSfuaf8XGcJRKzxvR+tSnaYY4i6rw1NLL8LmEIIILWAggggAjaiRhAS6RVphKlwqeiVZYQlS6ikXuHxGzzBkEcraHcZgg7iAdyjY7LnCatO4MkxYc3RuEm49k62gpZYYi3n8lBp5pUw7iWGx1DgYdHG8gjiII4pIe3+rPoXjtrGUmOEHacdNDsukjhPBdYxeXsr0nU3izhEjVp9lwO4gwRzC5d0dznCnFU6jmupvBiANpvaBbaL7+AXTKrqjgWsGzOr3QYG/ZaDd3CSB36FevpufcxnuhvSGtVYG13Oc81HUx2Wg2mXAhoBEyPBbPFZkcNTLn0Kj2tBJdT2HQ0CSS3aBsoGDyxtFlMMADaYhu8gbzJ3mSSeanYrH7TCDoRHgbfBJs202Kx/8AOvVe6/8AymPLG05Ehriwhz3wRMmJmABBLZyGkPVpi/OpJ8draHfKp8oyd7apJdYdkgC7gNrY36dqZiQRr6wWpwFQmxS7tNmK/wD4eAIaXsPMl4PfJ2vGfBR6jhTcG1m7IcQG1NaTidG7RvTedzXRO6VpH4cFMVMICC0gOa4EOa4SHA6hwOoR+f6zVccMOCU2yrGuq0nmk3ttZdjXMJeaZJDP5ofBAgtlwHqb4BMmvVqbJhg2tw2mx/cS3QbwGknlqFsNKRjscGEC7nH1WNiTz5N5mAq2thi7tVYJFwwTsNjSZu9w4mw3AaqZRoBkxJcfWcbueeLj8tBuSat1mtQbTJ01VZXw9V9R1VrAxtgNrUgCJMWT4z+izEGlUe1g2QQXWEyZE6C0a80ea9LsNSBHWCodzKZD/eRYe9Uk6/hLec9ptJzaVNznOExJcbBvNcx6S58cTUtIpskMHLe48zr5JOedJquJsTs0xoxunefxFU8ro8fj/Puodd76Ap3DRtAncRqpeCyg1GF0gAefJQqtMtJB1Cr9TzGrfnz67Rh6Tthntv5b9PsrQ0c2o4akKVPQDX4kniub0MW5gOyYlIOIJ1KnfHvpSeTHQf8A1CD49yoMVSpF7jDbnuWeGIKP+IPEo54z4y96ts86FYrCT1tM7IPrt7TP8h6v9wBVGWr1riMGHA25EH4HksB0n9EuHrguojqKh/COw7vYLeLYPIrZ5P6Lx/HCEFd9IeiOIwborM7MwKjb03cg7cfymDyVS2nz46qiZpGEoJIQD1MK0wDCSPuVWURfh98Fqej2WurODKbXPcdA0Ek84G5S6U5XWBwIe2/yUzKvRVWx1SWHqqIPaqOEg8RTHtHxjiVt+jHo2q7bXYgbDBdzZBc7gLTs87rpmHpBrQ1jQ1rQAALAAbgOCTjm/abrqfGb6J+j/CZe2KLNqofWq1AHVDaLGOy3k2PFU2Z4Xqqr2aAG3cbj4x4LoIbAVFn+AFVpIs5mnMcCm8k2ei8XKx7sTunwSWkWtIUHNst2pkXHgR3cFRsp4ukZZV6xpjs1O0R3O1HjK5XS0poAukWI0I+BG8aW+cET6NYAdobPMeqfHd4+ayLukGIZrh9rjD49xI+SnYHpTMbVGrTM79lw/wDEyfctnoVrwLJmuQASbAancO87lGoBrhIEf0kt+EJL8HTJktkjQuJfHdtEwt0qE3tVHVB6pY1jfzDac8u7iXADjszvCKqFLqJhzElPEF7FBx1UMaSVa1WwCSuedNM66w9VT0FyRvO4BHHO0dXIzuaYLaqOqVKgl7rBomJ0FyAoOa5HUoHtNOySQ18ENfG9pPJaPIOhleu9rqoPViDBsXcjwHHeum1ejIrUjSqMlrheLRwIO4jd9F1f9PzZPrn/ABvt59hLp0iYABJNgBee5dWwHoR7ZNevLAbCm2HOHMus3wBW0wGRYDLm7TW06ZHtuO08/wBzrjwhPfJIScVzLot6N8dVgunD0+NT1o4tZrPfC1WM9DVFlMmnWO1FzWA2ebgWiQeV+9SM79LNKnLcOw1HfidZo7t6weddM8TifXqEN/C3sjx4pLbT5IR0u6KYbD0GvoVzVeHbNSYAMz6oAtEcVi1d4t/8h/Ms+JVIq87ntPr6NCUSCYr1xhcWHgEX+I7uI7k65k81x7Ls9q0fVcY4X81tMm6esfAq9k8eK5Z3/XRi/wAZlrajS17Q4OEOBgyOBmQ4cnLmPSj0PsfL8IercLmm6Sw9xu6n47TeYXV8PjWVBYjw+m/wS3Up+RH3ITS2fGX39eWc5yCthnBlam5hixN2u5tcLOHcSqyF6mx2UNqNLXNa9p1BDSD3td2XeR5rnHSL0S0n7TsO40nalsOfTHe0/wAymOfaCeeT+kvH8cmoar1F6LOi9PCYNhj+dVa19V0X7QBa0flAI8VwrJ/RZja2JbS6uGEgurAtNINBEuDwYJj2deS9QYDCBgAGga0DuaICb/Wf4lgIwE251wnQnIarugeCpqjtR+IH3q4eJlU+Oolpkd6n0flR5nh9tk+035blQOocvdZamu0GY3+RVe7Lwd8HncFc3fLo5qjdhgdSUGYZu4Kyq4Fw3T3fqor7agqWYfTuHEJ9xVa7E8AfL6ohVe7RvvP0W6MTXFImdBKewuVPdd0DzVjSwgbuJTTm0v6U1bo91wio5wbvDSWzyJF0vB9DcLSO0KTZ/Ebn3lW1fGspgl7mtHMj4m3ulZPN/Snh6cikOtde/s+8/IJ5z/C23/WupUGtHZAA5AAe8qqzjpfh8MP5lRs7mNu5crzv0g4nEW29hvBtvNZqo8m5JJTzkl6b3OfSxVfLcO0Uxuc67u/7lYjGZhUquLqj3Ocd5MqOklPJIzdGSjhJASgtYTi3HqXDiW/NU62uQdD6mYNrU6LmipTAeA8wH32SJ9k31NuYWXzTKKuHqGlWY6nUbq1wgjgeY5iyfm+idRCQQQTFdJw+KY9rXsMtdv4He0jcR+qcI3jVYro9mNRlUMY01BUIb1bZJcSYbsj8V7Ld4vBOpP2HtLSIsbaid1ly98/mujnrUjL86fT0MjXZMx+neFscn6Zh0Auvva8wf7X7xycD3rAPakTZT9z4Z2nCZmyoQJhx0a4BrvAaO/tJT1egHC4kjQ72/MFcewmc1KY2bVGb2P7Q8J0PNarI+luga87ppVnEtH/SqntM7nbQtuT7/S41NTLYO00na/E07L/Hc/xCkYTpHVp2qDrWjUtGzUaPzM3+GqZo5pSe4NLth7tGPhpd/QfVqDuJ8FIq0AfWGm/ePEXCaevgvv6t8FnVKuRsOBO8GxEcRuKtQ5YTFZVtHantDR7TsvHiPW7incF0ir0LVh1rB7TR22j8zd/gmnk/pLx/Gtc65SKzQRoomEzNlVu0xwIPD5pw1E+xmIGLwG8aqudMwW/JaHaBULGVqcxqeA+fBJeYaKio07mBNOY/e0DvhTi4nkOV/NR8TjKdJu05wHMmPM/JTyHNsw/EAJwsDeH3yF1kc49J+HpyKc1XcrN/yNz4LAZx09xNeRt9W0+zTt73albORrrWa9K8PhwesqtBG6QT/iPmsNnXpXc6RQZA3Off3N0XO3VCbnU7yZSU35/pbUzMM4q13bVV7nE8TbwGgUSUlDcmKUSiSC/cBPkE6tBICGyjQlAGWpSSEYWB0n0Iu/8AdVxxpfB7V0jpJ0Qw2YU9jEMBInZqN7L6f9LuHIyOS5x6DHTjKw//ABP+7F2mrTAE8Lo5Dyj046Ivy7FOoPIcIDmPAjbYSQCRudYgjks8vQPpwydtXBddA26DmkEROy47LwTrElp7wvP5CrLqdmOmeiHKdl7sW8WBNKmT+IiXkeEN/uK3/TFja7W7IAc32t8cDyWZ6E41n/DaTBp29r+rrHEn4KZiartztfxfULk8nW9V1cczIz+KwjqcbVpsLgg8geKjEg/RWvSDLquJpNYC1sEXnTnCjU+j1VjILg88SIPvullmCq+YSg5N9bM3uLHiDzQLfBNjFxgs8c1vVvDatI6sqDab4ToVocrz5zbYavp/ycVtVGcgyoP5jPEuA4LE0ylsded/ij4HT6PSmm2P4hrsK4+06HUXHlVb2f8ALZKuGPkA2cDcObcHmD9CuY5dnrm9kmQbEG7T4FT+j+emk+psUwBtNDqfWbFPZvL2Uz2QbwYjRH6/oxtzgodt0zsu4jfycNHDzVjQxJIuII4aHmJus/W6XU205aGl53Go2G8CTwWNrdLdmuatTFOcbxTo2pjS20bkdy2XPjHTsZjA0fzHhgOgm5WXzT0g4SiCGnbPBg2pjyXJukfSqriMT1jn2HZbaAByCr67zPI3EeafLS62+belGq+RSYGC8Od2iOcaBY3HZnVqumq9zzxcZ9yixzRON1uRmg5ISn1dyQXLWAUlzwNUaAYOC0Gy+17cJRBo17R8E1iyZsDyi6QH7Qu65NhuHMrcLamNeNNJSlGpnaIjdEdw+sqVCwwgEJQlAIABOAJErQZNlVN1MPfBJmxJAsl6uNk1p/QrW2MZUJ30Xj/yYfkux18cCRra+h1XLOjGKpYa7Q0E7wBdXuL6Ysi5CT/ph/wndOqQxGCrsbJd1dSGgXMMNgN5XmVzbrulPpOKlQNZJJNo3DeVW5p6OMNXqvq9tpedohhaGyRcgEWkyfFNx5c3S9ePfjP+jTHtcyrQduIe3uMB3uIH+S178APZdHmuL5TmLqFVtRmrfMHUHkQuo5TndLEN22uc0iNpu9p4H6pPNx703j69YnPa8WDgSiIrDgRHFFiNJDx7o+CS3EOI1HmPko4ozWLyOuaxqMA2Tz14zuROYW2cIcN1vLkr2pjHt/dUPSOuHQ4GHgi2/np81WW30SzBj74J9twq3DYkkCfcprKn3oig9Efqnapc4Aiz2i35xqWpoOnXzQZUju1HL6LAg4kyAW6HjuPA81VOcZIIA1V/iqA9bRrrP/Kdzx971UYumBMiSD7uapzS1X16II4Ee5SMNV2qcb2puCbkQmw/ZdI0MA9+4/BOQZKQVJxFxtDfMjgRr79fFRy1DSHOSIKcIRLWCCJHCOEAhwIFhPimBgpvpyCkF/C6NoJRuDCWMa371RyTy5lOFiDrLASylPMqfh8nqO1Ab33ScoB60HZLgJmN3O60BrumQz3R9UnVw8iDh+i4Orz8FJp5P1XqudBNxJj3KRQdVmdi266eNOo4xHmp/qmyDwuHG+/fJRf8PDnXJ7pspAovFgy/epFDLn2LiByF/NLppFlkmHpUGzF+KmVc0pkm6hO7LdVR1cVcrPpvjlMqVl+NNKo17dWkHvE3BUVKavQcLquGrh7WuBJBAIv7kqoqzox/9en4/EqxdquHr1a7JdhLW3lTKmEZVbFQdx3jx4cioblNpapdbinxmRup3HabxGo7xuURo4j73Fa0/L5LL7nd7k/N0tGx1tfqnmu4psaDuHwTtNFYcYN2oP3CrcThNRvbofxMiB4hWdLTxSMd61L/ALn+qIGYqCHXmLIVKfHQqUfr8k0dB971UiLhH3LXG1gT/q5G+lEjgY+/veEw71j/AEn4OUzGesfD/VqZiI5E4konape5DCQPekuYd5QGqVUQBBqWjag7RAFKIuQRhATcozMUi4OBIdwEkRyVpR6RMJ2RtS42ED5XWcG/vCuejHr1EnUn0/OtNh8SSIhwO8cO9GHmdD7ipeZf/N/26f8AoxFT1UVRfxD/AGWH4J1gqe3AHBP0tyZxu/wShX5pmIaLws5UzSSUec6lZ2rqVbmekuu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45072" name="Picture 20" descr="http://justrealmoms.com.br/wp-content/uploads/2013/03/aprend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13325"/>
            <a:ext cx="16430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CaixaDeTexto 20"/>
          <p:cNvSpPr txBox="1">
            <a:spLocks noChangeArrowheads="1"/>
          </p:cNvSpPr>
          <p:nvPr/>
        </p:nvSpPr>
        <p:spPr bwMode="auto">
          <a:xfrm>
            <a:off x="827088" y="5157788"/>
            <a:ext cx="47529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sz="2800" b="1">
                <a:solidFill>
                  <a:srgbClr val="0000FF"/>
                </a:solidFill>
                <a:latin typeface="Calibri" pitchFamily="34" charset="0"/>
              </a:rPr>
              <a:t>Aprender,  Desaprender  e Reaprender </a:t>
            </a:r>
          </a:p>
          <a:p>
            <a:pPr algn="ctr"/>
            <a:r>
              <a:rPr lang="pt-BR" sz="2800" b="1">
                <a:solidFill>
                  <a:srgbClr val="0000FF"/>
                </a:solidFill>
                <a:latin typeface="Calibri" pitchFamily="34" charset="0"/>
              </a:rPr>
              <a:t>durante a vida toda</a:t>
            </a:r>
          </a:p>
        </p:txBody>
      </p:sp>
      <p:sp>
        <p:nvSpPr>
          <p:cNvPr id="45074" name="CaixaDeTexto 4"/>
          <p:cNvSpPr txBox="1">
            <a:spLocks noChangeArrowheads="1"/>
          </p:cNvSpPr>
          <p:nvPr/>
        </p:nvSpPr>
        <p:spPr bwMode="auto">
          <a:xfrm>
            <a:off x="0" y="0"/>
            <a:ext cx="3143250" cy="214313"/>
          </a:xfrm>
          <a:prstGeom prst="rect">
            <a:avLst/>
          </a:prstGeom>
          <a:solidFill>
            <a:srgbClr val="0089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sz="800" b="1" i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ISITEC: uma proposta para inovar a engenharia nacional</a:t>
            </a:r>
          </a:p>
        </p:txBody>
      </p:sp>
    </p:spTree>
    <p:extLst>
      <p:ext uri="{BB962C8B-B14F-4D97-AF65-F5344CB8AC3E}">
        <p14:creationId xmlns:p14="http://schemas.microsoft.com/office/powerpoint/2010/main" val="7314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3850" y="1412776"/>
            <a:ext cx="85693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sz="2400" b="1" dirty="0" smtClean="0">
                <a:solidFill>
                  <a:schemeClr val="folHlink"/>
                </a:solidFill>
              </a:rPr>
              <a:t> </a:t>
            </a:r>
            <a:r>
              <a:rPr lang="pt-BR" sz="2400" b="1" dirty="0" smtClean="0"/>
              <a:t>“</a:t>
            </a:r>
            <a:r>
              <a:rPr lang="pt-BR" sz="2400" b="1" dirty="0"/>
              <a:t>Proporcionar a Efetiva Geração da Inovação</a:t>
            </a:r>
            <a:r>
              <a:rPr lang="pt-BR" sz="2400" b="1" dirty="0" smtClean="0"/>
              <a:t>”</a:t>
            </a:r>
          </a:p>
          <a:p>
            <a:pPr algn="just" eaLnBrk="1" hangingPunct="1">
              <a:lnSpc>
                <a:spcPct val="150000"/>
              </a:lnSpc>
            </a:pPr>
            <a:endParaRPr lang="pt-BR" sz="2400" b="1" dirty="0"/>
          </a:p>
          <a:p>
            <a:pPr algn="just" eaLnBrk="1" hangingPunct="1">
              <a:lnSpc>
                <a:spcPct val="150000"/>
              </a:lnSpc>
            </a:pPr>
            <a:r>
              <a:rPr lang="pt-BR" sz="2400" b="1" dirty="0" smtClean="0"/>
              <a:t>Ligação </a:t>
            </a:r>
            <a:r>
              <a:rPr lang="pt-BR" sz="2400" b="1" dirty="0"/>
              <a:t>eficaz </a:t>
            </a:r>
            <a:r>
              <a:rPr lang="pt-BR" sz="2400" b="1" dirty="0" smtClean="0"/>
              <a:t>entre </a:t>
            </a:r>
            <a:r>
              <a:rPr lang="pt-BR" sz="2400" b="1" dirty="0"/>
              <a:t>três componentes que efetiva a geração da inovação.</a:t>
            </a:r>
          </a:p>
        </p:txBody>
      </p:sp>
      <p:sp>
        <p:nvSpPr>
          <p:cNvPr id="5" name="Seta para a esquerda e para a direita 4"/>
          <p:cNvSpPr/>
          <p:nvPr/>
        </p:nvSpPr>
        <p:spPr>
          <a:xfrm>
            <a:off x="1493726" y="260648"/>
            <a:ext cx="2232248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3850" y="4103588"/>
            <a:ext cx="4572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t-BR" sz="2400" b="1" dirty="0">
                <a:solidFill>
                  <a:srgbClr val="006600"/>
                </a:solidFill>
              </a:rPr>
              <a:t>Tecnologias existentes;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t-BR" sz="2400" b="1" dirty="0">
                <a:solidFill>
                  <a:srgbClr val="006600"/>
                </a:solidFill>
              </a:rPr>
              <a:t>Demandas sociais;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t-BR" sz="2400" b="1" dirty="0">
                <a:solidFill>
                  <a:srgbClr val="006600"/>
                </a:solidFill>
              </a:rPr>
              <a:t>Estoque de conhecimentos científicos disponível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96" y="165978"/>
            <a:ext cx="910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ISITEC                                  ENGENHARIA DE INOVAÇÃO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659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5251176" cy="29523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0" y="4005065"/>
            <a:ext cx="5005150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val 2"/>
          <p:cNvSpPr>
            <a:spLocks noChangeArrowheads="1"/>
          </p:cNvSpPr>
          <p:nvPr/>
        </p:nvSpPr>
        <p:spPr bwMode="auto">
          <a:xfrm>
            <a:off x="1219200" y="2755901"/>
            <a:ext cx="2514600" cy="2349500"/>
          </a:xfrm>
          <a:prstGeom prst="ellipse">
            <a:avLst/>
          </a:prstGeom>
          <a:solidFill>
            <a:srgbClr val="66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5580064" y="4292600"/>
            <a:ext cx="2281237" cy="2305051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5410200" y="533400"/>
            <a:ext cx="2209800" cy="2133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715000" y="836085"/>
            <a:ext cx="197682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400">
                <a:latin typeface="Times New Roman" pitchFamily="18" charset="0"/>
              </a:rPr>
              <a:t>Estoque de</a:t>
            </a:r>
          </a:p>
          <a:p>
            <a:r>
              <a:rPr lang="pt-BR" sz="2400">
                <a:latin typeface="Times New Roman" pitchFamily="18" charset="0"/>
              </a:rPr>
              <a:t>Conhecimento</a:t>
            </a:r>
          </a:p>
          <a:p>
            <a:r>
              <a:rPr lang="pt-BR" sz="2400">
                <a:latin typeface="Times New Roman" pitchFamily="18" charset="0"/>
              </a:rPr>
              <a:t>Científico</a:t>
            </a:r>
          </a:p>
          <a:p>
            <a:endParaRPr lang="pt-BR" sz="2400">
              <a:latin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867401" y="4724400"/>
            <a:ext cx="18421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400">
                <a:latin typeface="Times New Roman" pitchFamily="18" charset="0"/>
              </a:rPr>
              <a:t>Estoque de </a:t>
            </a:r>
          </a:p>
          <a:p>
            <a:r>
              <a:rPr lang="pt-BR" sz="2400">
                <a:latin typeface="Times New Roman" pitchFamily="18" charset="0"/>
              </a:rPr>
              <a:t>Necessidades</a:t>
            </a:r>
          </a:p>
          <a:p>
            <a:r>
              <a:rPr lang="pt-BR" sz="2400">
                <a:latin typeface="Times New Roman" pitchFamily="18" charset="0"/>
              </a:rPr>
              <a:t>Sociais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752600" y="3429001"/>
            <a:ext cx="16651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400">
                <a:latin typeface="Times New Roman" pitchFamily="18" charset="0"/>
              </a:rPr>
              <a:t>Estoque de</a:t>
            </a:r>
          </a:p>
          <a:p>
            <a:r>
              <a:rPr lang="pt-BR" sz="2400">
                <a:latin typeface="Times New Roman" pitchFamily="18" charset="0"/>
              </a:rPr>
              <a:t>Tecnologias</a:t>
            </a: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 rot="-1524960">
            <a:off x="1295400" y="1752600"/>
            <a:ext cx="990600" cy="990600"/>
          </a:xfrm>
          <a:prstGeom prst="curvedDownArrow">
            <a:avLst>
              <a:gd name="adj1" fmla="val 26667"/>
              <a:gd name="adj2" fmla="val 53333"/>
              <a:gd name="adj3" fmla="val 33333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 rot="1081300">
            <a:off x="3733800" y="4191000"/>
            <a:ext cx="2057400" cy="381000"/>
          </a:xfrm>
          <a:prstGeom prst="rightArrow">
            <a:avLst>
              <a:gd name="adj1" fmla="val 50000"/>
              <a:gd name="adj2" fmla="val 180000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 rot="9040662">
            <a:off x="3657600" y="2743200"/>
            <a:ext cx="2057400" cy="381000"/>
          </a:xfrm>
          <a:prstGeom prst="rightArrow">
            <a:avLst>
              <a:gd name="adj1" fmla="val 50000"/>
              <a:gd name="adj2" fmla="val 180000"/>
            </a:avLst>
          </a:prstGeom>
          <a:solidFill>
            <a:srgbClr val="0000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 rot="-1702531">
            <a:off x="3429000" y="2209800"/>
            <a:ext cx="2057400" cy="381000"/>
          </a:xfrm>
          <a:prstGeom prst="rightArrow">
            <a:avLst>
              <a:gd name="adj1" fmla="val 50000"/>
              <a:gd name="adj2" fmla="val 18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 rot="-9703300">
            <a:off x="3505200" y="4953000"/>
            <a:ext cx="2057400" cy="381000"/>
          </a:xfrm>
          <a:prstGeom prst="rightArrow">
            <a:avLst>
              <a:gd name="adj1" fmla="val 50000"/>
              <a:gd name="adj2" fmla="val 180000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pt-BR" sz="2400">
              <a:latin typeface="Tahoma" pitchFamily="34" charset="0"/>
            </a:endParaRPr>
          </a:p>
        </p:txBody>
      </p: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3348038" y="740834"/>
            <a:ext cx="1223962" cy="768350"/>
            <a:chOff x="2064" y="441"/>
            <a:chExt cx="771" cy="363"/>
          </a:xfrm>
        </p:grpSpPr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064" y="441"/>
              <a:ext cx="771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sz="2400">
                <a:latin typeface="Tahoma" pitchFamily="34" charset="0"/>
              </a:endParaRPr>
            </a:p>
          </p:txBody>
        </p:sp>
        <p:sp>
          <p:nvSpPr>
            <p:cNvPr id="59406" name="Text Box 14"/>
            <p:cNvSpPr txBox="1">
              <a:spLocks noChangeArrowheads="1"/>
            </p:cNvSpPr>
            <p:nvPr/>
          </p:nvSpPr>
          <p:spPr bwMode="auto">
            <a:xfrm>
              <a:off x="2109" y="441"/>
              <a:ext cx="72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cs typeface="Arial" pitchFamily="34" charset="0"/>
                </a:defRPr>
              </a:lvl9pPr>
            </a:lstStyle>
            <a:p>
              <a:r>
                <a:rPr lang="pt-BR" b="1">
                  <a:latin typeface="Times New Roman" pitchFamily="18" charset="0"/>
                </a:rPr>
                <a:t>Recursos </a:t>
              </a:r>
            </a:p>
            <a:p>
              <a:r>
                <a:rPr lang="pt-BR" b="1">
                  <a:latin typeface="Times New Roman" pitchFamily="18" charset="0"/>
                </a:rPr>
                <a:t>humanos</a:t>
              </a:r>
            </a:p>
          </p:txBody>
        </p:sp>
      </p:grp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2819401" y="5486400"/>
            <a:ext cx="1031875" cy="535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895600" y="5486401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>
                <a:latin typeface="Times New Roman" pitchFamily="18" charset="0"/>
              </a:rPr>
              <a:t>Capital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3962401" y="5715000"/>
            <a:ext cx="1185863" cy="882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4038600" y="5715000"/>
            <a:ext cx="1255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>
                <a:latin typeface="Times New Roman" pitchFamily="18" charset="0"/>
              </a:rPr>
              <a:t>Arcabouço </a:t>
            </a:r>
          </a:p>
          <a:p>
            <a:r>
              <a:rPr lang="pt-BR">
                <a:latin typeface="Times New Roman" pitchFamily="18" charset="0"/>
              </a:rPr>
              <a:t>jurídico</a:t>
            </a: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2484438" y="1701801"/>
            <a:ext cx="1295400" cy="768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2700338" y="1701800"/>
            <a:ext cx="1037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>
                <a:latin typeface="Times New Roman" pitchFamily="18" charset="0"/>
              </a:rPr>
              <a:t>Políticas </a:t>
            </a:r>
          </a:p>
          <a:p>
            <a:r>
              <a:rPr lang="pt-BR">
                <a:latin typeface="Times New Roman" pitchFamily="18" charset="0"/>
              </a:rPr>
              <a:t>C&amp;T</a:t>
            </a: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4953000" y="3124200"/>
            <a:ext cx="1295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5013326" y="3291418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000">
                <a:latin typeface="Times New Roman" pitchFamily="18" charset="0"/>
              </a:rPr>
              <a:t>Educação</a:t>
            </a: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6732588" y="3236384"/>
            <a:ext cx="13716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Tahoma" pitchFamily="34" charset="0"/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6877051" y="3524251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000">
                <a:latin typeface="Times New Roman" pitchFamily="18" charset="0"/>
              </a:rPr>
              <a:t>Cultura</a:t>
            </a:r>
          </a:p>
        </p:txBody>
      </p:sp>
      <p:sp>
        <p:nvSpPr>
          <p:cNvPr id="59417" name="CaixaDeTexto 26"/>
          <p:cNvSpPr txBox="1">
            <a:spLocks noChangeArrowheads="1"/>
          </p:cNvSpPr>
          <p:nvPr/>
        </p:nvSpPr>
        <p:spPr bwMode="auto">
          <a:xfrm>
            <a:off x="1044575" y="67733"/>
            <a:ext cx="6840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itchFamily="34" charset="0"/>
              </a:defRPr>
            </a:lvl9pPr>
          </a:lstStyle>
          <a:p>
            <a:r>
              <a:rPr lang="pt-BR" sz="2400" b="1">
                <a:solidFill>
                  <a:srgbClr val="002060"/>
                </a:solidFill>
                <a:latin typeface="Tahoma" pitchFamily="34" charset="0"/>
              </a:rPr>
              <a:t>AMBIENTE DA INOVAÇÃO</a:t>
            </a:r>
          </a:p>
        </p:txBody>
      </p:sp>
    </p:spTree>
    <p:extLst>
      <p:ext uri="{BB962C8B-B14F-4D97-AF65-F5344CB8AC3E}">
        <p14:creationId xmlns:p14="http://schemas.microsoft.com/office/powerpoint/2010/main" val="29976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000125"/>
            <a:ext cx="8229600" cy="6215063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None/>
            </a:pPr>
            <a:r>
              <a:rPr lang="pt-BR" dirty="0" smtClean="0"/>
              <a:t>	</a:t>
            </a:r>
            <a:r>
              <a:rPr lang="pt-BR" sz="2600" b="1" u="sng" dirty="0" smtClean="0"/>
              <a:t>Competências intelectuais</a:t>
            </a:r>
            <a:r>
              <a:rPr lang="pt-BR" sz="2600" b="1" dirty="0" smtClean="0"/>
              <a:t>: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/>
              <a:t>aplicar apropriadamente as ferramentas quantitativas das ciências e da engenharia para a análise de problemas; 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/>
              <a:t>demonstrar criatividade e habilidade para inovar na síntese das soluções e na formulação de projetos;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/>
              <a:t>apreender a visão global e multidisciplinar dos problemas e soluções.</a:t>
            </a:r>
          </a:p>
          <a:p>
            <a:endParaRPr lang="pt-BR" dirty="0" smtClean="0"/>
          </a:p>
        </p:txBody>
      </p:sp>
      <p:sp>
        <p:nvSpPr>
          <p:cNvPr id="31747" name="CaixaDeTexto 3"/>
          <p:cNvSpPr txBox="1">
            <a:spLocks noChangeArrowheads="1"/>
          </p:cNvSpPr>
          <p:nvPr/>
        </p:nvSpPr>
        <p:spPr bwMode="auto">
          <a:xfrm>
            <a:off x="1285875" y="428625"/>
            <a:ext cx="4122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002060"/>
                </a:solidFill>
                <a:cs typeface="Arial" pitchFamily="34" charset="0"/>
              </a:rPr>
              <a:t>PERFIL DESEJADO </a:t>
            </a:r>
          </a:p>
        </p:txBody>
      </p:sp>
    </p:spTree>
    <p:extLst>
      <p:ext uri="{BB962C8B-B14F-4D97-AF65-F5344CB8AC3E}">
        <p14:creationId xmlns:p14="http://schemas.microsoft.com/office/powerpoint/2010/main" val="35239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63" y="928688"/>
            <a:ext cx="8229600" cy="59293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  <a:buFont typeface="Arial" charset="0"/>
              <a:buNone/>
              <a:defRPr/>
            </a:pPr>
            <a:r>
              <a:rPr lang="pt-BR" u="sng" dirty="0" smtClean="0"/>
              <a:t> </a:t>
            </a:r>
            <a:r>
              <a:rPr lang="pt-BR" b="1" u="sng" dirty="0" smtClean="0"/>
              <a:t>Habilidades </a:t>
            </a:r>
            <a:r>
              <a:rPr lang="pt-BR" b="1" u="sng" dirty="0"/>
              <a:t>práticas</a:t>
            </a:r>
            <a:r>
              <a:rPr lang="pt-BR" b="1" dirty="0"/>
              <a:t>: </a:t>
            </a:r>
          </a:p>
          <a:p>
            <a:pPr algn="just">
              <a:lnSpc>
                <a:spcPct val="160000"/>
              </a:lnSpc>
              <a:buFont typeface="Arial" charset="0"/>
              <a:buChar char="•"/>
              <a:defRPr/>
            </a:pPr>
            <a:r>
              <a:rPr lang="pt-BR" b="1" dirty="0"/>
              <a:t>possuir habilidades práticas da engenharia adquiridas, </a:t>
            </a:r>
            <a:r>
              <a:rPr lang="pt-BR" b="1" dirty="0" smtClean="0"/>
              <a:t>em </a:t>
            </a:r>
            <a:r>
              <a:rPr lang="pt-BR" b="1" dirty="0"/>
              <a:t>laboratórios e </a:t>
            </a:r>
            <a:r>
              <a:rPr lang="pt-BR" b="1" i="1" dirty="0"/>
              <a:t>workshops</a:t>
            </a:r>
            <a:r>
              <a:rPr lang="pt-BR" b="1" dirty="0"/>
              <a:t>, </a:t>
            </a:r>
            <a:r>
              <a:rPr lang="pt-BR" b="1" dirty="0" smtClean="0"/>
              <a:t>em </a:t>
            </a:r>
            <a:r>
              <a:rPr lang="pt-BR" b="1" dirty="0"/>
              <a:t>estágios </a:t>
            </a:r>
            <a:r>
              <a:rPr lang="pt-BR" b="1" dirty="0" smtClean="0"/>
              <a:t>supervisionados na indústria , </a:t>
            </a:r>
            <a:r>
              <a:rPr lang="pt-BR" b="1" dirty="0"/>
              <a:t>no desenvolvimento de softwares para projetos, análises e controle; </a:t>
            </a:r>
          </a:p>
          <a:p>
            <a:pPr algn="just">
              <a:lnSpc>
                <a:spcPct val="160000"/>
              </a:lnSpc>
              <a:buFont typeface="Arial" charset="0"/>
              <a:buChar char="•"/>
              <a:defRPr/>
            </a:pPr>
            <a:r>
              <a:rPr lang="pt-BR" b="1" dirty="0"/>
              <a:t>experiência de trabalho em grupo e participação em projetos de impacto. </a:t>
            </a:r>
          </a:p>
        </p:txBody>
      </p:sp>
      <p:sp>
        <p:nvSpPr>
          <p:cNvPr id="32771" name="CaixaDeTexto 3"/>
          <p:cNvSpPr txBox="1">
            <a:spLocks noChangeArrowheads="1"/>
          </p:cNvSpPr>
          <p:nvPr/>
        </p:nvSpPr>
        <p:spPr bwMode="auto">
          <a:xfrm>
            <a:off x="1285875" y="428625"/>
            <a:ext cx="412221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002060"/>
                </a:solidFill>
                <a:cs typeface="Arial" pitchFamily="34" charset="0"/>
              </a:rPr>
              <a:t>PERFIL DESEJADO </a:t>
            </a:r>
          </a:p>
          <a:p>
            <a:pPr eaLnBrk="1" hangingPunct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63" y="1285875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charset="0"/>
              <a:buNone/>
              <a:defRPr/>
            </a:pPr>
            <a:r>
              <a:rPr lang="pt-BR" u="sng" dirty="0" smtClean="0"/>
              <a:t> </a:t>
            </a:r>
            <a:r>
              <a:rPr lang="pt-BR" b="1" u="sng" dirty="0" smtClean="0"/>
              <a:t>Habilidades </a:t>
            </a:r>
            <a:r>
              <a:rPr lang="pt-BR" b="1" u="sng" dirty="0"/>
              <a:t>gerais</a:t>
            </a:r>
            <a:r>
              <a:rPr lang="pt-BR" b="1" dirty="0"/>
              <a:t>: </a:t>
            </a:r>
          </a:p>
          <a:p>
            <a:pPr algn="just">
              <a:lnSpc>
                <a:spcPct val="150000"/>
              </a:lnSpc>
              <a:buFont typeface="Arial" charset="0"/>
              <a:buChar char="•"/>
              <a:defRPr/>
            </a:pPr>
            <a:r>
              <a:rPr lang="pt-BR" b="1" dirty="0"/>
              <a:t>Para solução de problemas, comunicação, trabalho em equipe, uso competente de TI, planejamento de sua educação técnica, melhoria profissional permanente, e interesse no contínuo aprendizado ao longo de toda a carreira.</a:t>
            </a:r>
          </a:p>
        </p:txBody>
      </p:sp>
      <p:sp>
        <p:nvSpPr>
          <p:cNvPr id="33795" name="CaixaDeTexto 3"/>
          <p:cNvSpPr txBox="1">
            <a:spLocks noChangeArrowheads="1"/>
          </p:cNvSpPr>
          <p:nvPr/>
        </p:nvSpPr>
        <p:spPr bwMode="auto">
          <a:xfrm>
            <a:off x="642938" y="357188"/>
            <a:ext cx="400840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002060"/>
                </a:solidFill>
                <a:cs typeface="Arial" pitchFamily="34" charset="0"/>
              </a:rPr>
              <a:t>PERFIL </a:t>
            </a:r>
            <a:r>
              <a:rPr lang="pt-BR" sz="3200" b="1" dirty="0" smtClean="0">
                <a:solidFill>
                  <a:srgbClr val="002060"/>
                </a:solidFill>
                <a:cs typeface="Arial" pitchFamily="34" charset="0"/>
              </a:rPr>
              <a:t>DESEJADO</a:t>
            </a:r>
            <a:endParaRPr lang="pt-BR" sz="3200" b="1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3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650" y="1268413"/>
            <a:ext cx="8143875" cy="5286375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  <a:buFont typeface="Arial" charset="0"/>
              <a:buNone/>
              <a:defRPr/>
            </a:pPr>
            <a:r>
              <a:rPr lang="pt-BR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u="sng" dirty="0" smtClean="0">
                <a:latin typeface="Arial" pitchFamily="34" charset="0"/>
                <a:cs typeface="Arial" pitchFamily="34" charset="0"/>
              </a:rPr>
              <a:t>Realização </a:t>
            </a:r>
            <a:r>
              <a:rPr lang="pt-BR" sz="2200" b="1" u="sng" dirty="0">
                <a:latin typeface="Arial" pitchFamily="34" charset="0"/>
                <a:cs typeface="Arial" pitchFamily="34" charset="0"/>
              </a:rPr>
              <a:t>de projetos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70000"/>
              </a:lnSpc>
              <a:buFont typeface="Arial" charset="0"/>
              <a:buChar char="•"/>
              <a:defRPr/>
            </a:pPr>
            <a:r>
              <a:rPr lang="pt-BR" sz="2200" b="1" dirty="0">
                <a:latin typeface="Arial" pitchFamily="34" charset="0"/>
                <a:cs typeface="Arial" pitchFamily="34" charset="0"/>
              </a:rPr>
              <a:t>capacidade de criar e desenvolver produtos, processos e sistemas economicamente viáveis e capazes de atender às necessidades identificadas. </a:t>
            </a:r>
          </a:p>
          <a:p>
            <a:pPr algn="just">
              <a:lnSpc>
                <a:spcPct val="170000"/>
              </a:lnSpc>
              <a:buFont typeface="Arial" charset="0"/>
              <a:buChar char="•"/>
              <a:defRPr/>
            </a:pPr>
            <a:r>
              <a:rPr lang="pt-BR" sz="2200" b="1" dirty="0">
                <a:latin typeface="Arial" pitchFamily="34" charset="0"/>
                <a:cs typeface="Arial" pitchFamily="34" charset="0"/>
              </a:rPr>
              <a:t>investigar e definir problemas, identificando vínculos que incluem o meio ambiente e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a sustentabilidade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, riscos, segurança e saúde; </a:t>
            </a:r>
          </a:p>
          <a:p>
            <a:pPr algn="just">
              <a:lnSpc>
                <a:spcPct val="170000"/>
              </a:lnSpc>
              <a:buFont typeface="Arial" charset="0"/>
              <a:buChar char="•"/>
              <a:defRPr/>
            </a:pPr>
            <a:r>
              <a:rPr lang="pt-BR" sz="2200" b="1" dirty="0">
                <a:latin typeface="Arial" pitchFamily="34" charset="0"/>
                <a:cs typeface="Arial" pitchFamily="34" charset="0"/>
              </a:rPr>
              <a:t>entender as necessidades dos consumidores e da sociedade em diferentes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aspectos;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Arial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CaixaDeTexto 3"/>
          <p:cNvSpPr txBox="1">
            <a:spLocks noChangeArrowheads="1"/>
          </p:cNvSpPr>
          <p:nvPr/>
        </p:nvSpPr>
        <p:spPr bwMode="auto">
          <a:xfrm>
            <a:off x="1143000" y="571500"/>
            <a:ext cx="412221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002060"/>
                </a:solidFill>
                <a:cs typeface="Arial" pitchFamily="34" charset="0"/>
              </a:rPr>
              <a:t>PERFIL DESEJADO </a:t>
            </a:r>
          </a:p>
          <a:p>
            <a:pPr eaLnBrk="1" hangingPunct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88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 explicativo em seta para a direita 3"/>
          <p:cNvSpPr>
            <a:spLocks noChangeArrowheads="1"/>
          </p:cNvSpPr>
          <p:nvPr/>
        </p:nvSpPr>
        <p:spPr bwMode="auto">
          <a:xfrm>
            <a:off x="708025" y="1216025"/>
            <a:ext cx="3000375" cy="357188"/>
          </a:xfrm>
          <a:prstGeom prst="rightArrowCallout">
            <a:avLst>
              <a:gd name="adj1" fmla="val 25000"/>
              <a:gd name="adj2" fmla="val 25000"/>
              <a:gd name="adj3" fmla="val 25006"/>
              <a:gd name="adj4" fmla="val 64977"/>
            </a:avLst>
          </a:prstGeom>
          <a:solidFill>
            <a:srgbClr val="800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lt1"/>
                </a:solidFill>
                <a:latin typeface="+mn-lt"/>
              </a:rPr>
              <a:t>FERRAMENTAS</a:t>
            </a:r>
          </a:p>
        </p:txBody>
      </p:sp>
      <p:sp>
        <p:nvSpPr>
          <p:cNvPr id="43011" name="Texto explicativo em seta para a direita 6"/>
          <p:cNvSpPr>
            <a:spLocks noChangeArrowheads="1"/>
          </p:cNvSpPr>
          <p:nvPr/>
        </p:nvSpPr>
        <p:spPr bwMode="auto">
          <a:xfrm>
            <a:off x="179388" y="3216275"/>
            <a:ext cx="2500312" cy="498475"/>
          </a:xfrm>
          <a:prstGeom prst="rightArrowCallout">
            <a:avLst>
              <a:gd name="adj1" fmla="val 25000"/>
              <a:gd name="adj2" fmla="val 25000"/>
              <a:gd name="adj3" fmla="val 25010"/>
              <a:gd name="adj4" fmla="val 73736"/>
            </a:avLst>
          </a:prstGeom>
          <a:solidFill>
            <a:srgbClr val="FFCC66"/>
          </a:solidFill>
          <a:ln w="25400" algn="ctr">
            <a:solidFill>
              <a:srgbClr val="4C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1600" b="1">
                <a:solidFill>
                  <a:srgbClr val="4C0000"/>
                </a:solidFill>
              </a:rPr>
              <a:t>FERRAMENTAS</a:t>
            </a:r>
          </a:p>
        </p:txBody>
      </p:sp>
      <p:sp>
        <p:nvSpPr>
          <p:cNvPr id="6" name="Texto explicativo em seta para a direita 5"/>
          <p:cNvSpPr>
            <a:spLocks noChangeArrowheads="1"/>
          </p:cNvSpPr>
          <p:nvPr/>
        </p:nvSpPr>
        <p:spPr bwMode="auto">
          <a:xfrm>
            <a:off x="849313" y="5073650"/>
            <a:ext cx="2714625" cy="357188"/>
          </a:xfrm>
          <a:prstGeom prst="rightArrowCallout">
            <a:avLst>
              <a:gd name="adj1" fmla="val 25000"/>
              <a:gd name="adj2" fmla="val 25000"/>
              <a:gd name="adj3" fmla="val 25017"/>
              <a:gd name="adj4" fmla="val 64977"/>
            </a:avLst>
          </a:prstGeom>
          <a:solidFill>
            <a:srgbClr val="660066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lt1"/>
                </a:solidFill>
                <a:latin typeface="+mn-lt"/>
              </a:rPr>
              <a:t>FERRAMENTAS</a:t>
            </a:r>
          </a:p>
        </p:txBody>
      </p:sp>
      <p:sp>
        <p:nvSpPr>
          <p:cNvPr id="7" name="Losango 6"/>
          <p:cNvSpPr>
            <a:spLocks noChangeArrowheads="1"/>
          </p:cNvSpPr>
          <p:nvPr/>
        </p:nvSpPr>
        <p:spPr bwMode="auto">
          <a:xfrm>
            <a:off x="2701925" y="1628775"/>
            <a:ext cx="4786313" cy="3643313"/>
          </a:xfrm>
          <a:prstGeom prst="diamond">
            <a:avLst/>
          </a:prstGeom>
          <a:solidFill>
            <a:srgbClr val="FFCC66"/>
          </a:solidFill>
          <a:ln w="25400" algn="ctr">
            <a:solidFill>
              <a:srgbClr val="4C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riângulo isósceles 7"/>
          <p:cNvSpPr>
            <a:spLocks noChangeArrowheads="1"/>
          </p:cNvSpPr>
          <p:nvPr/>
        </p:nvSpPr>
        <p:spPr bwMode="auto">
          <a:xfrm>
            <a:off x="2987675" y="3522663"/>
            <a:ext cx="4286250" cy="2643187"/>
          </a:xfrm>
          <a:prstGeom prst="triangle">
            <a:avLst>
              <a:gd name="adj" fmla="val 50000"/>
            </a:avLst>
          </a:prstGeom>
          <a:solidFill>
            <a:srgbClr val="660066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Triângulo isósceles 8"/>
          <p:cNvSpPr>
            <a:spLocks noChangeArrowheads="1"/>
          </p:cNvSpPr>
          <p:nvPr/>
        </p:nvSpPr>
        <p:spPr bwMode="auto">
          <a:xfrm rot="10800000">
            <a:off x="2987675" y="404813"/>
            <a:ext cx="4286250" cy="2643187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016" name="CaixaDeTexto 14"/>
          <p:cNvSpPr txBox="1">
            <a:spLocks noChangeArrowheads="1"/>
          </p:cNvSpPr>
          <p:nvPr/>
        </p:nvSpPr>
        <p:spPr bwMode="auto">
          <a:xfrm>
            <a:off x="3779838" y="1001713"/>
            <a:ext cx="242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000">
                <a:solidFill>
                  <a:schemeClr val="bg1"/>
                </a:solidFill>
              </a:rPr>
              <a:t>FORMAÇÃO BÁSICA</a:t>
            </a:r>
          </a:p>
        </p:txBody>
      </p:sp>
      <p:sp>
        <p:nvSpPr>
          <p:cNvPr id="43017" name="CaixaDeTexto 15"/>
          <p:cNvSpPr txBox="1">
            <a:spLocks noChangeArrowheads="1"/>
          </p:cNvSpPr>
          <p:nvPr/>
        </p:nvSpPr>
        <p:spPr bwMode="auto">
          <a:xfrm>
            <a:off x="3416300" y="3128963"/>
            <a:ext cx="332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4C0000"/>
                </a:solidFill>
              </a:rPr>
              <a:t>CIÊNCIAS DA ENGENHARIA</a:t>
            </a:r>
          </a:p>
        </p:txBody>
      </p:sp>
      <p:sp>
        <p:nvSpPr>
          <p:cNvPr id="43018" name="CaixaDeTexto 16"/>
          <p:cNvSpPr txBox="1">
            <a:spLocks noChangeArrowheads="1"/>
          </p:cNvSpPr>
          <p:nvPr/>
        </p:nvSpPr>
        <p:spPr bwMode="auto">
          <a:xfrm>
            <a:off x="3635375" y="5084763"/>
            <a:ext cx="2943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000">
                <a:solidFill>
                  <a:schemeClr val="bg1"/>
                </a:solidFill>
              </a:rPr>
              <a:t>CULTURA EMPRESARIAL</a:t>
            </a:r>
          </a:p>
        </p:txBody>
      </p:sp>
      <p:sp>
        <p:nvSpPr>
          <p:cNvPr id="43019" name="CaixaDeTexto 18"/>
          <p:cNvSpPr txBox="1">
            <a:spLocks noChangeArrowheads="1"/>
          </p:cNvSpPr>
          <p:nvPr/>
        </p:nvSpPr>
        <p:spPr bwMode="auto">
          <a:xfrm>
            <a:off x="4613275" y="2001838"/>
            <a:ext cx="1074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CIÊNCIAS</a:t>
            </a:r>
          </a:p>
        </p:txBody>
      </p:sp>
      <p:sp>
        <p:nvSpPr>
          <p:cNvPr id="43020" name="CaixaDeTexto 19"/>
          <p:cNvSpPr txBox="1">
            <a:spLocks noChangeArrowheads="1"/>
          </p:cNvSpPr>
          <p:nvPr/>
        </p:nvSpPr>
        <p:spPr bwMode="auto">
          <a:xfrm>
            <a:off x="4451350" y="157321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LINGUAGEN</a:t>
            </a:r>
            <a:r>
              <a:rPr lang="pt-BR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3021" name="CaixaDeTexto 20"/>
          <p:cNvSpPr txBox="1">
            <a:spLocks noChangeArrowheads="1"/>
          </p:cNvSpPr>
          <p:nvPr/>
        </p:nvSpPr>
        <p:spPr bwMode="auto">
          <a:xfrm>
            <a:off x="3636963" y="404813"/>
            <a:ext cx="2925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DESENVOLVIMENTO PESSOAL</a:t>
            </a:r>
          </a:p>
        </p:txBody>
      </p:sp>
      <p:sp>
        <p:nvSpPr>
          <p:cNvPr id="43022" name="CaixaDeTexto 21"/>
          <p:cNvSpPr txBox="1">
            <a:spLocks noChangeArrowheads="1"/>
          </p:cNvSpPr>
          <p:nvPr/>
        </p:nvSpPr>
        <p:spPr bwMode="auto">
          <a:xfrm rot="2265575">
            <a:off x="2841625" y="3803650"/>
            <a:ext cx="1582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CONSTRUÇÕES</a:t>
            </a:r>
          </a:p>
        </p:txBody>
      </p:sp>
      <p:sp>
        <p:nvSpPr>
          <p:cNvPr id="43023" name="CaixaDeTexto 23"/>
          <p:cNvSpPr txBox="1">
            <a:spLocks noChangeArrowheads="1"/>
          </p:cNvSpPr>
          <p:nvPr/>
        </p:nvSpPr>
        <p:spPr bwMode="auto">
          <a:xfrm rot="-2186604">
            <a:off x="2940050" y="2651125"/>
            <a:ext cx="1711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MEIO A</a:t>
            </a:r>
            <a:r>
              <a:rPr lang="pt-BR" sz="1600" i="1">
                <a:solidFill>
                  <a:srgbClr val="4C0000"/>
                </a:solidFill>
              </a:rPr>
              <a:t>M</a:t>
            </a:r>
            <a:r>
              <a:rPr lang="pt-BR" sz="1600">
                <a:solidFill>
                  <a:srgbClr val="4C0000"/>
                </a:solidFill>
              </a:rPr>
              <a:t>BIENTE</a:t>
            </a:r>
          </a:p>
        </p:txBody>
      </p:sp>
      <p:sp>
        <p:nvSpPr>
          <p:cNvPr id="43024" name="CaixaDeTexto 24"/>
          <p:cNvSpPr txBox="1">
            <a:spLocks noChangeArrowheads="1"/>
          </p:cNvSpPr>
          <p:nvPr/>
        </p:nvSpPr>
        <p:spPr bwMode="auto">
          <a:xfrm>
            <a:off x="5292725" y="3486150"/>
            <a:ext cx="1120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SISTEMAS</a:t>
            </a:r>
          </a:p>
        </p:txBody>
      </p:sp>
      <p:sp>
        <p:nvSpPr>
          <p:cNvPr id="43025" name="CaixaDeTexto 25"/>
          <p:cNvSpPr txBox="1">
            <a:spLocks noChangeArrowheads="1"/>
          </p:cNvSpPr>
          <p:nvPr/>
        </p:nvSpPr>
        <p:spPr bwMode="auto">
          <a:xfrm>
            <a:off x="3651250" y="3486150"/>
            <a:ext cx="1208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MATERIAIS</a:t>
            </a:r>
          </a:p>
        </p:txBody>
      </p:sp>
      <p:sp>
        <p:nvSpPr>
          <p:cNvPr id="43026" name="CaixaDeTexto 26"/>
          <p:cNvSpPr txBox="1">
            <a:spLocks noChangeArrowheads="1"/>
          </p:cNvSpPr>
          <p:nvPr/>
        </p:nvSpPr>
        <p:spPr bwMode="auto">
          <a:xfrm rot="-2340306">
            <a:off x="5756275" y="3725863"/>
            <a:ext cx="1839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COMUNICAÇÃO</a:t>
            </a:r>
          </a:p>
        </p:txBody>
      </p:sp>
      <p:sp>
        <p:nvSpPr>
          <p:cNvPr id="43027" name="CaixaDeTexto 27"/>
          <p:cNvSpPr txBox="1">
            <a:spLocks noChangeArrowheads="1"/>
          </p:cNvSpPr>
          <p:nvPr/>
        </p:nvSpPr>
        <p:spPr bwMode="auto">
          <a:xfrm rot="2351927">
            <a:off x="5935663" y="2644775"/>
            <a:ext cx="1014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ENERGIA</a:t>
            </a:r>
          </a:p>
        </p:txBody>
      </p:sp>
      <p:sp>
        <p:nvSpPr>
          <p:cNvPr id="43028" name="CaixaDeTexto 28"/>
          <p:cNvSpPr txBox="1">
            <a:spLocks noChangeArrowheads="1"/>
          </p:cNvSpPr>
          <p:nvPr/>
        </p:nvSpPr>
        <p:spPr bwMode="auto">
          <a:xfrm>
            <a:off x="5292725" y="2852738"/>
            <a:ext cx="1196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4C0000"/>
                </a:solidFill>
              </a:rPr>
              <a:t>MÁQUINAS</a:t>
            </a:r>
          </a:p>
        </p:txBody>
      </p:sp>
      <p:sp>
        <p:nvSpPr>
          <p:cNvPr id="43029" name="CaixaDeTexto 29"/>
          <p:cNvSpPr txBox="1">
            <a:spLocks noChangeArrowheads="1"/>
          </p:cNvSpPr>
          <p:nvPr/>
        </p:nvSpPr>
        <p:spPr bwMode="auto">
          <a:xfrm>
            <a:off x="3492500" y="5726113"/>
            <a:ext cx="93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GESTÃO</a:t>
            </a:r>
          </a:p>
        </p:txBody>
      </p:sp>
      <p:sp>
        <p:nvSpPr>
          <p:cNvPr id="43030" name="CaixaDeTexto 30"/>
          <p:cNvSpPr txBox="1">
            <a:spLocks noChangeArrowheads="1"/>
          </p:cNvSpPr>
          <p:nvPr/>
        </p:nvSpPr>
        <p:spPr bwMode="auto">
          <a:xfrm>
            <a:off x="4473575" y="4718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ECONOMIA</a:t>
            </a:r>
          </a:p>
        </p:txBody>
      </p:sp>
      <p:sp>
        <p:nvSpPr>
          <p:cNvPr id="43031" name="CaixaDeTexto 31"/>
          <p:cNvSpPr txBox="1">
            <a:spLocks noChangeArrowheads="1"/>
          </p:cNvSpPr>
          <p:nvPr/>
        </p:nvSpPr>
        <p:spPr bwMode="auto">
          <a:xfrm>
            <a:off x="4500563" y="4214813"/>
            <a:ext cx="1298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MARKETING</a:t>
            </a:r>
          </a:p>
        </p:txBody>
      </p:sp>
      <p:sp>
        <p:nvSpPr>
          <p:cNvPr id="43032" name="CaixaDeTexto 32"/>
          <p:cNvSpPr txBox="1">
            <a:spLocks noChangeArrowheads="1"/>
          </p:cNvSpPr>
          <p:nvPr/>
        </p:nvSpPr>
        <p:spPr bwMode="auto">
          <a:xfrm>
            <a:off x="5786438" y="5726113"/>
            <a:ext cx="111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MERCADO</a:t>
            </a:r>
          </a:p>
        </p:txBody>
      </p:sp>
      <p:sp>
        <p:nvSpPr>
          <p:cNvPr id="43033" name="CaixaDeTexto 33"/>
          <p:cNvSpPr txBox="1">
            <a:spLocks noChangeArrowheads="1"/>
          </p:cNvSpPr>
          <p:nvPr/>
        </p:nvSpPr>
        <p:spPr bwMode="auto">
          <a:xfrm>
            <a:off x="4500563" y="5510213"/>
            <a:ext cx="1238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>
                <a:solidFill>
                  <a:schemeClr val="bg1"/>
                </a:solidFill>
              </a:rPr>
              <a:t>PRODUÇÃO</a:t>
            </a:r>
          </a:p>
        </p:txBody>
      </p:sp>
      <p:sp>
        <p:nvSpPr>
          <p:cNvPr id="28" name="Retângulo de cantos arredondados 27"/>
          <p:cNvSpPr>
            <a:spLocks noChangeArrowheads="1"/>
          </p:cNvSpPr>
          <p:nvPr/>
        </p:nvSpPr>
        <p:spPr bwMode="auto">
          <a:xfrm>
            <a:off x="7313613" y="142875"/>
            <a:ext cx="714375" cy="671512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algn="ctr">
            <a:solidFill>
              <a:srgbClr val="4C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035" name="CaixaDeTexto 35"/>
          <p:cNvSpPr txBox="1">
            <a:spLocks noChangeArrowheads="1"/>
          </p:cNvSpPr>
          <p:nvPr/>
        </p:nvSpPr>
        <p:spPr bwMode="auto">
          <a:xfrm rot="5400000">
            <a:off x="4664868" y="3263107"/>
            <a:ext cx="5973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4C0000"/>
                </a:solidFill>
              </a:rPr>
              <a:t>CRIATIVIDADE, EMPREENDEDORISMO E EFICÁCIA</a:t>
            </a:r>
          </a:p>
        </p:txBody>
      </p:sp>
    </p:spTree>
    <p:extLst>
      <p:ext uri="{BB962C8B-B14F-4D97-AF65-F5344CB8AC3E}">
        <p14:creationId xmlns:p14="http://schemas.microsoft.com/office/powerpoint/2010/main" val="1050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88" y="715963"/>
            <a:ext cx="70723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just">
              <a:lnSpc>
                <a:spcPct val="200000"/>
              </a:lnSpc>
              <a:tabLst>
                <a:tab pos="1165225" algn="l"/>
                <a:tab pos="1357313" algn="l"/>
              </a:tabLst>
            </a:pPr>
            <a:r>
              <a:rPr lang="pt-BR" sz="2400" b="1" u="sng">
                <a:cs typeface="Times New Roman" pitchFamily="18" charset="0"/>
              </a:rPr>
              <a:t>A área de formação do estudante é dividida em seis grandes módulos</a:t>
            </a:r>
            <a:r>
              <a:rPr lang="pt-BR" sz="2400" b="1">
                <a:cs typeface="Times New Roman" pitchFamily="18" charset="0"/>
              </a:rPr>
              <a:t>:</a:t>
            </a:r>
            <a:endParaRPr lang="pt-BR" sz="24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ea typeface="Times New Roman" pitchFamily="18" charset="0"/>
                <a:cs typeface="Arial" pitchFamily="34" charset="0"/>
              </a:rPr>
              <a:t>Formação Básica: Competências Transversais </a:t>
            </a:r>
            <a:endParaRPr lang="pt-BR" sz="22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cs typeface="Times New Roman" pitchFamily="18" charset="0"/>
              </a:rPr>
              <a:t>Formação Básica: Formação para a Inovação</a:t>
            </a:r>
            <a:endParaRPr lang="pt-BR" sz="22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cs typeface="Times New Roman" pitchFamily="18" charset="0"/>
              </a:rPr>
              <a:t>Formação Técnica e Científica</a:t>
            </a:r>
            <a:endParaRPr lang="pt-BR" sz="22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cs typeface="Times New Roman" pitchFamily="18" charset="0"/>
              </a:rPr>
              <a:t>Formação em Engenharia </a:t>
            </a:r>
            <a:endParaRPr lang="pt-BR" sz="22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cs typeface="Times New Roman" pitchFamily="18" charset="0"/>
              </a:rPr>
              <a:t>Formação Empresarial</a:t>
            </a:r>
            <a:endParaRPr lang="pt-BR" sz="2200" b="1"/>
          </a:p>
          <a:p>
            <a:pPr indent="450850" algn="just" eaLnBrk="0" hangingPunct="0">
              <a:lnSpc>
                <a:spcPct val="200000"/>
              </a:lnSpc>
              <a:buFontTx/>
              <a:buChar char="•"/>
              <a:tabLst>
                <a:tab pos="1165225" algn="l"/>
                <a:tab pos="1357313" algn="l"/>
              </a:tabLst>
            </a:pPr>
            <a:r>
              <a:rPr lang="pt-BR" sz="2200" b="1">
                <a:cs typeface="Times New Roman" pitchFamily="18" charset="0"/>
              </a:rPr>
              <a:t>Aprofundamento Profissional</a:t>
            </a:r>
            <a:endParaRPr lang="pt-BR" sz="2200" b="1"/>
          </a:p>
        </p:txBody>
      </p:sp>
    </p:spTree>
    <p:extLst>
      <p:ext uri="{BB962C8B-B14F-4D97-AF65-F5344CB8AC3E}">
        <p14:creationId xmlns:p14="http://schemas.microsoft.com/office/powerpoint/2010/main" val="1159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ixaDeTexto 3"/>
          <p:cNvSpPr txBox="1">
            <a:spLocks noChangeArrowheads="1"/>
          </p:cNvSpPr>
          <p:nvPr/>
        </p:nvSpPr>
        <p:spPr bwMode="auto">
          <a:xfrm>
            <a:off x="1331913" y="333375"/>
            <a:ext cx="5784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>
                <a:solidFill>
                  <a:srgbClr val="002060"/>
                </a:solidFill>
                <a:cs typeface="Arial" pitchFamily="34" charset="0"/>
              </a:rPr>
              <a:t>ASPECTOS FUNDAMENTAIS</a:t>
            </a: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4465638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CaixaDeTexto 4"/>
          <p:cNvSpPr txBox="1">
            <a:spLocks noChangeArrowheads="1"/>
          </p:cNvSpPr>
          <p:nvPr/>
        </p:nvSpPr>
        <p:spPr bwMode="auto">
          <a:xfrm>
            <a:off x="1116013" y="836613"/>
            <a:ext cx="7345362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pt-BR" sz="2000" i="1"/>
              <a:t>“convivência de professores intelectualmente curiosos e criativos, em período integral, discutindo suas experiências, seus estudos e suas teorias entre si, com os alunos e com seus pares nacionais e internacionais e aplicando seus avanços no próprio ISITEC e nos círculos da inovação, unindo método à produção e aplicando todo esse aprendizado na aprendizagem dos seus alunos e esses, por sua vez, aplicando e retroalimentando o modelo junto às empresas e órgãos que interagem nessa vertente”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sz="2000" b="1" i="1"/>
              <a:t>PDI – ISITEC 2012</a:t>
            </a:r>
            <a:endParaRPr lang="pt-BR" sz="2000" b="1" i="1">
              <a:cs typeface="Arial" pitchFamily="34" charset="0"/>
            </a:endParaRPr>
          </a:p>
          <a:p>
            <a:pPr eaLnBrk="1" hangingPunct="1"/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16745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CaixaDeTexto 3"/>
          <p:cNvSpPr txBox="1">
            <a:spLocks noChangeArrowheads="1"/>
          </p:cNvSpPr>
          <p:nvPr/>
        </p:nvSpPr>
        <p:spPr bwMode="auto">
          <a:xfrm>
            <a:off x="1331913" y="333375"/>
            <a:ext cx="5784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3200" b="1">
                <a:solidFill>
                  <a:srgbClr val="002060"/>
                </a:solidFill>
                <a:cs typeface="Arial" pitchFamily="34" charset="0"/>
              </a:rPr>
              <a:t>ASPECTOS FUNDAMENTAIS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331913" y="1196975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i="1"/>
              <a:t>Tecnologia Educacional</a:t>
            </a:r>
          </a:p>
        </p:txBody>
      </p:sp>
      <p:pic>
        <p:nvPicPr>
          <p:cNvPr id="1689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54864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Imagem 28" descr="http://www.claryco.com/interactive-whiteboards/$Common/Images/Product/QOMO-QRF-300-Audience-Response-System-MorePics-FullVi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r="30800"/>
          <a:stretch>
            <a:fillRect/>
          </a:stretch>
        </p:blipFill>
        <p:spPr bwMode="auto">
          <a:xfrm>
            <a:off x="6280150" y="2892425"/>
            <a:ext cx="411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0" name="Imagem 11" descr="http://www.greenek12.org/nghs/administrator_resources/QD700%5B1%5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949450"/>
            <a:ext cx="790575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5" name="Caixa de texto 9"/>
          <p:cNvSpPr txBox="1">
            <a:spLocks noChangeArrowheads="1"/>
          </p:cNvSpPr>
          <p:nvPr/>
        </p:nvSpPr>
        <p:spPr bwMode="auto">
          <a:xfrm>
            <a:off x="1954213" y="5416550"/>
            <a:ext cx="2100262" cy="542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pt-BR" sz="1400" b="1">
                <a:cs typeface="Calibri" pitchFamily="34" charset="0"/>
              </a:rPr>
              <a:t>TABLETs</a:t>
            </a:r>
            <a:endParaRPr lang="pt-BR"/>
          </a:p>
        </p:txBody>
      </p:sp>
      <p:sp>
        <p:nvSpPr>
          <p:cNvPr id="168971" name="Retângulo 10"/>
          <p:cNvSpPr>
            <a:spLocks noChangeArrowheads="1"/>
          </p:cNvSpPr>
          <p:nvPr/>
        </p:nvSpPr>
        <p:spPr bwMode="auto">
          <a:xfrm>
            <a:off x="5940425" y="2420938"/>
            <a:ext cx="1123950" cy="1266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168969" name="Caixa de texto 13"/>
          <p:cNvSpPr txBox="1">
            <a:spLocks noChangeArrowheads="1"/>
          </p:cNvSpPr>
          <p:nvPr/>
        </p:nvSpPr>
        <p:spPr bwMode="auto">
          <a:xfrm>
            <a:off x="3289300" y="2654300"/>
            <a:ext cx="1343025" cy="542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pt-BR" sz="1200" b="1">
              <a:cs typeface="Calibri" pitchFamily="34" charset="0"/>
            </a:endParaRPr>
          </a:p>
          <a:p>
            <a:pPr algn="ctr" eaLnBrk="0" hangingPunct="0"/>
            <a:r>
              <a:rPr lang="pt-BR" sz="1200" b="1">
                <a:cs typeface="Calibri" pitchFamily="34" charset="0"/>
              </a:rPr>
              <a:t>CÂMERA DE DOCUMENTOS</a:t>
            </a:r>
            <a:endParaRPr lang="pt-BR" sz="1200"/>
          </a:p>
        </p:txBody>
      </p:sp>
      <p:sp>
        <p:nvSpPr>
          <p:cNvPr id="168976" name="Rectangle 16"/>
          <p:cNvSpPr>
            <a:spLocks noChangeArrowheads="1"/>
          </p:cNvSpPr>
          <p:nvPr/>
        </p:nvSpPr>
        <p:spPr bwMode="auto">
          <a:xfrm>
            <a:off x="0" y="1328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7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656"/>
            <a:ext cx="5424391" cy="2736304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6" y="4005064"/>
            <a:ext cx="5015306" cy="2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51141" y="1844824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i="1" dirty="0" smtClean="0"/>
              <a:t>“Insanidade </a:t>
            </a:r>
            <a:r>
              <a:rPr lang="pt-BR" sz="3200" b="1" i="1" dirty="0"/>
              <a:t>é continuar fazendo sempre a mesma coisa e esperar resultados diferentes</a:t>
            </a:r>
            <a:r>
              <a:rPr lang="pt-BR" sz="3200" b="1" i="1" dirty="0" smtClean="0"/>
              <a:t>.”</a:t>
            </a:r>
          </a:p>
          <a:p>
            <a:pPr algn="just"/>
            <a:endParaRPr lang="pt-BR" sz="3200" b="1" i="1" dirty="0"/>
          </a:p>
          <a:p>
            <a:pPr algn="just"/>
            <a:r>
              <a:rPr lang="pt-BR" sz="3200" b="1" i="1" dirty="0" smtClean="0"/>
              <a:t>Albert  Einstein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22766"/>
            <a:ext cx="6192688" cy="4644516"/>
          </a:xfrm>
        </p:spPr>
      </p:pic>
    </p:spTree>
    <p:extLst>
      <p:ext uri="{BB962C8B-B14F-4D97-AF65-F5344CB8AC3E}">
        <p14:creationId xmlns:p14="http://schemas.microsoft.com/office/powerpoint/2010/main" val="24065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2129408"/>
            <a:ext cx="6781800" cy="137160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1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pt-BR" sz="2000" i="1">
                <a:latin typeface="Tahoma" pitchFamily="34" charset="0"/>
              </a:rPr>
              <a:t>“As tecnologias não são boas, nem ruins; nem sujas ou limpas. Apenas refletem os valores e a ética da sociedade contemporânea”</a:t>
            </a:r>
            <a:endParaRPr lang="pt-BR" sz="2000">
              <a:latin typeface="Tahoma" pitchFamily="34" charset="0"/>
            </a:endParaRPr>
          </a:p>
          <a:p>
            <a:pPr lvl="1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pt-BR" sz="2000">
                <a:latin typeface="Tahoma" pitchFamily="34" charset="0"/>
              </a:rPr>
              <a:t>				João S. Furtado</a:t>
            </a:r>
          </a:p>
        </p:txBody>
      </p:sp>
    </p:spTree>
    <p:extLst>
      <p:ext uri="{BB962C8B-B14F-4D97-AF65-F5344CB8AC3E}">
        <p14:creationId xmlns:p14="http://schemas.microsoft.com/office/powerpoint/2010/main" val="285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916239" y="1483785"/>
            <a:ext cx="5761037" cy="5041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3971" name="Rectangle 3"/>
          <p:cNvSpPr>
            <a:spLocks noGrp="1"/>
          </p:cNvSpPr>
          <p:nvPr>
            <p:ph type="title" idx="4294967295"/>
          </p:nvPr>
        </p:nvSpPr>
        <p:spPr>
          <a:xfrm>
            <a:off x="576263" y="44451"/>
            <a:ext cx="8243887" cy="924983"/>
          </a:xfrm>
        </p:spPr>
        <p:txBody>
          <a:bodyPr/>
          <a:lstStyle/>
          <a:p>
            <a:r>
              <a:rPr sz="3800" smtClean="0">
                <a:solidFill>
                  <a:schemeClr val="tx1"/>
                </a:solidFill>
                <a:latin typeface="Tw Cen MT" pitchFamily="34" charset="0"/>
              </a:rPr>
              <a:t>Tratamento de Água</a:t>
            </a: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>
            <a:off x="323850" y="1557867"/>
            <a:ext cx="8280400" cy="4778572"/>
            <a:chOff x="385" y="1143"/>
            <a:chExt cx="5035" cy="2627"/>
          </a:xfrm>
        </p:grpSpPr>
        <p:sp>
          <p:nvSpPr>
            <p:cNvPr id="83973" name="Line 5"/>
            <p:cNvSpPr>
              <a:spLocks noChangeShapeType="1"/>
            </p:cNvSpPr>
            <p:nvPr/>
          </p:nvSpPr>
          <p:spPr bwMode="auto">
            <a:xfrm>
              <a:off x="985" y="2391"/>
              <a:ext cx="366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74" name="Line 6"/>
            <p:cNvSpPr>
              <a:spLocks noChangeShapeType="1"/>
            </p:cNvSpPr>
            <p:nvPr/>
          </p:nvSpPr>
          <p:spPr bwMode="auto">
            <a:xfrm>
              <a:off x="2082" y="1479"/>
              <a:ext cx="0" cy="17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75" name="Line 7"/>
            <p:cNvSpPr>
              <a:spLocks noChangeShapeType="1"/>
            </p:cNvSpPr>
            <p:nvPr/>
          </p:nvSpPr>
          <p:spPr bwMode="auto">
            <a:xfrm>
              <a:off x="3412" y="1467"/>
              <a:ext cx="0" cy="17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76" name="Text Box 8"/>
            <p:cNvSpPr txBox="1">
              <a:spLocks noChangeArrowheads="1"/>
            </p:cNvSpPr>
            <p:nvPr/>
          </p:nvSpPr>
          <p:spPr bwMode="auto">
            <a:xfrm>
              <a:off x="3348" y="1143"/>
              <a:ext cx="628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b="1">
                  <a:latin typeface="Times New Roman" pitchFamily="18" charset="0"/>
                </a:rPr>
                <a:t>1 </a:t>
              </a:r>
              <a:r>
                <a:rPr lang="pt-BR" b="1">
                  <a:latin typeface="Times New Roman" pitchFamily="18" charset="0"/>
                  <a:sym typeface="Symbol" pitchFamily="18" charset="2"/>
                </a:rPr>
                <a:t>m</a:t>
              </a:r>
              <a:endParaRPr lang="pt-BR" b="1">
                <a:latin typeface="Times New Roman" pitchFamily="18" charset="0"/>
              </a:endParaRPr>
            </a:p>
          </p:txBody>
        </p:sp>
        <p:sp>
          <p:nvSpPr>
            <p:cNvPr id="83977" name="Text Box 9"/>
            <p:cNvSpPr txBox="1">
              <a:spLocks noChangeArrowheads="1"/>
            </p:cNvSpPr>
            <p:nvPr/>
          </p:nvSpPr>
          <p:spPr bwMode="auto">
            <a:xfrm>
              <a:off x="1379" y="1143"/>
              <a:ext cx="832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b="1">
                  <a:latin typeface="Times New Roman" pitchFamily="18" charset="0"/>
                </a:rPr>
                <a:t>10</a:t>
              </a:r>
              <a:r>
                <a:rPr lang="pt-BR" b="1" baseline="30000">
                  <a:latin typeface="Times New Roman" pitchFamily="18" charset="0"/>
                </a:rPr>
                <a:t>-3</a:t>
              </a:r>
              <a:r>
                <a:rPr lang="pt-BR" b="1">
                  <a:latin typeface="Times New Roman" pitchFamily="18" charset="0"/>
                </a:rPr>
                <a:t> </a:t>
              </a:r>
              <a:r>
                <a:rPr lang="pt-BR" b="1">
                  <a:latin typeface="Times New Roman" pitchFamily="18" charset="0"/>
                  <a:sym typeface="Symbol" pitchFamily="18" charset="2"/>
                </a:rPr>
                <a:t>m</a:t>
              </a:r>
              <a:endParaRPr lang="pt-BR" b="1">
                <a:latin typeface="Times New Roman" pitchFamily="18" charset="0"/>
              </a:endParaRPr>
            </a:p>
          </p:txBody>
        </p:sp>
        <p:sp>
          <p:nvSpPr>
            <p:cNvPr id="83978" name="AutoShape 10"/>
            <p:cNvSpPr>
              <a:spLocks/>
            </p:cNvSpPr>
            <p:nvPr/>
          </p:nvSpPr>
          <p:spPr bwMode="auto">
            <a:xfrm>
              <a:off x="978" y="1638"/>
              <a:ext cx="983" cy="355"/>
            </a:xfrm>
            <a:prstGeom prst="borderCallout2">
              <a:avLst>
                <a:gd name="adj1" fmla="val 16069"/>
                <a:gd name="adj2" fmla="val -4884"/>
                <a:gd name="adj3" fmla="val 16069"/>
                <a:gd name="adj4" fmla="val -26449"/>
                <a:gd name="adj5" fmla="val -36606"/>
                <a:gd name="adj6" fmla="val -4872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b="1">
                  <a:latin typeface="Times New Roman" pitchFamily="18" charset="0"/>
                </a:rPr>
                <a:t>Partículas dissolvidas</a:t>
              </a:r>
            </a:p>
          </p:txBody>
        </p:sp>
        <p:sp>
          <p:nvSpPr>
            <p:cNvPr id="83979" name="AutoShape 11"/>
            <p:cNvSpPr>
              <a:spLocks/>
            </p:cNvSpPr>
            <p:nvPr/>
          </p:nvSpPr>
          <p:spPr bwMode="auto">
            <a:xfrm>
              <a:off x="4080" y="1683"/>
              <a:ext cx="1340" cy="355"/>
            </a:xfrm>
            <a:prstGeom prst="borderCallout2">
              <a:avLst>
                <a:gd name="adj1" fmla="val 16069"/>
                <a:gd name="adj2" fmla="val -3583"/>
                <a:gd name="adj3" fmla="val 16069"/>
                <a:gd name="adj4" fmla="val -13731"/>
                <a:gd name="adj5" fmla="val -27903"/>
                <a:gd name="adj6" fmla="val -2425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b="1">
                  <a:latin typeface="Times New Roman" pitchFamily="18" charset="0"/>
                </a:rPr>
                <a:t>Partículas em suspensão</a:t>
              </a:r>
            </a:p>
          </p:txBody>
        </p:sp>
        <p:sp>
          <p:nvSpPr>
            <p:cNvPr id="83980" name="AutoShape 12"/>
            <p:cNvSpPr>
              <a:spLocks/>
            </p:cNvSpPr>
            <p:nvPr/>
          </p:nvSpPr>
          <p:spPr bwMode="auto">
            <a:xfrm>
              <a:off x="2307" y="1708"/>
              <a:ext cx="983" cy="355"/>
            </a:xfrm>
            <a:prstGeom prst="borderCallout2">
              <a:avLst>
                <a:gd name="adj1" fmla="val 16069"/>
                <a:gd name="adj2" fmla="val -4884"/>
                <a:gd name="adj3" fmla="val 16069"/>
                <a:gd name="adj4" fmla="val -8241"/>
                <a:gd name="adj5" fmla="val -31250"/>
                <a:gd name="adj6" fmla="val -1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b="1">
                  <a:latin typeface="Times New Roman" pitchFamily="18" charset="0"/>
                </a:rPr>
                <a:t>Partículas coloidais</a:t>
              </a:r>
            </a:p>
          </p:txBody>
        </p:sp>
        <p:sp>
          <p:nvSpPr>
            <p:cNvPr id="83981" name="Line 13"/>
            <p:cNvSpPr>
              <a:spLocks noChangeShapeType="1"/>
            </p:cNvSpPr>
            <p:nvPr/>
          </p:nvSpPr>
          <p:spPr bwMode="auto">
            <a:xfrm>
              <a:off x="3414" y="1455"/>
              <a:ext cx="70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2" name="Line 14"/>
            <p:cNvSpPr>
              <a:spLocks noChangeShapeType="1"/>
            </p:cNvSpPr>
            <p:nvPr/>
          </p:nvSpPr>
          <p:spPr bwMode="auto">
            <a:xfrm>
              <a:off x="1376" y="1479"/>
              <a:ext cx="70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3" name="Line 15"/>
            <p:cNvSpPr>
              <a:spLocks noChangeShapeType="1"/>
            </p:cNvSpPr>
            <p:nvPr/>
          </p:nvSpPr>
          <p:spPr bwMode="auto">
            <a:xfrm>
              <a:off x="2439" y="1479"/>
              <a:ext cx="70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4" name="Line 16"/>
            <p:cNvSpPr>
              <a:spLocks noChangeShapeType="1"/>
            </p:cNvSpPr>
            <p:nvPr/>
          </p:nvSpPr>
          <p:spPr bwMode="auto">
            <a:xfrm>
              <a:off x="2880" y="2391"/>
              <a:ext cx="0" cy="11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5" name="Text Box 17"/>
            <p:cNvSpPr txBox="1">
              <a:spLocks noChangeArrowheads="1"/>
            </p:cNvSpPr>
            <p:nvPr/>
          </p:nvSpPr>
          <p:spPr bwMode="auto">
            <a:xfrm>
              <a:off x="2483" y="3567"/>
              <a:ext cx="796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b="1">
                  <a:latin typeface="Times New Roman" pitchFamily="18" charset="0"/>
                </a:rPr>
                <a:t>0,45 </a:t>
              </a:r>
              <a:r>
                <a:rPr lang="pt-BR" b="1">
                  <a:latin typeface="Times New Roman" pitchFamily="18" charset="0"/>
                  <a:sym typeface="Symbol" pitchFamily="18" charset="2"/>
                </a:rPr>
                <a:t>m</a:t>
              </a:r>
              <a:endParaRPr lang="pt-BR" b="1">
                <a:latin typeface="Times New Roman" pitchFamily="18" charset="0"/>
              </a:endParaRPr>
            </a:p>
          </p:txBody>
        </p:sp>
        <p:sp>
          <p:nvSpPr>
            <p:cNvPr id="83986" name="Line 18"/>
            <p:cNvSpPr>
              <a:spLocks noChangeShapeType="1"/>
            </p:cNvSpPr>
            <p:nvPr/>
          </p:nvSpPr>
          <p:spPr bwMode="auto">
            <a:xfrm>
              <a:off x="2883" y="3525"/>
              <a:ext cx="11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7" name="Text Box 19"/>
            <p:cNvSpPr txBox="1">
              <a:spLocks noChangeArrowheads="1"/>
            </p:cNvSpPr>
            <p:nvPr/>
          </p:nvSpPr>
          <p:spPr bwMode="auto">
            <a:xfrm>
              <a:off x="4070" y="3202"/>
              <a:ext cx="90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b="1">
                  <a:latin typeface="Times New Roman" pitchFamily="18" charset="0"/>
                </a:rPr>
                <a:t>Turbidez</a:t>
              </a:r>
            </a:p>
            <a:p>
              <a:pPr eaLnBrk="0" hangingPunct="0"/>
              <a:r>
                <a:rPr lang="pt-BR" b="1">
                  <a:latin typeface="Times New Roman" pitchFamily="18" charset="0"/>
                </a:rPr>
                <a:t>Cor aparente</a:t>
              </a:r>
            </a:p>
            <a:p>
              <a:pPr eaLnBrk="0" hangingPunct="0"/>
              <a:r>
                <a:rPr lang="pt-BR" b="1">
                  <a:latin typeface="Times New Roman" pitchFamily="18" charset="0"/>
                </a:rPr>
                <a:t>SST</a:t>
              </a:r>
            </a:p>
          </p:txBody>
        </p:sp>
        <p:sp>
          <p:nvSpPr>
            <p:cNvPr id="83988" name="Line 20"/>
            <p:cNvSpPr>
              <a:spLocks noChangeShapeType="1"/>
            </p:cNvSpPr>
            <p:nvPr/>
          </p:nvSpPr>
          <p:spPr bwMode="auto">
            <a:xfrm>
              <a:off x="1775" y="3525"/>
              <a:ext cx="11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989" name="Text Box 21"/>
            <p:cNvSpPr txBox="1">
              <a:spLocks noChangeArrowheads="1"/>
            </p:cNvSpPr>
            <p:nvPr/>
          </p:nvSpPr>
          <p:spPr bwMode="auto">
            <a:xfrm>
              <a:off x="385" y="3015"/>
              <a:ext cx="1288" cy="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b="1">
                  <a:latin typeface="Times New Roman" pitchFamily="18" charset="0"/>
                </a:rPr>
                <a:t>Cor real</a:t>
              </a:r>
            </a:p>
            <a:p>
              <a:pPr eaLnBrk="0" hangingPunct="0"/>
              <a:r>
                <a:rPr lang="pt-BR" b="1">
                  <a:latin typeface="Times New Roman" pitchFamily="18" charset="0"/>
                </a:rPr>
                <a:t>SDT</a:t>
              </a:r>
            </a:p>
            <a:p>
              <a:pPr eaLnBrk="0" hangingPunct="0"/>
              <a:r>
                <a:rPr lang="pt-BR" b="1">
                  <a:latin typeface="Times New Roman" pitchFamily="18" charset="0"/>
                </a:rPr>
                <a:t>Compostos dissolvidos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10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reeform 2"/>
          <p:cNvSpPr>
            <a:spLocks/>
          </p:cNvSpPr>
          <p:nvPr/>
        </p:nvSpPr>
        <p:spPr bwMode="auto">
          <a:xfrm>
            <a:off x="1905000" y="1943101"/>
            <a:ext cx="4191000" cy="3314700"/>
          </a:xfrm>
          <a:custGeom>
            <a:avLst/>
            <a:gdLst>
              <a:gd name="T0" fmla="*/ 0 w 2640"/>
              <a:gd name="T1" fmla="*/ 2088 h 2088"/>
              <a:gd name="T2" fmla="*/ 480 w 2640"/>
              <a:gd name="T3" fmla="*/ 1608 h 2088"/>
              <a:gd name="T4" fmla="*/ 720 w 2640"/>
              <a:gd name="T5" fmla="*/ 648 h 2088"/>
              <a:gd name="T6" fmla="*/ 1104 w 2640"/>
              <a:gd name="T7" fmla="*/ 72 h 2088"/>
              <a:gd name="T8" fmla="*/ 1584 w 2640"/>
              <a:gd name="T9" fmla="*/ 216 h 2088"/>
              <a:gd name="T10" fmla="*/ 2064 w 2640"/>
              <a:gd name="T11" fmla="*/ 1224 h 2088"/>
              <a:gd name="T12" fmla="*/ 2352 w 2640"/>
              <a:gd name="T13" fmla="*/ 1800 h 2088"/>
              <a:gd name="T14" fmla="*/ 2640 w 2640"/>
              <a:gd name="T15" fmla="*/ 2088 h 2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40" h="2088">
                <a:moveTo>
                  <a:pt x="0" y="2088"/>
                </a:moveTo>
                <a:cubicBezTo>
                  <a:pt x="180" y="1968"/>
                  <a:pt x="360" y="1848"/>
                  <a:pt x="480" y="1608"/>
                </a:cubicBezTo>
                <a:cubicBezTo>
                  <a:pt x="600" y="1368"/>
                  <a:pt x="616" y="904"/>
                  <a:pt x="720" y="648"/>
                </a:cubicBezTo>
                <a:cubicBezTo>
                  <a:pt x="824" y="392"/>
                  <a:pt x="960" y="144"/>
                  <a:pt x="1104" y="72"/>
                </a:cubicBezTo>
                <a:cubicBezTo>
                  <a:pt x="1248" y="0"/>
                  <a:pt x="1424" y="24"/>
                  <a:pt x="1584" y="216"/>
                </a:cubicBezTo>
                <a:cubicBezTo>
                  <a:pt x="1744" y="408"/>
                  <a:pt x="1936" y="960"/>
                  <a:pt x="2064" y="1224"/>
                </a:cubicBezTo>
                <a:cubicBezTo>
                  <a:pt x="2192" y="1488"/>
                  <a:pt x="2256" y="1656"/>
                  <a:pt x="2352" y="1800"/>
                </a:cubicBezTo>
                <a:cubicBezTo>
                  <a:pt x="2448" y="1944"/>
                  <a:pt x="2592" y="2040"/>
                  <a:pt x="2640" y="2088"/>
                </a:cubicBezTo>
              </a:path>
            </a:pathLst>
          </a:custGeom>
          <a:solidFill>
            <a:srgbClr val="00FF0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pt-BR"/>
          </a:p>
        </p:txBody>
      </p:sp>
      <p:sp>
        <p:nvSpPr>
          <p:cNvPr id="82947" name="Rectangle 3"/>
          <p:cNvSpPr>
            <a:spLocks noGrp="1"/>
          </p:cNvSpPr>
          <p:nvPr>
            <p:ph type="title" idx="4294967295"/>
          </p:nvPr>
        </p:nvSpPr>
        <p:spPr>
          <a:xfrm>
            <a:off x="900114" y="44451"/>
            <a:ext cx="7515225" cy="956733"/>
          </a:xfrm>
        </p:spPr>
        <p:txBody>
          <a:bodyPr/>
          <a:lstStyle/>
          <a:p>
            <a:r>
              <a:rPr b="1" smtClean="0">
                <a:latin typeface="Tw Cen MT" pitchFamily="34" charset="0"/>
              </a:rPr>
              <a:t>FLOCULAÇÃO:OBJETIVO </a:t>
            </a: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1752600" y="1892301"/>
            <a:ext cx="0" cy="36131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1295400" y="5257800"/>
            <a:ext cx="76073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4200525" y="2006600"/>
            <a:ext cx="3962400" cy="3251200"/>
          </a:xfrm>
          <a:custGeom>
            <a:avLst/>
            <a:gdLst>
              <a:gd name="T0" fmla="*/ 0 w 2496"/>
              <a:gd name="T1" fmla="*/ 2048 h 2048"/>
              <a:gd name="T2" fmla="*/ 576 w 2496"/>
              <a:gd name="T3" fmla="*/ 1616 h 2048"/>
              <a:gd name="T4" fmla="*/ 1008 w 2496"/>
              <a:gd name="T5" fmla="*/ 848 h 2048"/>
              <a:gd name="T6" fmla="*/ 1200 w 2496"/>
              <a:gd name="T7" fmla="*/ 128 h 2048"/>
              <a:gd name="T8" fmla="*/ 1440 w 2496"/>
              <a:gd name="T9" fmla="*/ 80 h 2048"/>
              <a:gd name="T10" fmla="*/ 1680 w 2496"/>
              <a:gd name="T11" fmla="*/ 608 h 2048"/>
              <a:gd name="T12" fmla="*/ 1920 w 2496"/>
              <a:gd name="T13" fmla="*/ 1376 h 2048"/>
              <a:gd name="T14" fmla="*/ 2256 w 2496"/>
              <a:gd name="T15" fmla="*/ 1904 h 2048"/>
              <a:gd name="T16" fmla="*/ 2496 w 2496"/>
              <a:gd name="T17" fmla="*/ 2048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6" h="2048">
                <a:moveTo>
                  <a:pt x="0" y="2048"/>
                </a:moveTo>
                <a:cubicBezTo>
                  <a:pt x="204" y="1932"/>
                  <a:pt x="408" y="1816"/>
                  <a:pt x="576" y="1616"/>
                </a:cubicBezTo>
                <a:cubicBezTo>
                  <a:pt x="744" y="1416"/>
                  <a:pt x="904" y="1096"/>
                  <a:pt x="1008" y="848"/>
                </a:cubicBezTo>
                <a:cubicBezTo>
                  <a:pt x="1112" y="600"/>
                  <a:pt x="1128" y="256"/>
                  <a:pt x="1200" y="128"/>
                </a:cubicBezTo>
                <a:cubicBezTo>
                  <a:pt x="1272" y="0"/>
                  <a:pt x="1360" y="0"/>
                  <a:pt x="1440" y="80"/>
                </a:cubicBezTo>
                <a:cubicBezTo>
                  <a:pt x="1520" y="160"/>
                  <a:pt x="1600" y="392"/>
                  <a:pt x="1680" y="608"/>
                </a:cubicBezTo>
                <a:cubicBezTo>
                  <a:pt x="1760" y="824"/>
                  <a:pt x="1824" y="1160"/>
                  <a:pt x="1920" y="1376"/>
                </a:cubicBezTo>
                <a:cubicBezTo>
                  <a:pt x="2016" y="1592"/>
                  <a:pt x="2160" y="1792"/>
                  <a:pt x="2256" y="1904"/>
                </a:cubicBezTo>
                <a:cubicBezTo>
                  <a:pt x="2352" y="2016"/>
                  <a:pt x="2456" y="2024"/>
                  <a:pt x="2496" y="2048"/>
                </a:cubicBezTo>
              </a:path>
            </a:pathLst>
          </a:cu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pt-BR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4864100" y="1464733"/>
            <a:ext cx="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4864100" y="1464733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4864100" y="5503333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3563939" y="6087534"/>
            <a:ext cx="28121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000" b="1">
                <a:latin typeface="Times New Roman" pitchFamily="18" charset="0"/>
              </a:rPr>
              <a:t>Diâmetro das partículas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 rot="16200000">
            <a:off x="78140" y="3046912"/>
            <a:ext cx="2317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000" b="1">
                <a:latin typeface="Times New Roman" pitchFamily="18" charset="0"/>
              </a:rPr>
              <a:t>Frequência relativa</a:t>
            </a:r>
          </a:p>
        </p:txBody>
      </p:sp>
      <p:sp>
        <p:nvSpPr>
          <p:cNvPr id="82956" name="AutoShape 12"/>
          <p:cNvSpPr>
            <a:spLocks noChangeArrowheads="1"/>
          </p:cNvSpPr>
          <p:nvPr/>
        </p:nvSpPr>
        <p:spPr bwMode="auto">
          <a:xfrm>
            <a:off x="533400" y="990600"/>
            <a:ext cx="2362200" cy="762000"/>
          </a:xfrm>
          <a:prstGeom prst="wedgeRectCallout">
            <a:avLst>
              <a:gd name="adj1" fmla="val 57880"/>
              <a:gd name="adj2" fmla="val 1570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pt-BR" sz="2000" b="1">
                <a:latin typeface="Times New Roman" pitchFamily="18" charset="0"/>
              </a:rPr>
              <a:t>Água bruta </a:t>
            </a:r>
          </a:p>
          <a:p>
            <a:pPr algn="ctr" eaLnBrk="0" hangingPunct="0"/>
            <a:r>
              <a:rPr lang="pt-BR" sz="2000" b="1">
                <a:latin typeface="Times New Roman" pitchFamily="18" charset="0"/>
              </a:rPr>
              <a:t>Água coagulada</a:t>
            </a:r>
          </a:p>
        </p:txBody>
      </p:sp>
      <p:sp>
        <p:nvSpPr>
          <p:cNvPr id="82957" name="AutoShape 13"/>
          <p:cNvSpPr>
            <a:spLocks noChangeArrowheads="1"/>
          </p:cNvSpPr>
          <p:nvPr/>
        </p:nvSpPr>
        <p:spPr bwMode="auto">
          <a:xfrm>
            <a:off x="6477000" y="1066800"/>
            <a:ext cx="2133600" cy="609600"/>
          </a:xfrm>
          <a:prstGeom prst="wedgeRectCallout">
            <a:avLst>
              <a:gd name="adj1" fmla="val -50074"/>
              <a:gd name="adj2" fmla="val 1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pt-BR" sz="2000" b="1">
                <a:latin typeface="Times New Roman" pitchFamily="18" charset="0"/>
              </a:rPr>
              <a:t>Água floculada</a:t>
            </a: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4114801" y="5628218"/>
            <a:ext cx="19786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000" b="1">
                <a:latin typeface="Times New Roman" pitchFamily="18" charset="0"/>
              </a:rPr>
              <a:t>Diâmetro crítico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7104064" y="2057401"/>
            <a:ext cx="20399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000" b="1">
                <a:latin typeface="Times New Roman" pitchFamily="18" charset="0"/>
              </a:rPr>
              <a:t>d</a:t>
            </a:r>
            <a:r>
              <a:rPr lang="pt-BR" sz="2000" b="1" baseline="-25000">
                <a:latin typeface="Times New Roman" pitchFamily="18" charset="0"/>
              </a:rPr>
              <a:t>p</a:t>
            </a:r>
            <a:r>
              <a:rPr lang="pt-BR" sz="2000" b="1">
                <a:latin typeface="Times New Roman" pitchFamily="18" charset="0"/>
              </a:rPr>
              <a:t> &gt; d</a:t>
            </a:r>
            <a:r>
              <a:rPr lang="pt-BR" sz="2000" b="1" baseline="-25000">
                <a:latin typeface="Times New Roman" pitchFamily="18" charset="0"/>
              </a:rPr>
              <a:t>c</a:t>
            </a:r>
            <a:r>
              <a:rPr lang="pt-BR" sz="2000" b="1">
                <a:latin typeface="Times New Roman" pitchFamily="18" charset="0"/>
              </a:rPr>
              <a:t> Partículas sedimentáveis</a:t>
            </a:r>
          </a:p>
        </p:txBody>
      </p:sp>
    </p:spTree>
    <p:extLst>
      <p:ext uri="{BB962C8B-B14F-4D97-AF65-F5344CB8AC3E}">
        <p14:creationId xmlns:p14="http://schemas.microsoft.com/office/powerpoint/2010/main" val="30449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29009" r="21367" b="8963"/>
          <a:stretch/>
        </p:blipFill>
        <p:spPr bwMode="auto">
          <a:xfrm>
            <a:off x="395536" y="1124744"/>
            <a:ext cx="79373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5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904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76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398255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pt-BR" sz="2800" b="1" dirty="0" smtClean="0">
                <a:solidFill>
                  <a:schemeClr val="tx2"/>
                </a:solidFill>
              </a:rPr>
              <a:t>“</a:t>
            </a:r>
            <a:r>
              <a:rPr lang="pt-BR" sz="2800" b="1" dirty="0" smtClean="0">
                <a:solidFill>
                  <a:schemeClr val="tx2"/>
                </a:solidFill>
              </a:rPr>
              <a:t>S</a:t>
            </a:r>
            <a:r>
              <a:rPr lang="pt-BR" sz="2800" b="1" dirty="0" smtClean="0">
                <a:solidFill>
                  <a:schemeClr val="tx2"/>
                </a:solidFill>
              </a:rPr>
              <a:t>e </a:t>
            </a:r>
            <a:r>
              <a:rPr lang="pt-BR" sz="2800" b="1" dirty="0">
                <a:solidFill>
                  <a:schemeClr val="tx2"/>
                </a:solidFill>
              </a:rPr>
              <a:t>não é bonito não </a:t>
            </a:r>
            <a:r>
              <a:rPr lang="pt-BR" sz="2800" b="1" dirty="0" smtClean="0">
                <a:solidFill>
                  <a:schemeClr val="tx2"/>
                </a:solidFill>
              </a:rPr>
              <a:t>é tão bom assim</a:t>
            </a:r>
            <a:r>
              <a:rPr lang="pt-BR" sz="2800" b="1" dirty="0" smtClean="0">
                <a:solidFill>
                  <a:schemeClr val="tx2"/>
                </a:solidFill>
              </a:rPr>
              <a:t>, </a:t>
            </a:r>
            <a:r>
              <a:rPr lang="pt-BR" sz="2800" b="1" dirty="0">
                <a:solidFill>
                  <a:schemeClr val="tx2"/>
                </a:solidFill>
              </a:rPr>
              <a:t>mesmo que </a:t>
            </a:r>
            <a:r>
              <a:rPr lang="pt-BR" sz="2800" b="1" dirty="0" smtClean="0">
                <a:solidFill>
                  <a:schemeClr val="tx2"/>
                </a:solidFill>
              </a:rPr>
              <a:t>sirva“</a:t>
            </a:r>
          </a:p>
          <a:p>
            <a:pPr marL="457200" indent="-457200" algn="just">
              <a:buFont typeface="Wingdings" pitchFamily="2" charset="2"/>
              <a:buChar char="q"/>
            </a:pPr>
            <a:endParaRPr lang="pt-BR" sz="2800" b="1" dirty="0" smtClean="0">
              <a:solidFill>
                <a:schemeClr val="tx2"/>
              </a:solidFill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pt-BR" sz="2800" b="1" dirty="0" smtClean="0">
                <a:solidFill>
                  <a:schemeClr val="tx2"/>
                </a:solidFill>
              </a:rPr>
              <a:t>Meio </a:t>
            </a:r>
            <a:r>
              <a:rPr lang="pt-BR" sz="2800" b="1" dirty="0">
                <a:solidFill>
                  <a:schemeClr val="tx2"/>
                </a:solidFill>
              </a:rPr>
              <a:t>ambiente e a inovação? E a engenharia?</a:t>
            </a:r>
          </a:p>
          <a:p>
            <a:pPr marL="457200" indent="-457200" algn="just">
              <a:buFont typeface="Wingdings" pitchFamily="2" charset="2"/>
              <a:buChar char="q"/>
            </a:pPr>
            <a:endParaRPr lang="pt-BR" sz="2800" b="1" dirty="0">
              <a:solidFill>
                <a:schemeClr val="tx2"/>
              </a:solidFill>
            </a:endParaRPr>
          </a:p>
          <a:p>
            <a:pPr algn="just"/>
            <a:endParaRPr lang="pt-BR" sz="2800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4568495" cy="301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03848" y="33265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“Beleza”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9038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978987"/>
            <a:ext cx="8784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pt-PT" sz="2400" b="1" dirty="0" smtClean="0"/>
              <a:t>Meio ambiente*</a:t>
            </a:r>
            <a:r>
              <a:rPr lang="pt-PT" sz="2400" dirty="0" smtClean="0"/>
              <a:t>: </a:t>
            </a:r>
            <a:r>
              <a:rPr lang="pt-PT" sz="2400" i="1" dirty="0" smtClean="0"/>
              <a:t>"</a:t>
            </a:r>
            <a:r>
              <a:rPr lang="pt-PT" sz="2400" i="1" dirty="0"/>
              <a:t>O meio ambiente é o conjunto de componentes físicos, químicos, biológicos e sociais capazes de causar efeitos diretos ou indiretos, em um prazo curto ou longo, sobre os seres vivos e as atividades humanas</a:t>
            </a:r>
            <a:r>
              <a:rPr lang="pt-PT" sz="2400" i="1" dirty="0" smtClean="0"/>
              <a:t>”</a:t>
            </a:r>
          </a:p>
          <a:p>
            <a:pPr algn="just"/>
            <a:endParaRPr lang="pt-PT" sz="2400" i="1" dirty="0" smtClean="0"/>
          </a:p>
          <a:p>
            <a:pPr algn="just"/>
            <a:endParaRPr lang="pt-PT" sz="2400" i="1" dirty="0" smtClean="0"/>
          </a:p>
          <a:p>
            <a:pPr marL="457200" indent="-457200" algn="just">
              <a:buFont typeface="Wingdings" pitchFamily="2" charset="2"/>
              <a:buChar char="q"/>
            </a:pPr>
            <a:r>
              <a:rPr lang="pt-PT" sz="2400" b="1" dirty="0" smtClean="0"/>
              <a:t>Ecologia</a:t>
            </a:r>
            <a:r>
              <a:rPr lang="pt-PT" sz="2400" dirty="0" smtClean="0"/>
              <a:t>: palavra </a:t>
            </a:r>
            <a:r>
              <a:rPr lang="pt-PT" sz="2400" dirty="0"/>
              <a:t>que tem origem de duas </a:t>
            </a:r>
            <a:r>
              <a:rPr lang="pt-PT" sz="2400" dirty="0" smtClean="0"/>
              <a:t>palavras gregas</a:t>
            </a:r>
            <a:r>
              <a:rPr lang="pt-PT" sz="2400" dirty="0"/>
              <a:t>, “</a:t>
            </a:r>
            <a:r>
              <a:rPr lang="pt-PT" sz="2400" i="1" dirty="0"/>
              <a:t>oikos</a:t>
            </a:r>
            <a:r>
              <a:rPr lang="pt-PT" sz="2400" dirty="0"/>
              <a:t>” que significa </a:t>
            </a:r>
            <a:r>
              <a:rPr lang="pt-PT" sz="2400" b="1" dirty="0"/>
              <a:t>casa</a:t>
            </a:r>
            <a:r>
              <a:rPr lang="pt-PT" sz="2400" dirty="0"/>
              <a:t> (de onde vem economia, a ordem na casa) e “</a:t>
            </a:r>
            <a:r>
              <a:rPr lang="pt-PT" sz="2400" i="1" dirty="0"/>
              <a:t>logos</a:t>
            </a:r>
            <a:r>
              <a:rPr lang="pt-PT" sz="2400" dirty="0"/>
              <a:t>” que significa </a:t>
            </a:r>
            <a:r>
              <a:rPr lang="pt-PT" sz="2400" b="1" dirty="0"/>
              <a:t>estudo</a:t>
            </a:r>
            <a:r>
              <a:rPr lang="pt-PT" sz="2400" dirty="0"/>
              <a:t>, razão. Por isso, ecologia é o estudo que se preocupa de garantir a </a:t>
            </a:r>
            <a:r>
              <a:rPr lang="pt-PT" sz="2400" dirty="0" smtClean="0"/>
              <a:t>casa, especialmente ao ser humano .</a:t>
            </a:r>
            <a:endParaRPr lang="pt-BR" sz="2400" dirty="0"/>
          </a:p>
          <a:p>
            <a:pPr algn="just"/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800" b="1" dirty="0" smtClean="0">
                <a:solidFill>
                  <a:schemeClr val="tx2"/>
                </a:solidFill>
              </a:rPr>
              <a:t>E </a:t>
            </a:r>
            <a:r>
              <a:rPr lang="pt-BR" sz="2800" b="1" dirty="0">
                <a:solidFill>
                  <a:schemeClr val="tx2"/>
                </a:solidFill>
              </a:rPr>
              <a:t>a engenharia?</a:t>
            </a:r>
          </a:p>
          <a:p>
            <a:pPr marL="457200" indent="-457200" algn="just">
              <a:buFont typeface="Wingdings" pitchFamily="2" charset="2"/>
              <a:buChar char="q"/>
            </a:pPr>
            <a:endParaRPr lang="pt-BR" sz="2400" b="1" dirty="0">
              <a:solidFill>
                <a:schemeClr val="tx2"/>
              </a:solidFill>
            </a:endParaRPr>
          </a:p>
          <a:p>
            <a:pPr algn="just"/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03848" y="33265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“Beleza”</a:t>
            </a:r>
            <a:endParaRPr lang="pt-BR" sz="36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64446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00B050"/>
                </a:solidFill>
              </a:rPr>
              <a:t>* </a:t>
            </a:r>
            <a:r>
              <a:rPr lang="pt-PT" sz="1600" dirty="0" smtClean="0">
                <a:solidFill>
                  <a:srgbClr val="00B050"/>
                </a:solidFill>
              </a:rPr>
              <a:t>Conferência </a:t>
            </a:r>
            <a:r>
              <a:rPr lang="pt-PT" sz="1600" dirty="0">
                <a:solidFill>
                  <a:srgbClr val="00B050"/>
                </a:solidFill>
              </a:rPr>
              <a:t>das Nações Unidas sobre o Meio </a:t>
            </a:r>
            <a:r>
              <a:rPr lang="pt-PT" sz="1600" dirty="0" smtClean="0">
                <a:solidFill>
                  <a:srgbClr val="00B050"/>
                </a:solidFill>
              </a:rPr>
              <a:t>Ambiente em </a:t>
            </a:r>
            <a:r>
              <a:rPr lang="pt-PT" sz="1600" i="1" dirty="0">
                <a:solidFill>
                  <a:srgbClr val="00B050"/>
                </a:solidFill>
              </a:rPr>
              <a:t>Estocolmo</a:t>
            </a:r>
            <a:r>
              <a:rPr lang="pt-PT" sz="1600" dirty="0">
                <a:solidFill>
                  <a:srgbClr val="00B050"/>
                </a:solidFill>
              </a:rPr>
              <a:t>, em 1972.</a:t>
            </a:r>
            <a:endParaRPr lang="pt-BR" sz="1600" dirty="0">
              <a:solidFill>
                <a:srgbClr val="00B050"/>
              </a:solidFill>
            </a:endParaRPr>
          </a:p>
          <a:p>
            <a:endParaRPr lang="pt-BR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9636" r="19925"/>
          <a:stretch>
            <a:fillRect/>
          </a:stretch>
        </p:blipFill>
        <p:spPr bwMode="auto">
          <a:xfrm>
            <a:off x="-19522" y="350838"/>
            <a:ext cx="9144000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1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601809_188982234587913_1695502752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73" y="835871"/>
            <a:ext cx="6048598" cy="604859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771800" y="10379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“VERDADE”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4682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512" y="1700808"/>
            <a:ext cx="8135938" cy="489364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 algn="just">
              <a:buFont typeface="Wingdings" pitchFamily="2" charset="2"/>
              <a:buChar char="q"/>
            </a:pPr>
            <a:r>
              <a:rPr lang="en-US" sz="2400" b="1" i="1" dirty="0">
                <a:latin typeface="+mn-lt"/>
              </a:rPr>
              <a:t>“</a:t>
            </a:r>
            <a:r>
              <a:rPr lang="en-US" sz="2400" b="1" i="1" dirty="0" err="1">
                <a:latin typeface="+mn-lt"/>
              </a:rPr>
              <a:t>Pouca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observação</a:t>
            </a:r>
            <a:r>
              <a:rPr lang="en-US" sz="2400" b="1" i="1" dirty="0">
                <a:latin typeface="+mn-lt"/>
              </a:rPr>
              <a:t> e muito </a:t>
            </a:r>
            <a:r>
              <a:rPr lang="en-US" sz="2400" b="1" i="1" dirty="0" err="1">
                <a:latin typeface="+mn-lt"/>
              </a:rPr>
              <a:t>raciocínio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conduzem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ao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erro</a:t>
            </a:r>
            <a:r>
              <a:rPr lang="en-US" sz="2400" b="1" i="1" dirty="0">
                <a:latin typeface="+mn-lt"/>
              </a:rPr>
              <a:t>. </a:t>
            </a:r>
            <a:r>
              <a:rPr lang="en-US" sz="2400" b="1" i="1" dirty="0" err="1">
                <a:latin typeface="+mn-lt"/>
              </a:rPr>
              <a:t>Muita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observação</a:t>
            </a:r>
            <a:r>
              <a:rPr lang="en-US" sz="2400" b="1" i="1" dirty="0">
                <a:latin typeface="+mn-lt"/>
              </a:rPr>
              <a:t> e </a:t>
            </a:r>
            <a:r>
              <a:rPr lang="en-US" sz="2400" b="1" i="1" dirty="0" err="1">
                <a:latin typeface="+mn-lt"/>
              </a:rPr>
              <a:t>pouco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raciocínio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i="1" dirty="0" err="1">
                <a:latin typeface="+mn-lt"/>
              </a:rPr>
              <a:t>conduzem</a:t>
            </a:r>
            <a:r>
              <a:rPr lang="en-US" sz="2400" b="1" i="1" dirty="0">
                <a:latin typeface="+mn-lt"/>
              </a:rPr>
              <a:t> à </a:t>
            </a:r>
            <a:r>
              <a:rPr lang="en-US" sz="2400" b="1" i="1" dirty="0" err="1">
                <a:latin typeface="+mn-lt"/>
              </a:rPr>
              <a:t>verdade</a:t>
            </a:r>
            <a:r>
              <a:rPr lang="en-US" sz="2400" b="1" dirty="0" smtClean="0">
                <a:latin typeface="+mn-lt"/>
              </a:rPr>
              <a:t>” </a:t>
            </a:r>
            <a:r>
              <a:rPr lang="en-US" sz="2400" dirty="0" smtClean="0">
                <a:latin typeface="+mn-lt"/>
              </a:rPr>
              <a:t>(</a:t>
            </a:r>
            <a:r>
              <a:rPr lang="en-US" sz="2400" dirty="0">
                <a:latin typeface="+mn-lt"/>
              </a:rPr>
              <a:t>Alexis Carrel (</a:t>
            </a:r>
            <a:r>
              <a:rPr lang="en-US" sz="2400" dirty="0" err="1">
                <a:latin typeface="+mn-lt"/>
              </a:rPr>
              <a:t>Premio</a:t>
            </a:r>
            <a:r>
              <a:rPr lang="en-US" sz="2400" dirty="0">
                <a:latin typeface="+mn-lt"/>
              </a:rPr>
              <a:t> Nobel, </a:t>
            </a:r>
            <a:r>
              <a:rPr lang="en-US" sz="2400" dirty="0" smtClean="0">
                <a:latin typeface="+mn-lt"/>
              </a:rPr>
              <a:t>1912)</a:t>
            </a:r>
          </a:p>
          <a:p>
            <a:pPr marL="571500" indent="-571500" algn="just">
              <a:buFont typeface="Wingdings" pitchFamily="2" charset="2"/>
              <a:buChar char="q"/>
            </a:pPr>
            <a:endParaRPr lang="en-US" sz="2400" dirty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r>
              <a:rPr lang="pt-BR" sz="2400" b="1" dirty="0" smtClean="0">
                <a:latin typeface="+mn-lt"/>
              </a:rPr>
              <a:t>“Quando </a:t>
            </a:r>
            <a:r>
              <a:rPr lang="pt-BR" sz="2400" b="1" dirty="0">
                <a:latin typeface="+mn-lt"/>
              </a:rPr>
              <a:t>a gente toma um posicionamento pessoal. a gente cria algo novo em torno de nós</a:t>
            </a:r>
            <a:r>
              <a:rPr lang="pt-BR" sz="2400" b="1" dirty="0" smtClean="0">
                <a:latin typeface="+mn-lt"/>
              </a:rPr>
              <a:t>.”</a:t>
            </a:r>
          </a:p>
          <a:p>
            <a:pPr marL="571500" indent="-571500" algn="just">
              <a:buFont typeface="Wingdings" pitchFamily="2" charset="2"/>
              <a:buChar char="q"/>
            </a:pPr>
            <a:endParaRPr lang="pt-BR" sz="2400" b="1" dirty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r>
              <a:rPr lang="pt-BR" sz="2400" b="1" dirty="0" smtClean="0">
                <a:latin typeface="+mn-lt"/>
              </a:rPr>
              <a:t>“Para conseguir sua maturidade o homem necessita de um certo equilíbrio entre estas </a:t>
            </a:r>
            <a:r>
              <a:rPr lang="pt-BR" sz="2400" b="1" dirty="0" err="1" smtClean="0">
                <a:latin typeface="+mn-lt"/>
              </a:rPr>
              <a:t>tres</a:t>
            </a:r>
            <a:r>
              <a:rPr lang="pt-BR" sz="2400" b="1" dirty="0" smtClean="0">
                <a:latin typeface="+mn-lt"/>
              </a:rPr>
              <a:t> coisas: Talento, educação e </a:t>
            </a:r>
            <a:r>
              <a:rPr lang="pt-BR" sz="2400" b="1" dirty="0" err="1" smtClean="0">
                <a:latin typeface="+mn-lt"/>
              </a:rPr>
              <a:t>experiencia</a:t>
            </a:r>
            <a:r>
              <a:rPr lang="pt-BR" sz="2400" b="1" dirty="0" smtClean="0">
                <a:latin typeface="+mn-lt"/>
              </a:rPr>
              <a:t>.” De </a:t>
            </a:r>
            <a:r>
              <a:rPr lang="pt-BR" sz="2400" b="1" dirty="0" err="1" smtClean="0">
                <a:latin typeface="+mn-lt"/>
              </a:rPr>
              <a:t>Civ</a:t>
            </a:r>
            <a:r>
              <a:rPr lang="pt-BR" sz="2400" b="1" dirty="0" smtClean="0">
                <a:latin typeface="+mn-lt"/>
              </a:rPr>
              <a:t> Dei (Santo Agostinho)</a:t>
            </a:r>
          </a:p>
          <a:p>
            <a:pPr marL="571500" indent="-571500" algn="just">
              <a:buFont typeface="Wingdings" pitchFamily="2" charset="2"/>
              <a:buChar char="q"/>
            </a:pPr>
            <a:endParaRPr lang="pt-BR" sz="2400" b="1" dirty="0">
              <a:latin typeface="+mn-lt"/>
            </a:endParaRPr>
          </a:p>
          <a:p>
            <a:pPr algn="just"/>
            <a:endParaRPr lang="pt-BR" sz="2400" b="1" dirty="0">
              <a:latin typeface="+mn-lt"/>
            </a:endParaRPr>
          </a:p>
          <a:p>
            <a:pPr marL="571500" indent="-571500" algn="just">
              <a:buFont typeface="Wingdings" pitchFamily="2" charset="2"/>
              <a:buChar char="q"/>
            </a:pPr>
            <a:endParaRPr lang="pt-BR" sz="2400" dirty="0">
              <a:latin typeface="+mn-lt"/>
            </a:endParaRPr>
          </a:p>
        </p:txBody>
      </p:sp>
      <p:sp>
        <p:nvSpPr>
          <p:cNvPr id="109572" name="CaixaDeTexto 6"/>
          <p:cNvSpPr txBox="1">
            <a:spLocks noChangeArrowheads="1"/>
          </p:cNvSpPr>
          <p:nvPr/>
        </p:nvSpPr>
        <p:spPr bwMode="auto">
          <a:xfrm>
            <a:off x="1619250" y="188913"/>
            <a:ext cx="4564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sz="2800" b="1" dirty="0" smtClean="0"/>
              <a:t>VERDADE = REALIDADE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86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3568" y="1412776"/>
            <a:ext cx="77768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i="1" dirty="0">
                <a:solidFill>
                  <a:schemeClr val="accent1"/>
                </a:solidFill>
              </a:rPr>
              <a:t> ”Para educar, é preciso saber quem é a pessoa humana, conhecer a sua natureza.”</a:t>
            </a:r>
            <a:r>
              <a:rPr lang="pt-BR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3491880" y="2852936"/>
            <a:ext cx="1296144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560" y="5016078"/>
            <a:ext cx="77768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i="1" dirty="0">
                <a:solidFill>
                  <a:schemeClr val="accent1"/>
                </a:solidFill>
              </a:rPr>
              <a:t> </a:t>
            </a:r>
            <a:r>
              <a:rPr lang="pt-BR" sz="3200" b="1" i="1" dirty="0" smtClean="0">
                <a:solidFill>
                  <a:schemeClr val="accent1"/>
                </a:solidFill>
              </a:rPr>
              <a:t>”A educação </a:t>
            </a:r>
            <a:r>
              <a:rPr lang="pt-BR" sz="3200" b="1" i="1" dirty="0">
                <a:solidFill>
                  <a:schemeClr val="accent1"/>
                </a:solidFill>
              </a:rPr>
              <a:t>baseada no </a:t>
            </a:r>
            <a:r>
              <a:rPr lang="pt-BR" sz="3200" b="1" i="1" dirty="0" smtClean="0">
                <a:solidFill>
                  <a:schemeClr val="accent1"/>
                </a:solidFill>
              </a:rPr>
              <a:t>conteúdo </a:t>
            </a:r>
            <a:r>
              <a:rPr lang="pt-BR" sz="3200" b="1" i="1" dirty="0">
                <a:solidFill>
                  <a:schemeClr val="accent1"/>
                </a:solidFill>
              </a:rPr>
              <a:t>pode nos levar a alienação</a:t>
            </a:r>
            <a:r>
              <a:rPr lang="pt-BR" sz="3200" b="1" i="1" dirty="0" smtClean="0">
                <a:solidFill>
                  <a:schemeClr val="accent1"/>
                </a:solidFill>
              </a:rPr>
              <a:t>...”</a:t>
            </a:r>
            <a:r>
              <a:rPr lang="pt-BR" sz="3200" b="1" dirty="0" smtClean="0">
                <a:solidFill>
                  <a:schemeClr val="accent1"/>
                </a:solidFill>
              </a:rPr>
              <a:t> </a:t>
            </a:r>
            <a:endParaRPr lang="pt-B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857</Words>
  <Application>Microsoft Office PowerPoint</Application>
  <PresentationFormat>Apresentação na tela (4:3)</PresentationFormat>
  <Paragraphs>156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 de Água</vt:lpstr>
      <vt:lpstr>FLOCULAÇÃO:OBJETIVO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Acer</cp:lastModifiedBy>
  <cp:revision>44</cp:revision>
  <dcterms:created xsi:type="dcterms:W3CDTF">2015-04-22T21:33:11Z</dcterms:created>
  <dcterms:modified xsi:type="dcterms:W3CDTF">2015-04-23T14:26:39Z</dcterms:modified>
</cp:coreProperties>
</file>