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7" r:id="rId12"/>
    <p:sldId id="268" r:id="rId13"/>
    <p:sldId id="270" r:id="rId14"/>
    <p:sldId id="280" r:id="rId15"/>
    <p:sldId id="279" r:id="rId16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22"/>
    <a:srgbClr val="FFFF38"/>
    <a:srgbClr val="D0D530"/>
    <a:srgbClr val="0D3E59"/>
    <a:srgbClr val="F6E116"/>
    <a:srgbClr val="B90100"/>
    <a:srgbClr val="B00000"/>
    <a:srgbClr val="A4D8DD"/>
    <a:srgbClr val="B3D5F7"/>
    <a:srgbClr val="005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79" d="100"/>
          <a:sy n="79" d="100"/>
        </p:scale>
        <p:origin x="-25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6B-30BF-480D-86A9-CC0229365349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0EB-4193-496B-BAFF-501791AB1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61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6B-30BF-480D-86A9-CC0229365349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0EB-4193-496B-BAFF-501791AB1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00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6B-30BF-480D-86A9-CC0229365349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0EB-4193-496B-BAFF-501791AB1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11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6B-30BF-480D-86A9-CC0229365349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0EB-4193-496B-BAFF-501791AB1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59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6B-30BF-480D-86A9-CC0229365349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0EB-4193-496B-BAFF-501791AB1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40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6B-30BF-480D-86A9-CC0229365349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0EB-4193-496B-BAFF-501791AB1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80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6B-30BF-480D-86A9-CC0229365349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0EB-4193-496B-BAFF-501791AB1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90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6B-30BF-480D-86A9-CC0229365349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0EB-4193-496B-BAFF-501791AB1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0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6B-30BF-480D-86A9-CC0229365349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0EB-4193-496B-BAFF-501791AB1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28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6B-30BF-480D-86A9-CC0229365349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0EB-4193-496B-BAFF-501791AB1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52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6B-30BF-480D-86A9-CC0229365349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0EB-4193-496B-BAFF-501791AB1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46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646B-30BF-480D-86A9-CC0229365349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0EB-4193-496B-BAFF-501791AB1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3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PRESIDENCIA@CSB.ORG.BR" TargetMode="External"/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5C9D9A10-A199-4B5E-9171-9C82F02C24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ângulo de cantos arredondados 12"/>
          <p:cNvSpPr/>
          <p:nvPr/>
        </p:nvSpPr>
        <p:spPr>
          <a:xfrm>
            <a:off x="114299" y="1208945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88C67DD3-BB48-4053-996E-D24ADB4F55DD}"/>
              </a:ext>
            </a:extLst>
          </p:cNvPr>
          <p:cNvSpPr/>
          <p:nvPr/>
        </p:nvSpPr>
        <p:spPr>
          <a:xfrm>
            <a:off x="6615113" y="3886996"/>
            <a:ext cx="5014912" cy="342900"/>
          </a:xfrm>
          <a:prstGeom prst="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4601E70A-3040-41D7-8D2E-F8010EB58F18}"/>
              </a:ext>
            </a:extLst>
          </p:cNvPr>
          <p:cNvSpPr txBox="1"/>
          <p:nvPr/>
        </p:nvSpPr>
        <p:spPr>
          <a:xfrm>
            <a:off x="6557963" y="3844340"/>
            <a:ext cx="5014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PRESIDENTE NACIONAL DA CSB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0" y="1304195"/>
            <a:ext cx="9753600" cy="1236055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1097" y="1322057"/>
            <a:ext cx="8696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FFC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CUSTEIO E REPRESENTATIVIDADE </a:t>
            </a:r>
            <a:r>
              <a:rPr lang="pt-BR" sz="3600" b="1" dirty="0" smtClean="0">
                <a:solidFill>
                  <a:srgbClr val="FFC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pt-BR" sz="3600" b="1" dirty="0" smtClean="0">
                <a:solidFill>
                  <a:srgbClr val="FFC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pt-BR" sz="3600" b="1" dirty="0" smtClean="0">
                <a:solidFill>
                  <a:srgbClr val="FFC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DAS ENTIDADES </a:t>
            </a:r>
            <a:r>
              <a:rPr lang="pt-BR" sz="3600" b="1" dirty="0">
                <a:solidFill>
                  <a:srgbClr val="FFC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SINDICAIS</a:t>
            </a:r>
          </a:p>
        </p:txBody>
      </p:sp>
      <p:pic>
        <p:nvPicPr>
          <p:cNvPr id="6" name="Espaço Reservado para Conteúdo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8519254" y="969609"/>
            <a:ext cx="1863838" cy="1783246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8944CA1C-CBFD-4E06-B274-D2B1C79A18EA}"/>
              </a:ext>
            </a:extLst>
          </p:cNvPr>
          <p:cNvSpPr txBox="1"/>
          <p:nvPr/>
        </p:nvSpPr>
        <p:spPr>
          <a:xfrm>
            <a:off x="6557963" y="3116683"/>
            <a:ext cx="5129212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900" b="1" dirty="0">
                <a:solidFill>
                  <a:srgbClr val="0058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ANTONIO NETO 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691E2C46-EB82-40E0-A0FE-C964D86777C1}"/>
              </a:ext>
            </a:extLst>
          </p:cNvPr>
          <p:cNvSpPr txBox="1"/>
          <p:nvPr/>
        </p:nvSpPr>
        <p:spPr>
          <a:xfrm>
            <a:off x="8446684" y="6283127"/>
            <a:ext cx="51292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58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22.09.2021</a:t>
            </a:r>
            <a:endParaRPr lang="pt-BR" sz="2800" b="1" dirty="0">
              <a:solidFill>
                <a:srgbClr val="0058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90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71372F8D-07CE-45AD-BCFB-9B6473A41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7E153FC0-F9A9-42B4-9CB5-8C7A13387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de cantos arredondados 12">
            <a:extLst>
              <a:ext uri="{FF2B5EF4-FFF2-40B4-BE49-F238E27FC236}">
                <a16:creationId xmlns="" xmlns:a16="http://schemas.microsoft.com/office/drawing/2014/main" id="{A7B2E864-E12B-44CF-B5AE-BAA371E77F86}"/>
              </a:ext>
            </a:extLst>
          </p:cNvPr>
          <p:cNvSpPr/>
          <p:nvPr/>
        </p:nvSpPr>
        <p:spPr>
          <a:xfrm>
            <a:off x="114299" y="657480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9">
            <a:extLst>
              <a:ext uri="{FF2B5EF4-FFF2-40B4-BE49-F238E27FC236}">
                <a16:creationId xmlns="" xmlns:a16="http://schemas.microsoft.com/office/drawing/2014/main" id="{51DE302A-B60F-479C-9508-53D51560B283}"/>
              </a:ext>
            </a:extLst>
          </p:cNvPr>
          <p:cNvSpPr/>
          <p:nvPr/>
        </p:nvSpPr>
        <p:spPr>
          <a:xfrm>
            <a:off x="0" y="752730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ubtítulo 2">
            <a:extLst>
              <a:ext uri="{FF2B5EF4-FFF2-40B4-BE49-F238E27FC236}">
                <a16:creationId xmlns="" xmlns:a16="http://schemas.microsoft.com/office/drawing/2014/main" id="{9411FF6C-F038-4E17-AE32-5ECF24670CAB}"/>
              </a:ext>
            </a:extLst>
          </p:cNvPr>
          <p:cNvSpPr txBox="1">
            <a:spLocks/>
          </p:cNvSpPr>
          <p:nvPr/>
        </p:nvSpPr>
        <p:spPr>
          <a:xfrm>
            <a:off x="785304" y="2009671"/>
            <a:ext cx="10432472" cy="4287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400" i="1" dirty="0">
              <a:ea typeface="+mn-lt"/>
              <a:cs typeface="+mn-lt"/>
            </a:endParaRPr>
          </a:p>
          <a:p>
            <a:pPr marL="0" indent="0">
              <a:buNone/>
            </a:pPr>
            <a:endParaRPr lang="pt-BR" sz="2400" i="1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t-BR" sz="2400" b="1" i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“O Comitê de Liberdade Sindical da Organização Internacional do Trabalho – “OIT admite a dedução de quotas sindicais dos não associados que se beneficiam da contratação coletiva (Liberdade sindical: Recopilação de Decisões do comitê de Liberdade Sindical do Conselho de Administração da OIT – Organização Internacional do Trabalho. Brasília: OIT, 1ª ed. 197, §§ 325-326-327)” </a:t>
            </a:r>
          </a:p>
          <a:p>
            <a:pPr marL="0" indent="0" algn="just">
              <a:buNone/>
            </a:pPr>
            <a:endParaRPr lang="pt-BR" b="1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Espaço Reservado para Conteúdo 4">
            <a:extLst>
              <a:ext uri="{FF2B5EF4-FFF2-40B4-BE49-F238E27FC236}">
                <a16:creationId xmlns="" xmlns:a16="http://schemas.microsoft.com/office/drawing/2014/main" id="{E3FEEAA5-0837-49C1-BD66-55FB2220BA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57520" y="207857"/>
            <a:ext cx="1715279" cy="1641111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3CF5BB57-42B4-423B-835F-2133ED96D9A7}"/>
              </a:ext>
            </a:extLst>
          </p:cNvPr>
          <p:cNvSpPr txBox="1"/>
          <p:nvPr/>
        </p:nvSpPr>
        <p:spPr>
          <a:xfrm>
            <a:off x="3464" y="758941"/>
            <a:ext cx="975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FUNDAMENTOS PARA UM NOVO </a:t>
            </a:r>
          </a:p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MODELO DE FINANCIAMENTO</a:t>
            </a:r>
          </a:p>
        </p:txBody>
      </p:sp>
      <p:sp>
        <p:nvSpPr>
          <p:cNvPr id="18" name="Retângulo de cantos arredondados 12">
            <a:extLst>
              <a:ext uri="{FF2B5EF4-FFF2-40B4-BE49-F238E27FC236}">
                <a16:creationId xmlns="" xmlns:a16="http://schemas.microsoft.com/office/drawing/2014/main" id="{A9DF2952-F142-44E6-A770-6CCB52D7FB07}"/>
              </a:ext>
            </a:extLst>
          </p:cNvPr>
          <p:cNvSpPr/>
          <p:nvPr/>
        </p:nvSpPr>
        <p:spPr>
          <a:xfrm>
            <a:off x="9449" y="2549383"/>
            <a:ext cx="9601199" cy="598847"/>
          </a:xfrm>
          <a:prstGeom prst="roundRect">
            <a:avLst/>
          </a:prstGeom>
          <a:solidFill>
            <a:srgbClr val="005825"/>
          </a:solidFill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Previsão de quotas a todos beneficiários - OIT</a:t>
            </a:r>
          </a:p>
        </p:txBody>
      </p:sp>
    </p:spTree>
    <p:extLst>
      <p:ext uri="{BB962C8B-B14F-4D97-AF65-F5344CB8AC3E}">
        <p14:creationId xmlns:p14="http://schemas.microsoft.com/office/powerpoint/2010/main" val="99595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71372F8D-07CE-45AD-BCFB-9B6473A41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7E153FC0-F9A9-42B4-9CB5-8C7A13387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de cantos arredondados 12">
            <a:extLst>
              <a:ext uri="{FF2B5EF4-FFF2-40B4-BE49-F238E27FC236}">
                <a16:creationId xmlns="" xmlns:a16="http://schemas.microsoft.com/office/drawing/2014/main" id="{A7B2E864-E12B-44CF-B5AE-BAA371E77F86}"/>
              </a:ext>
            </a:extLst>
          </p:cNvPr>
          <p:cNvSpPr/>
          <p:nvPr/>
        </p:nvSpPr>
        <p:spPr>
          <a:xfrm>
            <a:off x="114299" y="657480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9">
            <a:extLst>
              <a:ext uri="{FF2B5EF4-FFF2-40B4-BE49-F238E27FC236}">
                <a16:creationId xmlns="" xmlns:a16="http://schemas.microsoft.com/office/drawing/2014/main" id="{51DE302A-B60F-479C-9508-53D51560B283}"/>
              </a:ext>
            </a:extLst>
          </p:cNvPr>
          <p:cNvSpPr/>
          <p:nvPr/>
        </p:nvSpPr>
        <p:spPr>
          <a:xfrm>
            <a:off x="0" y="752730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5DAFADC3-D870-4247-B6A5-580E1FEAF9E4}"/>
              </a:ext>
            </a:extLst>
          </p:cNvPr>
          <p:cNvSpPr txBox="1"/>
          <p:nvPr/>
        </p:nvSpPr>
        <p:spPr>
          <a:xfrm>
            <a:off x="3464" y="758941"/>
            <a:ext cx="975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MODELO DE ADESÃO</a:t>
            </a:r>
          </a:p>
        </p:txBody>
      </p:sp>
      <p:pic>
        <p:nvPicPr>
          <p:cNvPr id="10" name="Picture 2" descr="Sobre Carta Envelope Para - Imagens grátis no Pixabay">
            <a:extLst>
              <a:ext uri="{FF2B5EF4-FFF2-40B4-BE49-F238E27FC236}">
                <a16:creationId xmlns="" xmlns:a16="http://schemas.microsoft.com/office/drawing/2014/main" id="{80010FC8-1809-4A52-AA1E-E4E4E5FA3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726" y="2348879"/>
            <a:ext cx="2973991" cy="297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96F9FEDC-B9F9-4462-BE53-3D98739F795C}"/>
              </a:ext>
            </a:extLst>
          </p:cNvPr>
          <p:cNvSpPr txBox="1"/>
          <p:nvPr/>
        </p:nvSpPr>
        <p:spPr>
          <a:xfrm>
            <a:off x="2066998" y="2763748"/>
            <a:ext cx="2020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479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ADESÃO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292D8EDA-FD77-4821-A356-337069CBA77B}"/>
              </a:ext>
            </a:extLst>
          </p:cNvPr>
          <p:cNvSpPr txBox="1"/>
          <p:nvPr/>
        </p:nvSpPr>
        <p:spPr>
          <a:xfrm>
            <a:off x="5699680" y="2144050"/>
            <a:ext cx="4821154" cy="335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a manifestação 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escrita e individual  aos benefícios conquistados pelo Sindicato dos Trabalhadores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 Convenção Coletiva negociada entre a representação dos trabalhadores e a representação patronal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o Explicativo: Linha Dobrada 12">
            <a:extLst>
              <a:ext uri="{FF2B5EF4-FFF2-40B4-BE49-F238E27FC236}">
                <a16:creationId xmlns="" xmlns:a16="http://schemas.microsoft.com/office/drawing/2014/main" id="{2E8B2BE2-707B-4684-BC5D-D8D1153F56E1}"/>
              </a:ext>
            </a:extLst>
          </p:cNvPr>
          <p:cNvSpPr/>
          <p:nvPr/>
        </p:nvSpPr>
        <p:spPr>
          <a:xfrm>
            <a:off x="5542801" y="2197188"/>
            <a:ext cx="5098473" cy="335906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312"/>
              <a:gd name="adj6" fmla="val -16504"/>
            </a:avLst>
          </a:prstGeom>
          <a:noFill/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4" name="Espaço Reservado para Conteúdo 4">
            <a:extLst>
              <a:ext uri="{FF2B5EF4-FFF2-40B4-BE49-F238E27FC236}">
                <a16:creationId xmlns="" xmlns:a16="http://schemas.microsoft.com/office/drawing/2014/main" id="{70EF335F-5553-420E-8D6F-36550098D93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57520" y="207857"/>
            <a:ext cx="1715279" cy="164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02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71372F8D-07CE-45AD-BCFB-9B6473A41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7E153FC0-F9A9-42B4-9CB5-8C7A13387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de cantos arredondados 12">
            <a:extLst>
              <a:ext uri="{FF2B5EF4-FFF2-40B4-BE49-F238E27FC236}">
                <a16:creationId xmlns="" xmlns:a16="http://schemas.microsoft.com/office/drawing/2014/main" id="{A7B2E864-E12B-44CF-B5AE-BAA371E77F86}"/>
              </a:ext>
            </a:extLst>
          </p:cNvPr>
          <p:cNvSpPr/>
          <p:nvPr/>
        </p:nvSpPr>
        <p:spPr>
          <a:xfrm>
            <a:off x="114299" y="657480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9">
            <a:extLst>
              <a:ext uri="{FF2B5EF4-FFF2-40B4-BE49-F238E27FC236}">
                <a16:creationId xmlns="" xmlns:a16="http://schemas.microsoft.com/office/drawing/2014/main" id="{51DE302A-B60F-479C-9508-53D51560B283}"/>
              </a:ext>
            </a:extLst>
          </p:cNvPr>
          <p:cNvSpPr/>
          <p:nvPr/>
        </p:nvSpPr>
        <p:spPr>
          <a:xfrm>
            <a:off x="0" y="752730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5DAFADC3-D870-4247-B6A5-580E1FEAF9E4}"/>
              </a:ext>
            </a:extLst>
          </p:cNvPr>
          <p:cNvSpPr txBox="1"/>
          <p:nvPr/>
        </p:nvSpPr>
        <p:spPr>
          <a:xfrm>
            <a:off x="3464" y="758941"/>
            <a:ext cx="975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CLÁUSULA DE ADESÃO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11B5FFF2-6569-4503-8990-1E07F929A6FC}"/>
              </a:ext>
            </a:extLst>
          </p:cNvPr>
          <p:cNvSpPr txBox="1"/>
          <p:nvPr/>
        </p:nvSpPr>
        <p:spPr>
          <a:xfrm>
            <a:off x="1242107" y="2336529"/>
            <a:ext cx="9707785" cy="2949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Assembleia Geral desta Entidade, realizada nos termos do Edital publicado (edição, páginas) os empregados da categoria, associados ou não ao Sindicato, aprovaram a implementação do 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Termo de Adesão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aos benefícios e 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Cota de Adesão,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conforme parágrafos abaixo.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§1º -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 Empregado que aderir aos benefícios conquistados pelo 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Sindicato,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contidos na presente 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CCT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através de manifestação escrita e individualizada, as empresas descontarão a respectiva 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Cota de Adesão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 partir de XXXXX em favor do 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Sindicato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 acordo com o seguinte percentual.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.......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Espaço Reservado para Conteúdo 4">
            <a:extLst>
              <a:ext uri="{FF2B5EF4-FFF2-40B4-BE49-F238E27FC236}">
                <a16:creationId xmlns="" xmlns:a16="http://schemas.microsoft.com/office/drawing/2014/main" id="{E96C8670-2201-435E-A40E-E3B1AC6E994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57520" y="207857"/>
            <a:ext cx="1715279" cy="164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58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71372F8D-07CE-45AD-BCFB-9B6473A41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7E153FC0-F9A9-42B4-9CB5-8C7A13387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de cantos arredondados 12">
            <a:extLst>
              <a:ext uri="{FF2B5EF4-FFF2-40B4-BE49-F238E27FC236}">
                <a16:creationId xmlns="" xmlns:a16="http://schemas.microsoft.com/office/drawing/2014/main" id="{A7B2E864-E12B-44CF-B5AE-BAA371E77F86}"/>
              </a:ext>
            </a:extLst>
          </p:cNvPr>
          <p:cNvSpPr/>
          <p:nvPr/>
        </p:nvSpPr>
        <p:spPr>
          <a:xfrm>
            <a:off x="114299" y="657480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9">
            <a:extLst>
              <a:ext uri="{FF2B5EF4-FFF2-40B4-BE49-F238E27FC236}">
                <a16:creationId xmlns="" xmlns:a16="http://schemas.microsoft.com/office/drawing/2014/main" id="{51DE302A-B60F-479C-9508-53D51560B283}"/>
              </a:ext>
            </a:extLst>
          </p:cNvPr>
          <p:cNvSpPr/>
          <p:nvPr/>
        </p:nvSpPr>
        <p:spPr>
          <a:xfrm>
            <a:off x="0" y="752730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5DAFADC3-D870-4247-B6A5-580E1FEAF9E4}"/>
              </a:ext>
            </a:extLst>
          </p:cNvPr>
          <p:cNvSpPr txBox="1"/>
          <p:nvPr/>
        </p:nvSpPr>
        <p:spPr>
          <a:xfrm>
            <a:off x="3464" y="758941"/>
            <a:ext cx="975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CLÁUSULA DE ADESÃO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11B5FFF2-6569-4503-8990-1E07F929A6FC}"/>
              </a:ext>
            </a:extLst>
          </p:cNvPr>
          <p:cNvSpPr txBox="1"/>
          <p:nvPr/>
        </p:nvSpPr>
        <p:spPr>
          <a:xfrm>
            <a:off x="1242107" y="2212822"/>
            <a:ext cx="9707785" cy="4400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§2º -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 Empregado associado ao 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sindicato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já é considerado aderente aos benefícios conquistados.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§3º -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 Empregado não aderente, não fará jus aos benefícios conquistados pelo 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Sindicato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exceto o reajuste salarial e os direitos que se limitem a reproduzir disposição legal prevista na CLT e na Constituição Federal, que independem de negociação coletiva.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§4º -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empresa, que por liberalidade, estender aos trabalhadores que não aderiram aos benefícios negociados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contidos na presente 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Convenção Coletiva de Trabalho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atrairá para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obrigação do pagamento previsto do 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§1º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presente clausula. 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§5º -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 recolhimento previsto na presente clausula, será realizado através de guia emitida no site do 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Sindicato. 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Após sua quitação as empresas enviarão ao 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Sindicato 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cópia da guia quitada e a relação nominal dos empregados, especificando o cargo, remuneração e a respectiva contribuição.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Espaço Reservado para Conteúdo 4">
            <a:extLst>
              <a:ext uri="{FF2B5EF4-FFF2-40B4-BE49-F238E27FC236}">
                <a16:creationId xmlns="" xmlns:a16="http://schemas.microsoft.com/office/drawing/2014/main" id="{D855741F-5ECD-45A3-A0E0-611C8B56D09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57520" y="207857"/>
            <a:ext cx="1715279" cy="164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29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de cantos arredondados 12"/>
          <p:cNvSpPr/>
          <p:nvPr/>
        </p:nvSpPr>
        <p:spPr>
          <a:xfrm>
            <a:off x="114299" y="1208945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3A1E25B1-9726-4F19-B43C-68833173BF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de cantos arredondados 9"/>
          <p:cNvSpPr/>
          <p:nvPr/>
        </p:nvSpPr>
        <p:spPr>
          <a:xfrm>
            <a:off x="0" y="1304195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0" y="1304195"/>
            <a:ext cx="975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DÚVIDAS?</a:t>
            </a:r>
          </a:p>
        </p:txBody>
      </p:sp>
      <p:pic>
        <p:nvPicPr>
          <p:cNvPr id="6" name="Espaço Reservado para Conteúdo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96011" y="899139"/>
            <a:ext cx="1715279" cy="1641111"/>
          </a:xfrm>
          <a:prstGeom prst="rect">
            <a:avLst/>
          </a:prstGeom>
        </p:spPr>
      </p:pic>
      <p:pic>
        <p:nvPicPr>
          <p:cNvPr id="12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A46CFA81-2F73-433E-A64A-02255EEFE6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MAISPSI - Considere pensar diferente">
            <a:extLst>
              <a:ext uri="{FF2B5EF4-FFF2-40B4-BE49-F238E27FC236}">
                <a16:creationId xmlns="" xmlns:a16="http://schemas.microsoft.com/office/drawing/2014/main" id="{82760E78-333F-4B7C-910B-3CA41714B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501" y="2849566"/>
            <a:ext cx="3752418" cy="348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518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de cantos arredondados 12"/>
          <p:cNvSpPr/>
          <p:nvPr/>
        </p:nvSpPr>
        <p:spPr>
          <a:xfrm>
            <a:off x="114299" y="1208945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3A1E25B1-9726-4F19-B43C-68833173BF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de cantos arredondados 9"/>
          <p:cNvSpPr/>
          <p:nvPr/>
        </p:nvSpPr>
        <p:spPr>
          <a:xfrm>
            <a:off x="0" y="1304195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0" y="1304195"/>
            <a:ext cx="975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CONTATO</a:t>
            </a:r>
          </a:p>
        </p:txBody>
      </p:sp>
      <p:pic>
        <p:nvPicPr>
          <p:cNvPr id="6" name="Espaço Reservado para Conteúdo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96011" y="899139"/>
            <a:ext cx="1715279" cy="1641111"/>
          </a:xfrm>
          <a:prstGeom prst="rect">
            <a:avLst/>
          </a:prstGeom>
        </p:spPr>
      </p:pic>
      <p:pic>
        <p:nvPicPr>
          <p:cNvPr id="12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A46CFA81-2F73-433E-A64A-02255EEFE6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419400EE-7B58-4C62-AF8C-AD60D0B696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2813319"/>
            <a:ext cx="2517987" cy="2517987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EE3AC3B3-9FC9-426C-A72F-1FC443B72978}"/>
              </a:ext>
            </a:extLst>
          </p:cNvPr>
          <p:cNvSpPr txBox="1"/>
          <p:nvPr/>
        </p:nvSpPr>
        <p:spPr>
          <a:xfrm>
            <a:off x="2362204" y="2993390"/>
            <a:ext cx="9715497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400" b="1" dirty="0">
                <a:solidFill>
                  <a:srgbClr val="0058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ANTONIO NETO</a:t>
            </a:r>
            <a:r>
              <a:rPr lang="pt-BR" sz="2050" b="1" dirty="0">
                <a:solidFill>
                  <a:srgbClr val="0058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pt-BR" sz="2050" b="1" dirty="0">
                <a:solidFill>
                  <a:srgbClr val="0058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pt-BR" sz="2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PRESIDENTE NACIONAL DA CENTRAL DOS SINDICATOS BRASILEIROS</a:t>
            </a:r>
          </a:p>
          <a:p>
            <a:r>
              <a:rPr lang="pt-BR" sz="2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EX – PRESIDENTE DA FEDERAÇÃO SINDICAL MUNDIAL (FSM)</a:t>
            </a:r>
            <a:br>
              <a:rPr lang="pt-BR" sz="2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E-MAIL: </a:t>
            </a:r>
            <a:r>
              <a:rPr lang="pt-BR" sz="2000" b="1" dirty="0">
                <a:solidFill>
                  <a:srgbClr val="2872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hlinkClick r:id="rId8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PRESIDENCIA@CSB.ORG.BR</a:t>
            </a:r>
            <a:r>
              <a:rPr lang="pt-BR" sz="2000" b="1" dirty="0">
                <a:solidFill>
                  <a:srgbClr val="2872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| (11) 3823-5600 | (11) 98868-8755</a:t>
            </a:r>
          </a:p>
        </p:txBody>
      </p:sp>
    </p:spTree>
    <p:extLst>
      <p:ext uri="{BB962C8B-B14F-4D97-AF65-F5344CB8AC3E}">
        <p14:creationId xmlns:p14="http://schemas.microsoft.com/office/powerpoint/2010/main" val="426287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BCDEB7C0-47CE-4F09-BE66-17FD65D6AA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A487E37A-9A72-46B8-B93D-A0AB8A1FC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uxograma: Processo Alternativo 6">
            <a:extLst>
              <a:ext uri="{FF2B5EF4-FFF2-40B4-BE49-F238E27FC236}">
                <a16:creationId xmlns="" xmlns:a16="http://schemas.microsoft.com/office/drawing/2014/main" id="{81B9C956-A447-4639-B328-11D1110D6B8B}"/>
              </a:ext>
            </a:extLst>
          </p:cNvPr>
          <p:cNvSpPr/>
          <p:nvPr/>
        </p:nvSpPr>
        <p:spPr>
          <a:xfrm rot="1122618">
            <a:off x="4093821" y="3139238"/>
            <a:ext cx="618347" cy="3386137"/>
          </a:xfrm>
          <a:prstGeom prst="flowChartAlternateProcess">
            <a:avLst/>
          </a:prstGeom>
          <a:solidFill>
            <a:srgbClr val="005825"/>
          </a:solidFill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Fluxograma: Processo Alternativo 8">
            <a:extLst>
              <a:ext uri="{FF2B5EF4-FFF2-40B4-BE49-F238E27FC236}">
                <a16:creationId xmlns="" xmlns:a16="http://schemas.microsoft.com/office/drawing/2014/main" id="{4B439C30-8EF0-4846-8970-ADC271BAC907}"/>
              </a:ext>
            </a:extLst>
          </p:cNvPr>
          <p:cNvSpPr/>
          <p:nvPr/>
        </p:nvSpPr>
        <p:spPr>
          <a:xfrm>
            <a:off x="5125024" y="3352085"/>
            <a:ext cx="618347" cy="3386137"/>
          </a:xfrm>
          <a:prstGeom prst="flowChartAlternateProcess">
            <a:avLst/>
          </a:prstGeom>
          <a:solidFill>
            <a:srgbClr val="005825"/>
          </a:solidFill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Fluxograma: Processo Alternativo 9">
            <a:extLst>
              <a:ext uri="{FF2B5EF4-FFF2-40B4-BE49-F238E27FC236}">
                <a16:creationId xmlns="" xmlns:a16="http://schemas.microsoft.com/office/drawing/2014/main" id="{E90066C9-7B37-4FAE-8C0E-6D04AE7F15ED}"/>
              </a:ext>
            </a:extLst>
          </p:cNvPr>
          <p:cNvSpPr/>
          <p:nvPr/>
        </p:nvSpPr>
        <p:spPr>
          <a:xfrm rot="20477382" flipH="1">
            <a:off x="6156228" y="3139238"/>
            <a:ext cx="618347" cy="3386137"/>
          </a:xfrm>
          <a:prstGeom prst="flowChartAlternateProcess">
            <a:avLst/>
          </a:prstGeom>
          <a:solidFill>
            <a:srgbClr val="005825"/>
          </a:solidFill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2" name="Fluxograma: Disco Magnético 11">
            <a:extLst>
              <a:ext uri="{FF2B5EF4-FFF2-40B4-BE49-F238E27FC236}">
                <a16:creationId xmlns="" xmlns:a16="http://schemas.microsoft.com/office/drawing/2014/main" id="{62F9CA61-2534-4B27-A4FD-6ADFDAA9DA1F}"/>
              </a:ext>
            </a:extLst>
          </p:cNvPr>
          <p:cNvSpPr/>
          <p:nvPr/>
        </p:nvSpPr>
        <p:spPr>
          <a:xfrm>
            <a:off x="4487588" y="1914094"/>
            <a:ext cx="1893217" cy="1528761"/>
          </a:xfrm>
          <a:prstGeom prst="flowChartMagneticDisk">
            <a:avLst/>
          </a:prstGeom>
          <a:solidFill>
            <a:srgbClr val="F9D03A"/>
          </a:solidFill>
          <a:ln>
            <a:solidFill>
              <a:srgbClr val="F9D0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SISTEMA</a:t>
            </a:r>
            <a:br>
              <a:rPr 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SINDICAL</a:t>
            </a:r>
          </a:p>
          <a:p>
            <a:pPr algn="ctr"/>
            <a:r>
              <a:rPr 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BRASILEIRO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9EC2C32B-5F9B-477A-92A3-8E0EC9CEC510}"/>
              </a:ext>
            </a:extLst>
          </p:cNvPr>
          <p:cNvSpPr txBox="1"/>
          <p:nvPr/>
        </p:nvSpPr>
        <p:spPr>
          <a:xfrm rot="17368107">
            <a:off x="2907518" y="4796605"/>
            <a:ext cx="287704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UNICIDADE SINDICAL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33797CE3-8730-4824-A6DE-7BB703303C33}"/>
              </a:ext>
            </a:extLst>
          </p:cNvPr>
          <p:cNvSpPr txBox="1"/>
          <p:nvPr/>
        </p:nvSpPr>
        <p:spPr>
          <a:xfrm rot="16200000">
            <a:off x="3985752" y="4919355"/>
            <a:ext cx="2877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REPRESENTAÇÃO POR CATEGORIA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16E7F217-D653-4AE6-89DF-8EC64F24DA0E}"/>
              </a:ext>
            </a:extLst>
          </p:cNvPr>
          <p:cNvSpPr txBox="1"/>
          <p:nvPr/>
        </p:nvSpPr>
        <p:spPr>
          <a:xfrm rot="14991845">
            <a:off x="5084032" y="4875875"/>
            <a:ext cx="2877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CONTRIBUIÇÃO SINDICAL</a:t>
            </a:r>
          </a:p>
        </p:txBody>
      </p:sp>
      <p:sp>
        <p:nvSpPr>
          <p:cNvPr id="44" name="Retângulo de cantos arredondados 12">
            <a:extLst>
              <a:ext uri="{FF2B5EF4-FFF2-40B4-BE49-F238E27FC236}">
                <a16:creationId xmlns="" xmlns:a16="http://schemas.microsoft.com/office/drawing/2014/main" id="{2EF8EA9E-90E5-4123-BFDA-06A14F2CD9E2}"/>
              </a:ext>
            </a:extLst>
          </p:cNvPr>
          <p:cNvSpPr/>
          <p:nvPr/>
        </p:nvSpPr>
        <p:spPr>
          <a:xfrm>
            <a:off x="114299" y="657480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 de cantos arredondados 9">
            <a:extLst>
              <a:ext uri="{FF2B5EF4-FFF2-40B4-BE49-F238E27FC236}">
                <a16:creationId xmlns="" xmlns:a16="http://schemas.microsoft.com/office/drawing/2014/main" id="{7BB56771-CBEA-4B20-95CA-2B53284DA122}"/>
              </a:ext>
            </a:extLst>
          </p:cNvPr>
          <p:cNvSpPr/>
          <p:nvPr/>
        </p:nvSpPr>
        <p:spPr>
          <a:xfrm>
            <a:off x="0" y="752730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aixaDeTexto 45">
            <a:extLst>
              <a:ext uri="{FF2B5EF4-FFF2-40B4-BE49-F238E27FC236}">
                <a16:creationId xmlns="" xmlns:a16="http://schemas.microsoft.com/office/drawing/2014/main" id="{D90D96A3-6CFB-4A85-81FF-2DCBE7BCF83F}"/>
              </a:ext>
            </a:extLst>
          </p:cNvPr>
          <p:cNvSpPr txBox="1"/>
          <p:nvPr/>
        </p:nvSpPr>
        <p:spPr>
          <a:xfrm>
            <a:off x="-55157" y="929195"/>
            <a:ext cx="9753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ESTRUTURA SINDICAL ANTES DA REFORMA TRABALHISTA</a:t>
            </a:r>
          </a:p>
        </p:txBody>
      </p:sp>
      <p:pic>
        <p:nvPicPr>
          <p:cNvPr id="53" name="Espaço Reservado para Conteúdo 4">
            <a:extLst>
              <a:ext uri="{FF2B5EF4-FFF2-40B4-BE49-F238E27FC236}">
                <a16:creationId xmlns="" xmlns:a16="http://schemas.microsoft.com/office/drawing/2014/main" id="{1F911D61-D489-4EFB-8D1C-A4BB49EC56D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57520" y="207857"/>
            <a:ext cx="1715279" cy="164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5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uxograma: Processo Alternativo 23">
            <a:extLst>
              <a:ext uri="{FF2B5EF4-FFF2-40B4-BE49-F238E27FC236}">
                <a16:creationId xmlns="" xmlns:a16="http://schemas.microsoft.com/office/drawing/2014/main" id="{52099828-84A5-4A84-9789-309BD826871A}"/>
              </a:ext>
            </a:extLst>
          </p:cNvPr>
          <p:cNvSpPr/>
          <p:nvPr/>
        </p:nvSpPr>
        <p:spPr>
          <a:xfrm>
            <a:off x="3694554" y="3086772"/>
            <a:ext cx="618347" cy="3386137"/>
          </a:xfrm>
          <a:prstGeom prst="flowChartAlternateProcess">
            <a:avLst/>
          </a:prstGeom>
          <a:solidFill>
            <a:srgbClr val="005825"/>
          </a:solidFill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="" xmlns:a16="http://schemas.microsoft.com/office/drawing/2014/main" id="{6908A242-6962-4DF3-AFBA-0900EB06109D}"/>
              </a:ext>
            </a:extLst>
          </p:cNvPr>
          <p:cNvSpPr txBox="1"/>
          <p:nvPr/>
        </p:nvSpPr>
        <p:spPr>
          <a:xfrm rot="16200000">
            <a:off x="2555282" y="4654042"/>
            <a:ext cx="2877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REPRESENTAÇÃO POR CATEGORIA</a:t>
            </a:r>
          </a:p>
        </p:txBody>
      </p:sp>
      <p:sp>
        <p:nvSpPr>
          <p:cNvPr id="9" name="Fluxograma: Processo Alternativo 8">
            <a:extLst>
              <a:ext uri="{FF2B5EF4-FFF2-40B4-BE49-F238E27FC236}">
                <a16:creationId xmlns="" xmlns:a16="http://schemas.microsoft.com/office/drawing/2014/main" id="{92C5CFF1-3499-49E2-9DE1-89251FE53099}"/>
              </a:ext>
            </a:extLst>
          </p:cNvPr>
          <p:cNvSpPr/>
          <p:nvPr/>
        </p:nvSpPr>
        <p:spPr>
          <a:xfrm rot="1122618">
            <a:off x="2733151" y="3052185"/>
            <a:ext cx="618347" cy="3386137"/>
          </a:xfrm>
          <a:prstGeom prst="flowChartAlternateProcess">
            <a:avLst/>
          </a:prstGeom>
          <a:solidFill>
            <a:srgbClr val="005825"/>
          </a:solidFill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Fluxograma: Disco Magnético 10">
            <a:extLst>
              <a:ext uri="{FF2B5EF4-FFF2-40B4-BE49-F238E27FC236}">
                <a16:creationId xmlns="" xmlns:a16="http://schemas.microsoft.com/office/drawing/2014/main" id="{CC7128C7-48B5-4202-9304-FC9576874BDE}"/>
              </a:ext>
            </a:extLst>
          </p:cNvPr>
          <p:cNvSpPr/>
          <p:nvPr/>
        </p:nvSpPr>
        <p:spPr>
          <a:xfrm rot="1152532">
            <a:off x="3362154" y="2054890"/>
            <a:ext cx="1893217" cy="1528761"/>
          </a:xfrm>
          <a:prstGeom prst="flowChartMagneticDisk">
            <a:avLst/>
          </a:prstGeom>
          <a:solidFill>
            <a:srgbClr val="F9D03A"/>
          </a:solidFill>
          <a:ln>
            <a:solidFill>
              <a:srgbClr val="F9D0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SISTEMA</a:t>
            </a:r>
          </a:p>
          <a:p>
            <a:pPr algn="ctr"/>
            <a:r>
              <a:rPr lang="pt-BR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SINDICAL</a:t>
            </a:r>
          </a:p>
          <a:p>
            <a:pPr algn="ctr"/>
            <a:r>
              <a:rPr lang="pt-BR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BRASILEIRO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A9215931-8EA8-4788-8405-9E0EDDECA723}"/>
              </a:ext>
            </a:extLst>
          </p:cNvPr>
          <p:cNvSpPr txBox="1"/>
          <p:nvPr/>
        </p:nvSpPr>
        <p:spPr>
          <a:xfrm rot="17368107">
            <a:off x="1546848" y="4709554"/>
            <a:ext cx="287704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UNICIDADE SINDICAL</a:t>
            </a:r>
          </a:p>
        </p:txBody>
      </p:sp>
      <p:pic>
        <p:nvPicPr>
          <p:cNvPr id="21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8922D3F7-A5FD-4673-BC63-C7B4B6193B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DB988A12-5065-4939-BDCA-0CCBDD4EEA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ângulo de cantos arredondados 12">
            <a:extLst>
              <a:ext uri="{FF2B5EF4-FFF2-40B4-BE49-F238E27FC236}">
                <a16:creationId xmlns="" xmlns:a16="http://schemas.microsoft.com/office/drawing/2014/main" id="{298F2AB5-9BAE-4227-AA74-D4A92C37F1AA}"/>
              </a:ext>
            </a:extLst>
          </p:cNvPr>
          <p:cNvSpPr/>
          <p:nvPr/>
        </p:nvSpPr>
        <p:spPr>
          <a:xfrm>
            <a:off x="114299" y="657480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de cantos arredondados 9">
            <a:extLst>
              <a:ext uri="{FF2B5EF4-FFF2-40B4-BE49-F238E27FC236}">
                <a16:creationId xmlns="" xmlns:a16="http://schemas.microsoft.com/office/drawing/2014/main" id="{D7D78320-2492-4FD6-81CD-2221C6DF6511}"/>
              </a:ext>
            </a:extLst>
          </p:cNvPr>
          <p:cNvSpPr/>
          <p:nvPr/>
        </p:nvSpPr>
        <p:spPr>
          <a:xfrm>
            <a:off x="0" y="752730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606EFC07-A5CF-473B-9623-DD07F986B9DC}"/>
              </a:ext>
            </a:extLst>
          </p:cNvPr>
          <p:cNvSpPr txBox="1"/>
          <p:nvPr/>
        </p:nvSpPr>
        <p:spPr>
          <a:xfrm>
            <a:off x="-55157" y="929195"/>
            <a:ext cx="9753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ESTRUTURA SINDICAL APÓS DA REFORMA TRABALHISTA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11C1165B-0AEE-4659-8274-B8C0B88A1297}"/>
              </a:ext>
            </a:extLst>
          </p:cNvPr>
          <p:cNvSpPr txBox="1"/>
          <p:nvPr/>
        </p:nvSpPr>
        <p:spPr>
          <a:xfrm>
            <a:off x="6536604" y="2488997"/>
            <a:ext cx="4847551" cy="3274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se retirar um dos pilares, a </a:t>
            </a: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contribuição sindical</a:t>
            </a: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sistema ruiu e injustamente deixa aos sócios das entidades sindicais a responsabilidade de custear toda a atividade sindical que tem como principal ação a negociação coletiva. 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o Explicativo: Linha Dobrada 19">
            <a:extLst>
              <a:ext uri="{FF2B5EF4-FFF2-40B4-BE49-F238E27FC236}">
                <a16:creationId xmlns="" xmlns:a16="http://schemas.microsoft.com/office/drawing/2014/main" id="{B88573CB-1445-4923-A6F6-EAE3576948BB}"/>
              </a:ext>
            </a:extLst>
          </p:cNvPr>
          <p:cNvSpPr/>
          <p:nvPr/>
        </p:nvSpPr>
        <p:spPr>
          <a:xfrm>
            <a:off x="6411144" y="2433076"/>
            <a:ext cx="5098473" cy="338613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312"/>
              <a:gd name="adj6" fmla="val -16504"/>
            </a:avLst>
          </a:prstGeom>
          <a:noFill/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2" name="Espaço Reservado para Conteúdo 4">
            <a:extLst>
              <a:ext uri="{FF2B5EF4-FFF2-40B4-BE49-F238E27FC236}">
                <a16:creationId xmlns="" xmlns:a16="http://schemas.microsoft.com/office/drawing/2014/main" id="{125DB47A-02C1-4466-915C-FBD16378978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57520" y="207857"/>
            <a:ext cx="1715279" cy="164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5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71372F8D-07CE-45AD-BCFB-9B6473A41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7E153FC0-F9A9-42B4-9CB5-8C7A13387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de cantos arredondados 12">
            <a:extLst>
              <a:ext uri="{FF2B5EF4-FFF2-40B4-BE49-F238E27FC236}">
                <a16:creationId xmlns="" xmlns:a16="http://schemas.microsoft.com/office/drawing/2014/main" id="{A7B2E864-E12B-44CF-B5AE-BAA371E77F86}"/>
              </a:ext>
            </a:extLst>
          </p:cNvPr>
          <p:cNvSpPr/>
          <p:nvPr/>
        </p:nvSpPr>
        <p:spPr>
          <a:xfrm>
            <a:off x="114299" y="657480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9">
            <a:extLst>
              <a:ext uri="{FF2B5EF4-FFF2-40B4-BE49-F238E27FC236}">
                <a16:creationId xmlns="" xmlns:a16="http://schemas.microsoft.com/office/drawing/2014/main" id="{51DE302A-B60F-479C-9508-53D51560B283}"/>
              </a:ext>
            </a:extLst>
          </p:cNvPr>
          <p:cNvSpPr/>
          <p:nvPr/>
        </p:nvSpPr>
        <p:spPr>
          <a:xfrm>
            <a:off x="0" y="752730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ubtítulo 2">
            <a:extLst>
              <a:ext uri="{FF2B5EF4-FFF2-40B4-BE49-F238E27FC236}">
                <a16:creationId xmlns="" xmlns:a16="http://schemas.microsoft.com/office/drawing/2014/main" id="{9411FF6C-F038-4E17-AE32-5ECF24670CAB}"/>
              </a:ext>
            </a:extLst>
          </p:cNvPr>
          <p:cNvSpPr txBox="1">
            <a:spLocks/>
          </p:cNvSpPr>
          <p:nvPr/>
        </p:nvSpPr>
        <p:spPr>
          <a:xfrm>
            <a:off x="785304" y="1912686"/>
            <a:ext cx="10432472" cy="4287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400" b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Essa foi a ideia difundida e que abarca inclusive a possibilidade de alteração in pejus das normas coletivas, a possibilidade de através da negociação coletiva haver a retirada e minoração de direitos dos trabalhadores</a:t>
            </a:r>
            <a:endParaRPr lang="pt-BR" b="1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Espaço Reservado para Conteúdo 4">
            <a:extLst>
              <a:ext uri="{FF2B5EF4-FFF2-40B4-BE49-F238E27FC236}">
                <a16:creationId xmlns="" xmlns:a16="http://schemas.microsoft.com/office/drawing/2014/main" id="{E3FEEAA5-0837-49C1-BD66-55FB2220BA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57520" y="207857"/>
            <a:ext cx="1715279" cy="1641111"/>
          </a:xfrm>
          <a:prstGeom prst="rect">
            <a:avLst/>
          </a:prstGeom>
        </p:spPr>
      </p:pic>
      <p:sp>
        <p:nvSpPr>
          <p:cNvPr id="18" name="Retângulo de cantos arredondados 12">
            <a:extLst>
              <a:ext uri="{FF2B5EF4-FFF2-40B4-BE49-F238E27FC236}">
                <a16:creationId xmlns="" xmlns:a16="http://schemas.microsoft.com/office/drawing/2014/main" id="{A9DF2952-F142-44E6-A770-6CCB52D7FB07}"/>
              </a:ext>
            </a:extLst>
          </p:cNvPr>
          <p:cNvSpPr/>
          <p:nvPr/>
        </p:nvSpPr>
        <p:spPr>
          <a:xfrm>
            <a:off x="9449" y="2549383"/>
            <a:ext cx="9601199" cy="598847"/>
          </a:xfrm>
          <a:prstGeom prst="roundRect">
            <a:avLst/>
          </a:prstGeom>
          <a:solidFill>
            <a:srgbClr val="005825"/>
          </a:solidFill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Art. 611, "A" da CLT - Prevalência do Negociado sob o Legislado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7D13E398-D4CF-42CD-B2BE-99F635E7B77C}"/>
              </a:ext>
            </a:extLst>
          </p:cNvPr>
          <p:cNvSpPr txBox="1"/>
          <p:nvPr/>
        </p:nvSpPr>
        <p:spPr>
          <a:xfrm>
            <a:off x="3464" y="758941"/>
            <a:ext cx="975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FUNDAMENTOS PARA UM NOVO </a:t>
            </a:r>
          </a:p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MODELO DE FINANCIAMENTO</a:t>
            </a:r>
          </a:p>
        </p:txBody>
      </p:sp>
    </p:spTree>
    <p:extLst>
      <p:ext uri="{BB962C8B-B14F-4D97-AF65-F5344CB8AC3E}">
        <p14:creationId xmlns:p14="http://schemas.microsoft.com/office/powerpoint/2010/main" val="271151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71372F8D-07CE-45AD-BCFB-9B6473A41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7E153FC0-F9A9-42B4-9CB5-8C7A13387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de cantos arredondados 12">
            <a:extLst>
              <a:ext uri="{FF2B5EF4-FFF2-40B4-BE49-F238E27FC236}">
                <a16:creationId xmlns="" xmlns:a16="http://schemas.microsoft.com/office/drawing/2014/main" id="{A7B2E864-E12B-44CF-B5AE-BAA371E77F86}"/>
              </a:ext>
            </a:extLst>
          </p:cNvPr>
          <p:cNvSpPr/>
          <p:nvPr/>
        </p:nvSpPr>
        <p:spPr>
          <a:xfrm>
            <a:off x="114299" y="657480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9">
            <a:extLst>
              <a:ext uri="{FF2B5EF4-FFF2-40B4-BE49-F238E27FC236}">
                <a16:creationId xmlns="" xmlns:a16="http://schemas.microsoft.com/office/drawing/2014/main" id="{51DE302A-B60F-479C-9508-53D51560B283}"/>
              </a:ext>
            </a:extLst>
          </p:cNvPr>
          <p:cNvSpPr/>
          <p:nvPr/>
        </p:nvSpPr>
        <p:spPr>
          <a:xfrm>
            <a:off x="0" y="752730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ubtítulo 2">
            <a:extLst>
              <a:ext uri="{FF2B5EF4-FFF2-40B4-BE49-F238E27FC236}">
                <a16:creationId xmlns="" xmlns:a16="http://schemas.microsoft.com/office/drawing/2014/main" id="{9411FF6C-F038-4E17-AE32-5ECF24670CAB}"/>
              </a:ext>
            </a:extLst>
          </p:cNvPr>
          <p:cNvSpPr txBox="1">
            <a:spLocks/>
          </p:cNvSpPr>
          <p:nvPr/>
        </p:nvSpPr>
        <p:spPr>
          <a:xfrm>
            <a:off x="785304" y="1912686"/>
            <a:ext cx="10432472" cy="4287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400" b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 negociação coletiva é direito fundamental social dos trabalhadores e um dever da entidade sindical. É própria razão de ser da entidade sindical</a:t>
            </a:r>
          </a:p>
          <a:p>
            <a:pPr marL="0" indent="0" algn="just">
              <a:buNone/>
            </a:pPr>
            <a:endParaRPr lang="pt-BR" b="1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Espaço Reservado para Conteúdo 4">
            <a:extLst>
              <a:ext uri="{FF2B5EF4-FFF2-40B4-BE49-F238E27FC236}">
                <a16:creationId xmlns="" xmlns:a16="http://schemas.microsoft.com/office/drawing/2014/main" id="{E3FEEAA5-0837-49C1-BD66-55FB2220BA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57520" y="207857"/>
            <a:ext cx="1715279" cy="1641111"/>
          </a:xfrm>
          <a:prstGeom prst="rect">
            <a:avLst/>
          </a:prstGeom>
        </p:spPr>
      </p:pic>
      <p:sp>
        <p:nvSpPr>
          <p:cNvPr id="18" name="Retângulo de cantos arredondados 12">
            <a:extLst>
              <a:ext uri="{FF2B5EF4-FFF2-40B4-BE49-F238E27FC236}">
                <a16:creationId xmlns="" xmlns:a16="http://schemas.microsoft.com/office/drawing/2014/main" id="{A9DF2952-F142-44E6-A770-6CCB52D7FB07}"/>
              </a:ext>
            </a:extLst>
          </p:cNvPr>
          <p:cNvSpPr/>
          <p:nvPr/>
        </p:nvSpPr>
        <p:spPr>
          <a:xfrm>
            <a:off x="9449" y="2549383"/>
            <a:ext cx="9601199" cy="598847"/>
          </a:xfrm>
          <a:prstGeom prst="roundRect">
            <a:avLst/>
          </a:prstGeom>
          <a:solidFill>
            <a:srgbClr val="005825"/>
          </a:solidFill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Art. 7º, XXVI da CF 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662D1644-AC22-4B85-9E8B-6AE7B5A8A98B}"/>
              </a:ext>
            </a:extLst>
          </p:cNvPr>
          <p:cNvSpPr txBox="1"/>
          <p:nvPr/>
        </p:nvSpPr>
        <p:spPr>
          <a:xfrm>
            <a:off x="3464" y="758941"/>
            <a:ext cx="975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FUNDAMENTOS PARA UM NOVO </a:t>
            </a:r>
          </a:p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MODELO DE FINANCIAMENTO</a:t>
            </a:r>
          </a:p>
        </p:txBody>
      </p:sp>
    </p:spTree>
    <p:extLst>
      <p:ext uri="{BB962C8B-B14F-4D97-AF65-F5344CB8AC3E}">
        <p14:creationId xmlns:p14="http://schemas.microsoft.com/office/powerpoint/2010/main" val="415527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71372F8D-07CE-45AD-BCFB-9B6473A41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7E153FC0-F9A9-42B4-9CB5-8C7A13387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de cantos arredondados 12">
            <a:extLst>
              <a:ext uri="{FF2B5EF4-FFF2-40B4-BE49-F238E27FC236}">
                <a16:creationId xmlns="" xmlns:a16="http://schemas.microsoft.com/office/drawing/2014/main" id="{A7B2E864-E12B-44CF-B5AE-BAA371E77F86}"/>
              </a:ext>
            </a:extLst>
          </p:cNvPr>
          <p:cNvSpPr/>
          <p:nvPr/>
        </p:nvSpPr>
        <p:spPr>
          <a:xfrm>
            <a:off x="114299" y="657480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9">
            <a:extLst>
              <a:ext uri="{FF2B5EF4-FFF2-40B4-BE49-F238E27FC236}">
                <a16:creationId xmlns="" xmlns:a16="http://schemas.microsoft.com/office/drawing/2014/main" id="{51DE302A-B60F-479C-9508-53D51560B283}"/>
              </a:ext>
            </a:extLst>
          </p:cNvPr>
          <p:cNvSpPr/>
          <p:nvPr/>
        </p:nvSpPr>
        <p:spPr>
          <a:xfrm>
            <a:off x="0" y="752730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ubtítulo 2">
            <a:extLst>
              <a:ext uri="{FF2B5EF4-FFF2-40B4-BE49-F238E27FC236}">
                <a16:creationId xmlns="" xmlns:a16="http://schemas.microsoft.com/office/drawing/2014/main" id="{9411FF6C-F038-4E17-AE32-5ECF24670CAB}"/>
              </a:ext>
            </a:extLst>
          </p:cNvPr>
          <p:cNvSpPr txBox="1">
            <a:spLocks/>
          </p:cNvSpPr>
          <p:nvPr/>
        </p:nvSpPr>
        <p:spPr>
          <a:xfrm>
            <a:off x="785304" y="1912686"/>
            <a:ext cx="10432472" cy="4287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400" b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Resolve a questão da autorização da quanto à adesão e quanto ao desconto da respectiva cota, solucionando os problemas do </a:t>
            </a:r>
            <a:r>
              <a:rPr lang="pt-BR" sz="2400" b="1" i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Compliance</a:t>
            </a:r>
            <a:r>
              <a:rPr lang="pt-BR" sz="2400" b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das empresas</a:t>
            </a:r>
          </a:p>
          <a:p>
            <a:pPr marL="0" indent="0" algn="just">
              <a:buNone/>
            </a:pPr>
            <a:endParaRPr lang="pt-BR" b="1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Espaço Reservado para Conteúdo 4">
            <a:extLst>
              <a:ext uri="{FF2B5EF4-FFF2-40B4-BE49-F238E27FC236}">
                <a16:creationId xmlns="" xmlns:a16="http://schemas.microsoft.com/office/drawing/2014/main" id="{E3FEEAA5-0837-49C1-BD66-55FB2220BA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57520" y="207857"/>
            <a:ext cx="1715279" cy="1641111"/>
          </a:xfrm>
          <a:prstGeom prst="rect">
            <a:avLst/>
          </a:prstGeom>
        </p:spPr>
      </p:pic>
      <p:sp>
        <p:nvSpPr>
          <p:cNvPr id="18" name="Retângulo de cantos arredondados 12">
            <a:extLst>
              <a:ext uri="{FF2B5EF4-FFF2-40B4-BE49-F238E27FC236}">
                <a16:creationId xmlns="" xmlns:a16="http://schemas.microsoft.com/office/drawing/2014/main" id="{A9DF2952-F142-44E6-A770-6CCB52D7FB07}"/>
              </a:ext>
            </a:extLst>
          </p:cNvPr>
          <p:cNvSpPr/>
          <p:nvPr/>
        </p:nvSpPr>
        <p:spPr>
          <a:xfrm>
            <a:off x="9449" y="2549383"/>
            <a:ext cx="9601199" cy="598847"/>
          </a:xfrm>
          <a:prstGeom prst="roundRect">
            <a:avLst/>
          </a:prstGeom>
          <a:solidFill>
            <a:srgbClr val="005825"/>
          </a:solidFill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Art. 611 B, inciso XXVI - Prevê a “autorização expressa”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42D080BA-E5B6-483A-9EEA-B6A50495A99A}"/>
              </a:ext>
            </a:extLst>
          </p:cNvPr>
          <p:cNvSpPr txBox="1"/>
          <p:nvPr/>
        </p:nvSpPr>
        <p:spPr>
          <a:xfrm>
            <a:off x="3464" y="758941"/>
            <a:ext cx="975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FUNDAMENTOS PARA UM NOVO </a:t>
            </a:r>
          </a:p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MODELO DE FINANCIAMENTO</a:t>
            </a:r>
          </a:p>
        </p:txBody>
      </p:sp>
    </p:spTree>
    <p:extLst>
      <p:ext uri="{BB962C8B-B14F-4D97-AF65-F5344CB8AC3E}">
        <p14:creationId xmlns:p14="http://schemas.microsoft.com/office/powerpoint/2010/main" val="994707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71372F8D-07CE-45AD-BCFB-9B6473A41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7E153FC0-F9A9-42B4-9CB5-8C7A13387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de cantos arredondados 12">
            <a:extLst>
              <a:ext uri="{FF2B5EF4-FFF2-40B4-BE49-F238E27FC236}">
                <a16:creationId xmlns="" xmlns:a16="http://schemas.microsoft.com/office/drawing/2014/main" id="{A7B2E864-E12B-44CF-B5AE-BAA371E77F86}"/>
              </a:ext>
            </a:extLst>
          </p:cNvPr>
          <p:cNvSpPr/>
          <p:nvPr/>
        </p:nvSpPr>
        <p:spPr>
          <a:xfrm>
            <a:off x="114299" y="657480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9">
            <a:extLst>
              <a:ext uri="{FF2B5EF4-FFF2-40B4-BE49-F238E27FC236}">
                <a16:creationId xmlns="" xmlns:a16="http://schemas.microsoft.com/office/drawing/2014/main" id="{51DE302A-B60F-479C-9508-53D51560B283}"/>
              </a:ext>
            </a:extLst>
          </p:cNvPr>
          <p:cNvSpPr/>
          <p:nvPr/>
        </p:nvSpPr>
        <p:spPr>
          <a:xfrm>
            <a:off x="0" y="752730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ubtítulo 2">
            <a:extLst>
              <a:ext uri="{FF2B5EF4-FFF2-40B4-BE49-F238E27FC236}">
                <a16:creationId xmlns="" xmlns:a16="http://schemas.microsoft.com/office/drawing/2014/main" id="{9411FF6C-F038-4E17-AE32-5ECF24670CAB}"/>
              </a:ext>
            </a:extLst>
          </p:cNvPr>
          <p:cNvSpPr txBox="1">
            <a:spLocks/>
          </p:cNvSpPr>
          <p:nvPr/>
        </p:nvSpPr>
        <p:spPr>
          <a:xfrm>
            <a:off x="785304" y="1912686"/>
            <a:ext cx="10432472" cy="4287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400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t-BR" sz="2400" b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Reforça o princípio da solidariedade, da necessidade de união de todos os pertencentes à categoria. Afastando a possibilidade de alguns pertencentes da categoria apenas absorvam os bônus, deixando o ônus para os sócios da entidade sindical</a:t>
            </a:r>
          </a:p>
          <a:p>
            <a:pPr marL="0" indent="0" algn="just">
              <a:buNone/>
            </a:pPr>
            <a:endParaRPr lang="pt-BR" b="1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Espaço Reservado para Conteúdo 4">
            <a:extLst>
              <a:ext uri="{FF2B5EF4-FFF2-40B4-BE49-F238E27FC236}">
                <a16:creationId xmlns="" xmlns:a16="http://schemas.microsoft.com/office/drawing/2014/main" id="{E3FEEAA5-0837-49C1-BD66-55FB2220BA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57520" y="207857"/>
            <a:ext cx="1715279" cy="1641111"/>
          </a:xfrm>
          <a:prstGeom prst="rect">
            <a:avLst/>
          </a:prstGeom>
        </p:spPr>
      </p:pic>
      <p:sp>
        <p:nvSpPr>
          <p:cNvPr id="18" name="Retângulo de cantos arredondados 12">
            <a:extLst>
              <a:ext uri="{FF2B5EF4-FFF2-40B4-BE49-F238E27FC236}">
                <a16:creationId xmlns="" xmlns:a16="http://schemas.microsoft.com/office/drawing/2014/main" id="{A9DF2952-F142-44E6-A770-6CCB52D7FB07}"/>
              </a:ext>
            </a:extLst>
          </p:cNvPr>
          <p:cNvSpPr/>
          <p:nvPr/>
        </p:nvSpPr>
        <p:spPr>
          <a:xfrm>
            <a:off x="9449" y="2549383"/>
            <a:ext cx="9601199" cy="598847"/>
          </a:xfrm>
          <a:prstGeom prst="roundRect">
            <a:avLst/>
          </a:prstGeom>
          <a:solidFill>
            <a:srgbClr val="005825"/>
          </a:solidFill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Art. 3º da CF - Princípio da Solidariedade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F4ECC7AE-A185-490C-9735-FCB3CD35B76A}"/>
              </a:ext>
            </a:extLst>
          </p:cNvPr>
          <p:cNvSpPr txBox="1"/>
          <p:nvPr/>
        </p:nvSpPr>
        <p:spPr>
          <a:xfrm>
            <a:off x="3464" y="758941"/>
            <a:ext cx="975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FUNDAMENTOS PARA UM NOVO </a:t>
            </a:r>
          </a:p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MODELO DE FINANCIAMENTO</a:t>
            </a:r>
          </a:p>
        </p:txBody>
      </p:sp>
    </p:spTree>
    <p:extLst>
      <p:ext uri="{BB962C8B-B14F-4D97-AF65-F5344CB8AC3E}">
        <p14:creationId xmlns:p14="http://schemas.microsoft.com/office/powerpoint/2010/main" val="361665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71372F8D-07CE-45AD-BCFB-9B6473A41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7E153FC0-F9A9-42B4-9CB5-8C7A13387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de cantos arredondados 12">
            <a:extLst>
              <a:ext uri="{FF2B5EF4-FFF2-40B4-BE49-F238E27FC236}">
                <a16:creationId xmlns="" xmlns:a16="http://schemas.microsoft.com/office/drawing/2014/main" id="{A7B2E864-E12B-44CF-B5AE-BAA371E77F86}"/>
              </a:ext>
            </a:extLst>
          </p:cNvPr>
          <p:cNvSpPr/>
          <p:nvPr/>
        </p:nvSpPr>
        <p:spPr>
          <a:xfrm>
            <a:off x="114299" y="657480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9">
            <a:extLst>
              <a:ext uri="{FF2B5EF4-FFF2-40B4-BE49-F238E27FC236}">
                <a16:creationId xmlns="" xmlns:a16="http://schemas.microsoft.com/office/drawing/2014/main" id="{51DE302A-B60F-479C-9508-53D51560B283}"/>
              </a:ext>
            </a:extLst>
          </p:cNvPr>
          <p:cNvSpPr/>
          <p:nvPr/>
        </p:nvSpPr>
        <p:spPr>
          <a:xfrm>
            <a:off x="0" y="752730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ubtítulo 2">
            <a:extLst>
              <a:ext uri="{FF2B5EF4-FFF2-40B4-BE49-F238E27FC236}">
                <a16:creationId xmlns="" xmlns:a16="http://schemas.microsoft.com/office/drawing/2014/main" id="{9411FF6C-F038-4E17-AE32-5ECF24670CAB}"/>
              </a:ext>
            </a:extLst>
          </p:cNvPr>
          <p:cNvSpPr txBox="1">
            <a:spLocks/>
          </p:cNvSpPr>
          <p:nvPr/>
        </p:nvSpPr>
        <p:spPr>
          <a:xfrm>
            <a:off x="785304" y="1912686"/>
            <a:ext cx="10432472" cy="4287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400" b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 extensão da CCT, via de regra será em benefício de todos os trabalhadores, nada mais igualitário que o mesmo entendimento seja aplicado também quanto ao custeio</a:t>
            </a:r>
          </a:p>
          <a:p>
            <a:pPr marL="0" indent="0" algn="just">
              <a:buNone/>
            </a:pPr>
            <a:endParaRPr lang="pt-BR" b="1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Espaço Reservado para Conteúdo 4">
            <a:extLst>
              <a:ext uri="{FF2B5EF4-FFF2-40B4-BE49-F238E27FC236}">
                <a16:creationId xmlns="" xmlns:a16="http://schemas.microsoft.com/office/drawing/2014/main" id="{E3FEEAA5-0837-49C1-BD66-55FB2220BAE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57520" y="207857"/>
            <a:ext cx="1715279" cy="1641111"/>
          </a:xfrm>
          <a:prstGeom prst="rect">
            <a:avLst/>
          </a:prstGeom>
        </p:spPr>
      </p:pic>
      <p:sp>
        <p:nvSpPr>
          <p:cNvPr id="18" name="Retângulo de cantos arredondados 12">
            <a:extLst>
              <a:ext uri="{FF2B5EF4-FFF2-40B4-BE49-F238E27FC236}">
                <a16:creationId xmlns="" xmlns:a16="http://schemas.microsoft.com/office/drawing/2014/main" id="{A9DF2952-F142-44E6-A770-6CCB52D7FB07}"/>
              </a:ext>
            </a:extLst>
          </p:cNvPr>
          <p:cNvSpPr/>
          <p:nvPr/>
        </p:nvSpPr>
        <p:spPr>
          <a:xfrm>
            <a:off x="9449" y="2549383"/>
            <a:ext cx="9601199" cy="598847"/>
          </a:xfrm>
          <a:prstGeom prst="roundRect">
            <a:avLst/>
          </a:prstGeom>
          <a:solidFill>
            <a:srgbClr val="005825"/>
          </a:solidFill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Art. 5º da CF - Princípio da Isonomia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0B36A7A6-4E91-42A3-87E8-54F1E6295403}"/>
              </a:ext>
            </a:extLst>
          </p:cNvPr>
          <p:cNvSpPr txBox="1"/>
          <p:nvPr/>
        </p:nvSpPr>
        <p:spPr>
          <a:xfrm>
            <a:off x="3464" y="758941"/>
            <a:ext cx="975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FUNDAMENTOS PARA UM NOVO </a:t>
            </a:r>
          </a:p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MODELO DE FINANCIAMENTO</a:t>
            </a:r>
          </a:p>
        </p:txBody>
      </p:sp>
    </p:spTree>
    <p:extLst>
      <p:ext uri="{BB962C8B-B14F-4D97-AF65-F5344CB8AC3E}">
        <p14:creationId xmlns:p14="http://schemas.microsoft.com/office/powerpoint/2010/main" val="3168655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background colorful_3575077 - Mudança Compartilhada">
            <a:extLst>
              <a:ext uri="{FF2B5EF4-FFF2-40B4-BE49-F238E27FC236}">
                <a16:creationId xmlns="" xmlns:a16="http://schemas.microsoft.com/office/drawing/2014/main" id="{71372F8D-07CE-45AD-BCFB-9B6473A41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059"/>
          <a:stretch/>
        </p:blipFill>
        <p:spPr bwMode="auto">
          <a:xfrm>
            <a:off x="9449" y="5262655"/>
            <a:ext cx="12182551" cy="15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Light Green Background clipart - Green, Graphics, Yellow, transparent clip  art">
            <a:extLst>
              <a:ext uri="{FF2B5EF4-FFF2-40B4-BE49-F238E27FC236}">
                <a16:creationId xmlns="" xmlns:a16="http://schemas.microsoft.com/office/drawing/2014/main" id="{7E153FC0-F9A9-42B4-9CB5-8C7A13387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5" b="69867"/>
          <a:stretch/>
        </p:blipFill>
        <p:spPr bwMode="auto">
          <a:xfrm>
            <a:off x="0" y="0"/>
            <a:ext cx="12192000" cy="20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de cantos arredondados 12">
            <a:extLst>
              <a:ext uri="{FF2B5EF4-FFF2-40B4-BE49-F238E27FC236}">
                <a16:creationId xmlns="" xmlns:a16="http://schemas.microsoft.com/office/drawing/2014/main" id="{A7B2E864-E12B-44CF-B5AE-BAA371E77F86}"/>
              </a:ext>
            </a:extLst>
          </p:cNvPr>
          <p:cNvSpPr/>
          <p:nvPr/>
        </p:nvSpPr>
        <p:spPr>
          <a:xfrm>
            <a:off x="114299" y="657480"/>
            <a:ext cx="9601199" cy="830997"/>
          </a:xfrm>
          <a:prstGeom prst="roundRect">
            <a:avLst/>
          </a:prstGeom>
          <a:solidFill>
            <a:srgbClr val="AED13B"/>
          </a:solidFill>
          <a:ln>
            <a:solidFill>
              <a:srgbClr val="AE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9">
            <a:extLst>
              <a:ext uri="{FF2B5EF4-FFF2-40B4-BE49-F238E27FC236}">
                <a16:creationId xmlns="" xmlns:a16="http://schemas.microsoft.com/office/drawing/2014/main" id="{51DE302A-B60F-479C-9508-53D51560B283}"/>
              </a:ext>
            </a:extLst>
          </p:cNvPr>
          <p:cNvSpPr/>
          <p:nvPr/>
        </p:nvSpPr>
        <p:spPr>
          <a:xfrm>
            <a:off x="0" y="752730"/>
            <a:ext cx="9753600" cy="830997"/>
          </a:xfrm>
          <a:prstGeom prst="roundRect">
            <a:avLst/>
          </a:prstGeom>
          <a:solidFill>
            <a:srgbClr val="2872B3"/>
          </a:solidFill>
          <a:ln>
            <a:solidFill>
              <a:srgbClr val="28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ubtítulo 2">
            <a:extLst>
              <a:ext uri="{FF2B5EF4-FFF2-40B4-BE49-F238E27FC236}">
                <a16:creationId xmlns="" xmlns:a16="http://schemas.microsoft.com/office/drawing/2014/main" id="{9411FF6C-F038-4E17-AE32-5ECF24670CAB}"/>
              </a:ext>
            </a:extLst>
          </p:cNvPr>
          <p:cNvSpPr txBox="1">
            <a:spLocks/>
          </p:cNvSpPr>
          <p:nvPr/>
        </p:nvSpPr>
        <p:spPr>
          <a:xfrm>
            <a:off x="785304" y="1912686"/>
            <a:ext cx="10432472" cy="4287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400" b="1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Franqueada a toda a categoria, é fonte legitima para que seja estipulada as suas regulamentações internas destinada ao custeio das atividades sindicais, podendo dispor sobre a forma, o valor, e a sua finalidade</a:t>
            </a:r>
          </a:p>
          <a:p>
            <a:pPr marL="0" indent="0" algn="just">
              <a:buNone/>
            </a:pPr>
            <a:endParaRPr lang="pt-BR" b="1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Espaço Reservado para Conteúdo 4">
            <a:extLst>
              <a:ext uri="{FF2B5EF4-FFF2-40B4-BE49-F238E27FC236}">
                <a16:creationId xmlns="" xmlns:a16="http://schemas.microsoft.com/office/drawing/2014/main" id="{E3FEEAA5-0837-49C1-BD66-55FB2220BA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1" r="15726"/>
          <a:stretch/>
        </p:blipFill>
        <p:spPr>
          <a:xfrm>
            <a:off x="9257520" y="207857"/>
            <a:ext cx="1715279" cy="1641111"/>
          </a:xfrm>
          <a:prstGeom prst="rect">
            <a:avLst/>
          </a:prstGeom>
        </p:spPr>
      </p:pic>
      <p:sp>
        <p:nvSpPr>
          <p:cNvPr id="18" name="Retângulo de cantos arredondados 12">
            <a:extLst>
              <a:ext uri="{FF2B5EF4-FFF2-40B4-BE49-F238E27FC236}">
                <a16:creationId xmlns="" xmlns:a16="http://schemas.microsoft.com/office/drawing/2014/main" id="{A9DF2952-F142-44E6-A770-6CCB52D7FB07}"/>
              </a:ext>
            </a:extLst>
          </p:cNvPr>
          <p:cNvSpPr/>
          <p:nvPr/>
        </p:nvSpPr>
        <p:spPr>
          <a:xfrm>
            <a:off x="9449" y="2549383"/>
            <a:ext cx="9601199" cy="598847"/>
          </a:xfrm>
          <a:prstGeom prst="roundRect">
            <a:avLst/>
          </a:prstGeom>
          <a:solidFill>
            <a:srgbClr val="005825"/>
          </a:solidFill>
          <a:ln>
            <a:solidFill>
              <a:srgbClr val="0058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Assembleia regularmente convocada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28646F4E-8AF3-4ADD-9732-277437B4D2E7}"/>
              </a:ext>
            </a:extLst>
          </p:cNvPr>
          <p:cNvSpPr txBox="1"/>
          <p:nvPr/>
        </p:nvSpPr>
        <p:spPr>
          <a:xfrm>
            <a:off x="3464" y="758941"/>
            <a:ext cx="975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FUNDAMENTOS PARA UM NOVO </a:t>
            </a:r>
          </a:p>
          <a:p>
            <a:pPr algn="ctr"/>
            <a:r>
              <a:rPr lang="pt-BR" sz="2400" b="1" dirty="0">
                <a:solidFill>
                  <a:srgbClr val="F9D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MODELO DE FINANCIAMENTO</a:t>
            </a:r>
          </a:p>
        </p:txBody>
      </p:sp>
    </p:spTree>
    <p:extLst>
      <p:ext uri="{BB962C8B-B14F-4D97-AF65-F5344CB8AC3E}">
        <p14:creationId xmlns:p14="http://schemas.microsoft.com/office/powerpoint/2010/main" val="1228717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124154</TotalTime>
  <Words>509</Words>
  <Application>Microsoft Office PowerPoint</Application>
  <PresentationFormat>Personalizar</PresentationFormat>
  <Paragraphs>65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Vitor Castro Imafuku</dc:creator>
  <cp:lastModifiedBy>soraya</cp:lastModifiedBy>
  <cp:revision>61</cp:revision>
  <cp:lastPrinted>2021-01-13T18:58:23Z</cp:lastPrinted>
  <dcterms:created xsi:type="dcterms:W3CDTF">2021-01-13T18:00:39Z</dcterms:created>
  <dcterms:modified xsi:type="dcterms:W3CDTF">2021-09-22T22:42:34Z</dcterms:modified>
</cp:coreProperties>
</file>