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7" r:id="rId2"/>
    <p:sldId id="1176" r:id="rId3"/>
    <p:sldId id="261" r:id="rId4"/>
    <p:sldId id="319" r:id="rId5"/>
    <p:sldId id="282" r:id="rId6"/>
    <p:sldId id="280" r:id="rId7"/>
    <p:sldId id="288" r:id="rId8"/>
    <p:sldId id="1175" r:id="rId9"/>
    <p:sldId id="281" r:id="rId10"/>
    <p:sldId id="330" r:id="rId11"/>
    <p:sldId id="331" r:id="rId12"/>
    <p:sldId id="329" r:id="rId13"/>
    <p:sldId id="365" r:id="rId14"/>
    <p:sldId id="272" r:id="rId15"/>
    <p:sldId id="1141" r:id="rId16"/>
    <p:sldId id="1171" r:id="rId17"/>
    <p:sldId id="1167" r:id="rId18"/>
    <p:sldId id="1177" r:id="rId19"/>
    <p:sldId id="1173" r:id="rId20"/>
    <p:sldId id="1174" r:id="rId21"/>
    <p:sldId id="1169" r:id="rId22"/>
    <p:sldId id="313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3"/>
    <p:restoredTop sz="95574"/>
  </p:normalViewPr>
  <p:slideViewPr>
    <p:cSldViewPr snapToGrid="0">
      <p:cViewPr varScale="1">
        <p:scale>
          <a:sx n="72" d="100"/>
          <a:sy n="72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C750A-C412-384F-921E-CECE6DE1053C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382CA-F0CA-C34A-98C2-456BA55E89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91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5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64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954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b60dc75b6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b60dc75b6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41A0F-4392-CCA8-B50D-13FACFCB3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FA5246-2A8C-7355-77DB-AE74C5FD2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982621-E9A6-CD0B-F513-94745702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0A43A0-30A2-3C81-3C76-E3A84FD4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BD06C0-E981-B440-8BD0-0718C43B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37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F84DD-80EC-2DDB-18EC-792DECD0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CCBFA6-BDBF-7C84-255A-1EFE9107F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2138EA-293F-5757-C9AF-E83E8CDD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501E36-AB1F-2035-E3D0-1C5E8272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1417A8-864B-51E2-9A6A-BF557B82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98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A1DE83-58A2-3A75-3EB5-0F74CAB05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81E757-D0A9-BB5E-D0CA-01914D15C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03CC1F-6F1B-7A5C-C571-B73AE28E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BF5DA3-2104-198E-55E1-9E139725D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CABA00-44BF-94C7-3F47-8A14BF9F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97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296621" y="6217455"/>
            <a:ext cx="731521" cy="5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6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8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1593906" y="6443722"/>
            <a:ext cx="291047" cy="291047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8E01BA0-A1F5-4038-8CFB-1EC0DA5379D6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 flipV="1">
            <a:off x="445851" y="1306172"/>
            <a:ext cx="11462615" cy="13699"/>
          </a:xfrm>
          <a:prstGeom prst="line">
            <a:avLst/>
          </a:prstGeom>
          <a:noFill/>
          <a:ln w="98425" cap="sq" cmpd="tri">
            <a:solidFill>
              <a:schemeClr val="tx1">
                <a:lumMod val="85000"/>
              </a:schemeClr>
            </a:solidFill>
            <a:prstDash val="solid"/>
            <a:bevel/>
            <a:head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38"/>
          <p:cNvSpPr>
            <a:spLocks noGrp="1"/>
          </p:cNvSpPr>
          <p:nvPr>
            <p:ph type="title"/>
          </p:nvPr>
        </p:nvSpPr>
        <p:spPr>
          <a:xfrm>
            <a:off x="445851" y="356170"/>
            <a:ext cx="8554311" cy="7534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239178">
              <a:tabLst>
                <a:tab pos="232828" algn="l"/>
              </a:tabLst>
              <a:defRPr sz="3467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45850" y="1516435"/>
            <a:ext cx="11462615" cy="492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933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667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133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94161" y="6489785"/>
            <a:ext cx="9092739" cy="3010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l" defTabSz="7789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67" b="0" i="1" u="none" strike="noStrike" cap="none" spc="0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Helvetica Light"/>
              </a:rPr>
              <a:t>Confidential Information. Reproduction or dissemination of this material or the information contained therein without the authorization of ABISEMI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4584279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0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574" y="593330"/>
            <a:ext cx="11359990" cy="763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574" y="1536538"/>
            <a:ext cx="11359990" cy="4554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52938" lvl="0" indent="-41470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05875" lvl="1" indent="-383985">
              <a:spcBef>
                <a:spcPts val="1935"/>
              </a:spcBef>
              <a:spcAft>
                <a:spcPts val="0"/>
              </a:spcAft>
              <a:buSzPts val="1400"/>
              <a:buChar char="○"/>
              <a:defRPr/>
            </a:lvl2pPr>
            <a:lvl3pPr marL="1658813" lvl="2" indent="-383985">
              <a:spcBef>
                <a:spcPts val="1935"/>
              </a:spcBef>
              <a:spcAft>
                <a:spcPts val="0"/>
              </a:spcAft>
              <a:buSzPts val="1400"/>
              <a:buChar char="■"/>
              <a:defRPr/>
            </a:lvl3pPr>
            <a:lvl4pPr marL="2211751" lvl="3" indent="-383985">
              <a:spcBef>
                <a:spcPts val="1935"/>
              </a:spcBef>
              <a:spcAft>
                <a:spcPts val="0"/>
              </a:spcAft>
              <a:buSzPts val="1400"/>
              <a:buChar char="●"/>
              <a:defRPr/>
            </a:lvl4pPr>
            <a:lvl5pPr marL="2764688" lvl="4" indent="-383985">
              <a:spcBef>
                <a:spcPts val="1935"/>
              </a:spcBef>
              <a:spcAft>
                <a:spcPts val="0"/>
              </a:spcAft>
              <a:buSzPts val="1400"/>
              <a:buChar char="○"/>
              <a:defRPr/>
            </a:lvl5pPr>
            <a:lvl6pPr marL="3317626" lvl="5" indent="-383985">
              <a:spcBef>
                <a:spcPts val="1935"/>
              </a:spcBef>
              <a:spcAft>
                <a:spcPts val="0"/>
              </a:spcAft>
              <a:buSzPts val="1400"/>
              <a:buChar char="■"/>
              <a:defRPr/>
            </a:lvl6pPr>
            <a:lvl7pPr marL="3870564" lvl="6" indent="-383985">
              <a:spcBef>
                <a:spcPts val="1935"/>
              </a:spcBef>
              <a:spcAft>
                <a:spcPts val="0"/>
              </a:spcAft>
              <a:buSzPts val="1400"/>
              <a:buChar char="●"/>
              <a:defRPr/>
            </a:lvl7pPr>
            <a:lvl8pPr marL="4423501" lvl="7" indent="-383985">
              <a:spcBef>
                <a:spcPts val="1935"/>
              </a:spcBef>
              <a:spcAft>
                <a:spcPts val="0"/>
              </a:spcAft>
              <a:buSzPts val="1400"/>
              <a:buChar char="○"/>
              <a:defRPr/>
            </a:lvl8pPr>
            <a:lvl9pPr marL="4976439" lvl="8" indent="-383985">
              <a:spcBef>
                <a:spcPts val="1935"/>
              </a:spcBef>
              <a:spcAft>
                <a:spcPts val="19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5910" y="6217236"/>
            <a:ext cx="731475" cy="524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Picture 2" descr="C:\Users\luiz.rosa\Desktop\Trabalhos Ceitec\todos os jpgs do mundo\fundo azul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5"/>
          <a:stretch/>
        </p:blipFill>
        <p:spPr bwMode="auto">
          <a:xfrm>
            <a:off x="755" y="178413"/>
            <a:ext cx="12191245" cy="66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96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5433-AD55-C3C6-530E-C6F90596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7A963-1B51-9EDF-7329-0CE3F8771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C9A768-A875-FBFC-15C5-2B47B27D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880EDC-64C4-FFF8-FEA2-897E5C86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420E33-259A-B81C-1667-600F03A5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2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3307B-82E6-A293-E66A-00E82C83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E3BEEB-4AA7-3B51-3319-8DA4C0EDA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BA97E0-001F-1E2C-0CB9-9835F5A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191026-E54C-A7DF-790E-7384962E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832303-64EA-5DE9-93A4-E992A0E1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37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81C36-F257-8F97-74EA-D14585EA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1BCB3-0660-85A1-2997-D320294C0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B90D70-320E-98CD-6EAC-6EF999187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D57757-BA6D-D5A7-0CDE-3D8123AA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F124B8-D95F-70B3-B3B3-EEBE0CF1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8CB10-DABB-56F6-55BE-3D754C93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8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3F295-7C87-CDBD-3E7A-793448C8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719486-1834-A531-6416-44405B8E4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EE11A1-085D-165C-816F-CF647A27A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DCD660-84BD-98E9-D59E-C73E8C464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0274466-5EA2-F0C8-C72C-2177C6E83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5F801A8-51FE-AB0C-6F84-ECCE2557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A0CAC9C-A0C4-CDA3-6C13-1EE2E2BB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9FE7B1-7A29-57E9-45B8-48EF1234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92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EE3CA-DAFD-3B80-9F04-9472608C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179C22-F935-78EE-0D01-1A2D03C0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C61D20F-B58C-3CF7-101F-F891A132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209EDB-85C0-B727-2AE4-A40F383A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72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44933C0-E29A-0515-F66B-212DC320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EF2A6D-301F-B9B0-1CB0-F3128DDA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8C0799-A33A-CD23-3497-8B82AAD8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15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A30B1-ACA7-E7B6-1259-66820F99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28A631-6F66-407B-41FB-E1CACCEE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D08F61-9707-9325-EEED-FEF947249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B5066F-1DD3-4567-CD42-CC8C3C2E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64B7DF-98D2-0558-E304-F9FDAC8B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874B1C-4CB5-1F88-4350-0B07D47E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56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1C238-0AB5-3C4C-9D5D-71A5724A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1BDEDE-CC53-780D-E10D-670A3B6FC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4CB892-B5FD-40B6-0C5C-59F594C3E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93F525-9A0A-0721-8E10-74D30E87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04AD3C-73C4-5D32-C67B-63895720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886E58-810C-5679-6AB2-CA9ECCDE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07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2E74884-3072-326E-3559-9243246E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A535A8-8A28-8572-FAFE-33C08C2C8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F4575D-A907-B048-564F-12C789FAE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5E35E-C15E-2E4E-AF45-7B2C0FF78A41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10B059-52BA-9A5C-777F-5F3ADE18A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797225-E4C5-00C2-14BC-CD98CC073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0A321-24A1-974C-B268-F4AD00466D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76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history-computer.com/the-10-largest-chip-manufacturers-in-the-world-and-what-they-do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6.xml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5.xml"/><Relationship Id="rId7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10">
            <a:extLst>
              <a:ext uri="{FF2B5EF4-FFF2-40B4-BE49-F238E27FC236}">
                <a16:creationId xmlns:a16="http://schemas.microsoft.com/office/drawing/2014/main" id="{0F83F92B-AEB8-3959-A2C2-CFDE25E9A586}"/>
              </a:ext>
            </a:extLst>
          </p:cNvPr>
          <p:cNvGrpSpPr/>
          <p:nvPr/>
        </p:nvGrpSpPr>
        <p:grpSpPr>
          <a:xfrm>
            <a:off x="2167759" y="984068"/>
            <a:ext cx="10024241" cy="5638635"/>
            <a:chOff x="2733674" y="1066413"/>
            <a:chExt cx="9458326" cy="532030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AA8D284-B0A2-A502-072F-BA189AE9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3674" y="1066413"/>
              <a:ext cx="9458326" cy="532030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E051BA2-6DC8-133D-D9DB-0BCB04EF656F}"/>
                </a:ext>
              </a:extLst>
            </p:cNvPr>
            <p:cNvSpPr/>
            <p:nvPr/>
          </p:nvSpPr>
          <p:spPr>
            <a:xfrm>
              <a:off x="2733674" y="1066413"/>
              <a:ext cx="9458325" cy="5320307"/>
            </a:xfrm>
            <a:prstGeom prst="rect">
              <a:avLst/>
            </a:prstGeom>
            <a:gradFill flip="none" rotWithShape="1">
              <a:gsLst>
                <a:gs pos="19000">
                  <a:schemeClr val="bg1"/>
                </a:gs>
                <a:gs pos="36000">
                  <a:srgbClr val="FFFFFF">
                    <a:alpha val="81000"/>
                  </a:srgbClr>
                </a:gs>
                <a:gs pos="63000">
                  <a:schemeClr val="bg1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C3814ED5-D9E7-173B-AB23-84FBE2CAC794}"/>
              </a:ext>
            </a:extLst>
          </p:cNvPr>
          <p:cNvSpPr txBox="1">
            <a:spLocks/>
          </p:cNvSpPr>
          <p:nvPr/>
        </p:nvSpPr>
        <p:spPr>
          <a:xfrm>
            <a:off x="625449" y="194816"/>
            <a:ext cx="5470551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4A301B9-8F2C-F19F-717C-562759623EB4}"/>
              </a:ext>
            </a:extLst>
          </p:cNvPr>
          <p:cNvSpPr txBox="1"/>
          <p:nvPr/>
        </p:nvSpPr>
        <p:spPr>
          <a:xfrm>
            <a:off x="381710" y="5938802"/>
            <a:ext cx="425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SÃO PAULO, 28 DE NOVEMBRO DE 2023</a:t>
            </a:r>
          </a:p>
        </p:txBody>
      </p:sp>
      <p:pic>
        <p:nvPicPr>
          <p:cNvPr id="5" name="Picture 11" descr="marca ceitec-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1" y="49365"/>
            <a:ext cx="2477911" cy="8264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72546" y="1377816"/>
            <a:ext cx="571429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Seminário "Como estabelecer uma </a:t>
            </a: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</a:rPr>
              <a:t>industria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 de semicondutores no Brasil." 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Mesa 2 - Desenvolvimento de tecnologia e  qualificação da mão de obra. 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CNTU/FNE/SEESP</a:t>
            </a:r>
          </a:p>
        </p:txBody>
      </p:sp>
    </p:spTree>
    <p:extLst>
      <p:ext uri="{BB962C8B-B14F-4D97-AF65-F5344CB8AC3E}">
        <p14:creationId xmlns:p14="http://schemas.microsoft.com/office/powerpoint/2010/main" val="310862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iz.rosa\Desktop\Trabalhos Ceitec\todos os jpgs do mundo\MACETES PARA PPT 2  fundo azulzinh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394513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iz.rosa\Desktop\Trabalhos Ceitec\todos os jpgs do mundo\MACETES PARA PPT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15404" r="58661" b="57547"/>
          <a:stretch/>
        </p:blipFill>
        <p:spPr bwMode="auto">
          <a:xfrm>
            <a:off x="2554" y="542281"/>
            <a:ext cx="3357876" cy="30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34440" y="4267627"/>
            <a:ext cx="5250147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4440" y="4691237"/>
            <a:ext cx="5250147" cy="87408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Sondas utilizáveis para monitoramento de atividade cerebral. As sondas foram desenvolvidas em material flexível, utilizando tecnologia de </a:t>
            </a:r>
            <a:r>
              <a:rPr lang="pt-BR" sz="1270" b="1" kern="900" dirty="0" err="1">
                <a:latin typeface="+mj-lt"/>
              </a:rPr>
              <a:t>MEMS</a:t>
            </a:r>
            <a:r>
              <a:rPr lang="pt-BR" sz="1270" b="1" kern="900" dirty="0">
                <a:latin typeface="+mj-lt"/>
              </a:rPr>
              <a:t> (sistemas </a:t>
            </a:r>
            <a:r>
              <a:rPr lang="pt-BR" sz="1270" b="1" kern="900" dirty="0" err="1">
                <a:latin typeface="+mj-lt"/>
              </a:rPr>
              <a:t>microeletro</a:t>
            </a:r>
            <a:r>
              <a:rPr lang="pt-BR" sz="1270" b="1" kern="900" dirty="0">
                <a:latin typeface="+mj-lt"/>
              </a:rPr>
              <a:t>-mecânicos). Destaca-se que a </a:t>
            </a:r>
            <a:r>
              <a:rPr lang="pt-BR" sz="1270" b="1" kern="900" dirty="0" err="1">
                <a:latin typeface="+mj-lt"/>
              </a:rPr>
              <a:t>CEITEC</a:t>
            </a:r>
            <a:r>
              <a:rPr lang="pt-BR" sz="1270" b="1" kern="900" dirty="0">
                <a:latin typeface="+mj-lt"/>
              </a:rPr>
              <a:t> possui capacidade de produção em escala comercial. 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63972" y="4701029"/>
            <a:ext cx="4305204" cy="678647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2A93C1"/>
              </a:buClr>
            </a:pPr>
            <a:r>
              <a:rPr lang="pt-BR" sz="1270" b="1" kern="900" dirty="0">
                <a:latin typeface="+mj-lt"/>
              </a:rPr>
              <a:t>Os dispositivos produzidos colocam a CEITEC no mapa de inovações no mundo, habilitando-a para manter as parcerias atuais e principalmente criar novas parcerias globais.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663973" y="4267627"/>
            <a:ext cx="4305202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STATUS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104192" y="1672162"/>
            <a:ext cx="3840150" cy="1134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86" spc="726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SONDAS</a:t>
            </a:r>
          </a:p>
          <a:p>
            <a:r>
              <a:rPr lang="pt-BR" sz="3386" spc="726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NEURAIS</a:t>
            </a:r>
            <a:endParaRPr lang="pt-BR" sz="1935" spc="726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pic>
        <p:nvPicPr>
          <p:cNvPr id="3074" name="Picture 2" descr="C:\Users\luiz.rosa\Desktop\Trabalhos Ceitec\todos os jpgs do mundo\MACETES PARA PPT 2  sonda neural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10461" r="55654" b="21068"/>
          <a:stretch/>
        </p:blipFill>
        <p:spPr bwMode="auto">
          <a:xfrm flipH="1">
            <a:off x="7168000" y="400576"/>
            <a:ext cx="5023622" cy="417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iz.rosa\Desktop\Trabalhos Ceitec\todos os jpgs do mundo\MACETES PARA PPT 2  sonda neural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3" t="13402" r="27684" b="40647"/>
          <a:stretch/>
        </p:blipFill>
        <p:spPr bwMode="auto">
          <a:xfrm>
            <a:off x="4473207" y="993481"/>
            <a:ext cx="2822760" cy="2800994"/>
          </a:xfrm>
          <a:prstGeom prst="rect">
            <a:avLst/>
          </a:prstGeom>
          <a:noFill/>
          <a:effectLst>
            <a:outerShdw blurRad="342900" dist="50800" dir="10800000" sx="102000" sy="102000" algn="ctr" rotWithShape="0">
              <a:srgbClr val="012C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61;p13">
            <a:hlinkClick r:id="" action="ppaction://hlinkshowjump?jump=nextslide"/>
          </p:cNvPr>
          <p:cNvSpPr/>
          <p:nvPr/>
        </p:nvSpPr>
        <p:spPr>
          <a:xfrm rot="5400000">
            <a:off x="11686995" y="3325041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sp>
        <p:nvSpPr>
          <p:cNvPr id="21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90955" y="3280837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grpSp>
        <p:nvGrpSpPr>
          <p:cNvPr id="22" name="Grupo 21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23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18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8" t="56159" r="17827" b="27006"/>
          <a:stretch/>
        </p:blipFill>
        <p:spPr bwMode="auto">
          <a:xfrm>
            <a:off x="697808" y="588113"/>
            <a:ext cx="3598367" cy="1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9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iz.rosa\Desktop\Trabalhos Ceitec\todos os jpgs do mundo\MACETES PARA PPT 2  fundo azulzinh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394513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iz.rosa\Desktop\Trabalhos Ceitec\todos os jpgs do mundo\MACETES PARA PPT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16873" r="76931" b="56372"/>
          <a:stretch/>
        </p:blipFill>
        <p:spPr bwMode="auto">
          <a:xfrm>
            <a:off x="2554" y="385321"/>
            <a:ext cx="3364451" cy="30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91249" y="3641113"/>
            <a:ext cx="5250147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77594" y="4064724"/>
            <a:ext cx="5263801" cy="87408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Dispositivos produzidos para UNICAMP (Universidade Estadual de Campinas), </a:t>
            </a:r>
            <a:r>
              <a:rPr lang="pt-BR" sz="1270" b="1" kern="900" dirty="0" err="1">
                <a:latin typeface="+mj-lt"/>
              </a:rPr>
              <a:t>CTI</a:t>
            </a:r>
            <a:r>
              <a:rPr lang="pt-BR" sz="1270" b="1" kern="900" dirty="0">
                <a:latin typeface="+mj-lt"/>
              </a:rPr>
              <a:t> (Centro Tecnológico em Informática, em Campinas) e para empresa </a:t>
            </a:r>
            <a:r>
              <a:rPr lang="pt-BR" sz="1270" b="1" kern="900" dirty="0" err="1">
                <a:latin typeface="+mj-lt"/>
              </a:rPr>
              <a:t>BrPhotonics</a:t>
            </a:r>
            <a:r>
              <a:rPr lang="pt-BR" sz="1270" b="1" kern="900" dirty="0">
                <a:latin typeface="+mj-lt"/>
              </a:rPr>
              <a:t>.  Utilizados em pesquisas na condução de sinais óticos (guias de onda) e viabilidade na nacionalização de componentes. 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77593" y="5479287"/>
            <a:ext cx="4305204" cy="483209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2A93C1"/>
              </a:buClr>
            </a:pPr>
            <a:r>
              <a:rPr lang="pt-BR" sz="1270" b="1" kern="900" dirty="0">
                <a:latin typeface="+mj-lt"/>
              </a:rPr>
              <a:t>Os dispositivos produzidos habilitam a CEITEC a buscar novas parceiros para produção de produtos na área.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7594" y="5045885"/>
            <a:ext cx="4305202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STATUS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104192" y="1672696"/>
            <a:ext cx="3840150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86" spc="726" dirty="0" err="1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FOTÔNICA</a:t>
            </a:r>
            <a:endParaRPr lang="pt-BR" sz="1935" spc="726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294744" y="3595223"/>
            <a:ext cx="643072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0" spc="363" dirty="0">
                <a:latin typeface="Arial Black" panose="020B0A04020102020204" pitchFamily="34" charset="0"/>
              </a:rPr>
              <a:t>Guias de onda de diferentes</a:t>
            </a:r>
          </a:p>
          <a:p>
            <a:pPr algn="ctr"/>
            <a:r>
              <a:rPr lang="pt-BR" sz="1330" spc="363" dirty="0">
                <a:latin typeface="Arial Black" panose="020B0A04020102020204" pitchFamily="34" charset="0"/>
              </a:rPr>
              <a:t>materiais fabricadas na </a:t>
            </a:r>
            <a:r>
              <a:rPr lang="pt-BR" sz="1330" spc="363" dirty="0" err="1">
                <a:latin typeface="Arial Black" panose="020B0A04020102020204" pitchFamily="34" charset="0"/>
              </a:rPr>
              <a:t>CEITEC</a:t>
            </a:r>
            <a:endParaRPr lang="pt-BR" sz="1330" spc="363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luiz.rosa\Desktop\Trabalhos Ceitec\todos os jpgs do mundo\MACETES PARA PPT 2 - ondas diferentes materiais 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7" t="27890" r="27530" b="35256"/>
          <a:stretch/>
        </p:blipFill>
        <p:spPr bwMode="auto">
          <a:xfrm>
            <a:off x="4792321" y="749640"/>
            <a:ext cx="6021121" cy="283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95;p16">
            <a:hlinkClick r:id="" action="ppaction://hlinkshowjump?jump=nextslide"/>
          </p:cNvPr>
          <p:cNvSpPr/>
          <p:nvPr/>
        </p:nvSpPr>
        <p:spPr>
          <a:xfrm rot="5400000">
            <a:off x="11646368" y="3324270"/>
            <a:ext cx="365737" cy="207541"/>
          </a:xfrm>
          <a:prstGeom prst="triangle">
            <a:avLst>
              <a:gd name="adj" fmla="val 50000"/>
            </a:avLst>
          </a:prstGeom>
          <a:solidFill>
            <a:srgbClr val="EFEFEF">
              <a:alpha val="53649"/>
            </a:srgbClr>
          </a:solidFill>
          <a:ln>
            <a:noFill/>
          </a:ln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sp>
        <p:nvSpPr>
          <p:cNvPr id="21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90955" y="3280837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grpSp>
        <p:nvGrpSpPr>
          <p:cNvPr id="22" name="Grupo 21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23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27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76780" r="32828" b="6385"/>
          <a:stretch/>
        </p:blipFill>
        <p:spPr bwMode="auto">
          <a:xfrm>
            <a:off x="697808" y="588113"/>
            <a:ext cx="3598367" cy="1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5010052" y="5455348"/>
            <a:ext cx="4305204" cy="539058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2A93C1"/>
              </a:buClr>
            </a:pPr>
            <a:r>
              <a:rPr lang="pt-BR" sz="2903" b="1" kern="900" dirty="0">
                <a:latin typeface="+mj-lt"/>
              </a:rPr>
              <a:t>20k -60k/mês</a:t>
            </a:r>
            <a:endParaRPr lang="en-US" sz="2903" b="1" kern="900" dirty="0">
              <a:latin typeface="+mj-l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010053" y="5042504"/>
            <a:ext cx="4305202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Cap. Est. Produção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  <p:bldP spid="16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iz.rosa\Desktop\Trabalhos Ceitec\todos os jpgs do mundo\QUALCOMM PERFIL DA EQUIPE- BACKEN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/>
          <a:stretch/>
        </p:blipFill>
        <p:spPr bwMode="auto">
          <a:xfrm>
            <a:off x="435605" y="451073"/>
            <a:ext cx="12191244" cy="59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1480102" y="2471912"/>
            <a:ext cx="10186423" cy="521626"/>
          </a:xfrm>
          <a:prstGeom prst="rect">
            <a:avLst/>
          </a:prstGeom>
          <a:ln>
            <a:noFill/>
          </a:ln>
        </p:spPr>
        <p:txBody>
          <a:bodyPr vert="horz" lIns="110592" tIns="55296" rIns="110592" bIns="55296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spc="300">
                <a:solidFill>
                  <a:srgbClr val="2A687E"/>
                </a:solidFill>
                <a:latin typeface="Arial Black" panose="020B0A04020102020204" pitchFamily="34" charset="0"/>
                <a:ea typeface="Roboto Bk" pitchFamily="2" charset="0"/>
                <a:cs typeface="+mj-cs"/>
              </a:defRPr>
            </a:lvl1pPr>
          </a:lstStyle>
          <a:p>
            <a:pPr>
              <a:lnSpc>
                <a:spcPts val="3144"/>
              </a:lnSpc>
            </a:pPr>
            <a:endParaRPr lang="pt-BR" sz="1209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96961" y="3198901"/>
            <a:ext cx="3483005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86" spc="726" dirty="0" err="1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BACKEND</a:t>
            </a:r>
            <a:endParaRPr lang="pt-BR" sz="3386" spc="726" dirty="0">
              <a:solidFill>
                <a:schemeClr val="bg1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79966" y="3969528"/>
            <a:ext cx="2525681" cy="87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lvl1pPr>
            <a:lvl2pPr marL="585788" lvl="1" indent="-128588">
              <a:lnSpc>
                <a:spcPct val="150000"/>
              </a:lnSpc>
              <a:buFont typeface="Arial" panose="020B0604020202020204" pitchFamily="34" charset="0"/>
              <a:buChar char="•"/>
            </a:lvl2pPr>
            <a:lvl3pPr marL="1042988" lvl="2" indent="-128588">
              <a:lnSpc>
                <a:spcPct val="150000"/>
              </a:lnSpc>
              <a:buFont typeface="Arial" panose="020B0604020202020204" pitchFamily="34" charset="0"/>
              <a:buChar char="•"/>
            </a:lvl3pPr>
          </a:lstStyle>
          <a:p>
            <a:pPr marL="0" indent="0">
              <a:lnSpc>
                <a:spcPct val="100000"/>
              </a:lnSpc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TESTE ELÉTRICO EM </a:t>
            </a:r>
            <a:r>
              <a:rPr lang="pt-BR" sz="1693" spc="72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WAFER</a:t>
            </a:r>
            <a:endParaRPr lang="pt-BR" sz="1693" spc="72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162173" y="3969527"/>
            <a:ext cx="2525681" cy="1134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lvl1pPr>
            <a:lvl2pPr marL="585788" lvl="1" indent="-128588">
              <a:lnSpc>
                <a:spcPct val="150000"/>
              </a:lnSpc>
              <a:buFont typeface="Arial" panose="020B0604020202020204" pitchFamily="34" charset="0"/>
              <a:buChar char="•"/>
            </a:lvl2pPr>
            <a:lvl3pPr marL="1042988" lvl="2" indent="-128588">
              <a:lnSpc>
                <a:spcPct val="150000"/>
              </a:lnSpc>
              <a:buFont typeface="Arial" panose="020B0604020202020204" pitchFamily="34" charset="0"/>
              <a:buChar char="•"/>
            </a:lvl3pPr>
          </a:lstStyle>
          <a:p>
            <a:pPr marL="0" indent="0">
              <a:lnSpc>
                <a:spcPct val="100000"/>
              </a:lnSpc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TAC*</a:t>
            </a:r>
          </a:p>
          <a:p>
            <a:pPr marL="0" indent="0">
              <a:lnSpc>
                <a:spcPct val="100000"/>
              </a:lnSpc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Teste</a:t>
            </a:r>
          </a:p>
          <a:p>
            <a:pPr marL="0" indent="0">
              <a:lnSpc>
                <a:spcPct val="100000"/>
              </a:lnSpc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Afinamento</a:t>
            </a:r>
          </a:p>
          <a:p>
            <a:pPr marL="0" indent="0">
              <a:lnSpc>
                <a:spcPct val="100000"/>
              </a:lnSpc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e Corte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792739" y="3969527"/>
            <a:ext cx="4441713" cy="83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lvl1pPr>
            <a:lvl2pPr marL="585788" lvl="1" indent="-128588">
              <a:lnSpc>
                <a:spcPct val="150000"/>
              </a:lnSpc>
              <a:buFont typeface="Arial" panose="020B0604020202020204" pitchFamily="34" charset="0"/>
              <a:buChar char="•"/>
            </a:lvl2pPr>
            <a:lvl3pPr marL="1042988" lvl="2" indent="-128588">
              <a:lnSpc>
                <a:spcPct val="150000"/>
              </a:lnSpc>
              <a:buFont typeface="Arial" panose="020B0604020202020204" pitchFamily="34" charset="0"/>
              <a:buChar char="•"/>
            </a:lvl3pPr>
          </a:lstStyle>
          <a:p>
            <a:pPr marL="0" indent="0"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ENCAPSULAMENTO</a:t>
            </a:r>
          </a:p>
          <a:p>
            <a:pPr marL="0" indent="0">
              <a:buNone/>
              <a:tabLst>
                <a:tab pos="4123994" algn="l"/>
              </a:tabLst>
            </a:pPr>
            <a:r>
              <a:rPr lang="pt-BR" sz="1693" spc="72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EM </a:t>
            </a:r>
            <a:r>
              <a:rPr lang="pt-BR" sz="1693" spc="72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MICROMÓDULOS</a:t>
            </a:r>
            <a:endParaRPr lang="pt-BR" sz="1693" spc="72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3670862" y="4081472"/>
            <a:ext cx="0" cy="74094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6618554" y="4081472"/>
            <a:ext cx="0" cy="74094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luiz.rosa\Desktop\Trabalhos Ceitec\todos os jpgs do mundo\QUALCOMM 360 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0" b="80809"/>
          <a:stretch/>
        </p:blipFill>
        <p:spPr bwMode="auto">
          <a:xfrm>
            <a:off x="10065474" y="381190"/>
            <a:ext cx="2126147" cy="11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22086" y="6057680"/>
            <a:ext cx="5456382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lvl1pPr>
            <a:lvl2pPr marL="585788" lvl="1" indent="-128588">
              <a:lnSpc>
                <a:spcPct val="150000"/>
              </a:lnSpc>
              <a:buFont typeface="Arial" panose="020B0604020202020204" pitchFamily="34" charset="0"/>
              <a:buChar char="•"/>
            </a:lvl2pPr>
            <a:lvl3pPr marL="1042988" lvl="2" indent="-128588">
              <a:lnSpc>
                <a:spcPct val="150000"/>
              </a:lnSpc>
              <a:buFont typeface="Arial" panose="020B0604020202020204" pitchFamily="34" charset="0"/>
              <a:buChar char="•"/>
            </a:lvl3pPr>
          </a:lstStyle>
          <a:p>
            <a:pPr marL="0" indent="0">
              <a:lnSpc>
                <a:spcPct val="100000"/>
              </a:lnSpc>
              <a:buNone/>
              <a:tabLst>
                <a:tab pos="4123994" algn="l"/>
              </a:tabLst>
            </a:pPr>
            <a:r>
              <a:rPr lang="fr-FR" sz="1270" spc="72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Wingdings" panose="05000000000000000000" pitchFamily="2" charset="2"/>
              </a:rPr>
              <a:t>* wafers 6, 8 ou 12 pol</a:t>
            </a:r>
          </a:p>
        </p:txBody>
      </p:sp>
      <p:pic>
        <p:nvPicPr>
          <p:cNvPr id="17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5916" r="52917" b="26279"/>
          <a:stretch/>
        </p:blipFill>
        <p:spPr bwMode="auto">
          <a:xfrm>
            <a:off x="103497" y="850850"/>
            <a:ext cx="4643030" cy="14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870456" y="3742810"/>
            <a:ext cx="113215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373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34107" y="1145617"/>
            <a:ext cx="5359202" cy="3006000"/>
          </a:xfrm>
          <a:prstGeom prst="roundRect">
            <a:avLst>
              <a:gd name="adj" fmla="val 535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50D01A-E716-ABF7-5642-AE1AE8F7F036}"/>
              </a:ext>
            </a:extLst>
          </p:cNvPr>
          <p:cNvSpPr txBox="1"/>
          <p:nvPr/>
        </p:nvSpPr>
        <p:spPr>
          <a:xfrm>
            <a:off x="234106" y="1414530"/>
            <a:ext cx="5477437" cy="263801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pt-BR"/>
            </a:defPPr>
            <a:lvl1pPr marL="457200" indent="-457200">
              <a:lnSpc>
                <a:spcPct val="9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 b="1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Centro Nacional de Tecnologia Eletrônica Avançada S.A. (CEITEC S.A.)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Empresa pública federal vinculada ao MCTI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Em liquidação desde 2021</a:t>
            </a:r>
            <a:endParaRPr lang="pt-BR" b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Base industrial </a:t>
            </a:r>
          </a:p>
          <a:p>
            <a:pPr marL="1257300" lvl="2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1.850 m</a:t>
            </a:r>
            <a:r>
              <a:rPr lang="pt-BR" b="1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de salas limpas</a:t>
            </a:r>
          </a:p>
          <a:p>
            <a:pPr marL="1257300" lvl="2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7.650 m</a:t>
            </a:r>
            <a:r>
              <a:rPr lang="pt-BR" b="1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de infraestrutura de suporte e apoio</a:t>
            </a:r>
          </a:p>
          <a:p>
            <a:pPr marL="1257300" lvl="2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b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Equipamentos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atualmente usados </a:t>
            </a:r>
            <a:r>
              <a:rPr lang="pt-BR" b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para tecnologia padrão em silício.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0" y="4533359"/>
            <a:ext cx="584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Mais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245 milhões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pt-BR" i="1" dirty="0">
                <a:solidFill>
                  <a:schemeClr val="accent1">
                    <a:lumMod val="50000"/>
                  </a:schemeClr>
                </a:solidFill>
              </a:rPr>
              <a:t>chips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e dispositivos produzidos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02778" y="4913356"/>
            <a:ext cx="4797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Mais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2,4 milhões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 etiquetas eletrônicas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866793" y="5348966"/>
            <a:ext cx="2908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45 patentes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depositadas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411A0EC-14C5-C371-639B-61BBB085A79F}"/>
              </a:ext>
            </a:extLst>
          </p:cNvPr>
          <p:cNvSpPr txBox="1">
            <a:spLocks/>
          </p:cNvSpPr>
          <p:nvPr/>
        </p:nvSpPr>
        <p:spPr>
          <a:xfrm>
            <a:off x="3290207" y="211144"/>
            <a:ext cx="8662307" cy="5318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pt-BR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RESULTADOS 2008-2021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64802" y="5749076"/>
            <a:ext cx="606244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Contribuiu para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o ecossistema de semicondutores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Custo operacional da empresa de R$ 63 milhões/ano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5842287" y="1222030"/>
            <a:ext cx="6221174" cy="4761887"/>
            <a:chOff x="5842287" y="1222030"/>
            <a:chExt cx="6221174" cy="4761887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736B06D2-0865-4238-3B6C-16978FA61CD9}"/>
                </a:ext>
              </a:extLst>
            </p:cNvPr>
            <p:cNvGrpSpPr/>
            <p:nvPr/>
          </p:nvGrpSpPr>
          <p:grpSpPr>
            <a:xfrm>
              <a:off x="5842287" y="1222030"/>
              <a:ext cx="6221174" cy="4319927"/>
              <a:chOff x="345802" y="1001939"/>
              <a:chExt cx="6843560" cy="5204149"/>
            </a:xfrm>
          </p:grpSpPr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8AEBAC3C-598E-EABC-2CAB-9869C858EAEF}"/>
                  </a:ext>
                </a:extLst>
              </p:cNvPr>
              <p:cNvSpPr txBox="1"/>
              <p:nvPr/>
            </p:nvSpPr>
            <p:spPr>
              <a:xfrm>
                <a:off x="1140761" y="5867534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2016</a:t>
                </a:r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5D2F520-D564-8295-47A9-82D30EA1EA11}"/>
                  </a:ext>
                </a:extLst>
              </p:cNvPr>
              <p:cNvSpPr/>
              <p:nvPr/>
            </p:nvSpPr>
            <p:spPr>
              <a:xfrm>
                <a:off x="1032825" y="5019452"/>
                <a:ext cx="906236" cy="86061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t-BR" b="1" dirty="0"/>
                  <a:t>4,55</a:t>
                </a:r>
              </a:p>
            </p:txBody>
          </p:sp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089043E2-A3A4-FC0F-55BA-BE9962B047CE}"/>
                  </a:ext>
                </a:extLst>
              </p:cNvPr>
              <p:cNvSpPr/>
              <p:nvPr/>
            </p:nvSpPr>
            <p:spPr>
              <a:xfrm>
                <a:off x="2082885" y="4853445"/>
                <a:ext cx="906236" cy="102662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t-BR" b="1" dirty="0"/>
                  <a:t>5,54</a:t>
                </a:r>
              </a:p>
            </p:txBody>
          </p:sp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0C274BE-1929-6953-06DE-B6BE5CE74726}"/>
                  </a:ext>
                </a:extLst>
              </p:cNvPr>
              <p:cNvSpPr/>
              <p:nvPr/>
            </p:nvSpPr>
            <p:spPr>
              <a:xfrm>
                <a:off x="3132945" y="4774828"/>
                <a:ext cx="906236" cy="110523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t-BR" b="1" dirty="0"/>
                  <a:t>5,74</a:t>
                </a:r>
              </a:p>
            </p:txBody>
          </p:sp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470A1DE7-2810-379A-8545-EE6AB18E3B9A}"/>
                  </a:ext>
                </a:extLst>
              </p:cNvPr>
              <p:cNvSpPr/>
              <p:nvPr/>
            </p:nvSpPr>
            <p:spPr>
              <a:xfrm>
                <a:off x="4183005" y="4222209"/>
                <a:ext cx="906236" cy="16578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t-BR" b="1" dirty="0"/>
                  <a:t>9,05</a:t>
                </a:r>
              </a:p>
            </p:txBody>
          </p: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3FE4CD00-982E-C9C3-F485-F027E68B0EFA}"/>
                  </a:ext>
                </a:extLst>
              </p:cNvPr>
              <p:cNvSpPr/>
              <p:nvPr/>
            </p:nvSpPr>
            <p:spPr>
              <a:xfrm>
                <a:off x="5233065" y="3601655"/>
                <a:ext cx="906236" cy="22784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t-BR" b="1" dirty="0"/>
                  <a:t>12,22</a:t>
                </a:r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ADF960E5-BE73-25F5-02C6-DAEC7FE5C46C}"/>
                  </a:ext>
                </a:extLst>
              </p:cNvPr>
              <p:cNvSpPr/>
              <p:nvPr/>
            </p:nvSpPr>
            <p:spPr>
              <a:xfrm>
                <a:off x="6283126" y="1509770"/>
                <a:ext cx="906236" cy="43702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pt-BR" b="1" dirty="0"/>
                  <a:t>21,02</a:t>
                </a: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439C574-F86E-9A96-5B54-2A6710AD24FC}"/>
                  </a:ext>
                </a:extLst>
              </p:cNvPr>
              <p:cNvSpPr txBox="1"/>
              <p:nvPr/>
            </p:nvSpPr>
            <p:spPr>
              <a:xfrm>
                <a:off x="2190821" y="5867534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2017</a:t>
                </a:r>
              </a:p>
            </p:txBody>
          </p: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FC0F42B9-B845-29C5-7CA9-A7E034F7B9F1}"/>
                  </a:ext>
                </a:extLst>
              </p:cNvPr>
              <p:cNvSpPr txBox="1"/>
              <p:nvPr/>
            </p:nvSpPr>
            <p:spPr>
              <a:xfrm>
                <a:off x="3240881" y="5867534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2018</a:t>
                </a:r>
              </a:p>
            </p:txBody>
          </p: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CC55C556-5C7D-4DC0-6633-C4E0BE41D2AE}"/>
                  </a:ext>
                </a:extLst>
              </p:cNvPr>
              <p:cNvSpPr txBox="1"/>
              <p:nvPr/>
            </p:nvSpPr>
            <p:spPr>
              <a:xfrm>
                <a:off x="4290941" y="5867534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2019</a:t>
                </a:r>
              </a:p>
            </p:txBody>
          </p: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F28CD9D8-D0CA-67E8-2C79-B8365F0BE1A8}"/>
                  </a:ext>
                </a:extLst>
              </p:cNvPr>
              <p:cNvSpPr txBox="1"/>
              <p:nvPr/>
            </p:nvSpPr>
            <p:spPr>
              <a:xfrm>
                <a:off x="5341001" y="5867534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2020</a:t>
                </a:r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8A39E3AC-10F9-E7CA-29F9-A804D55168BE}"/>
                  </a:ext>
                </a:extLst>
              </p:cNvPr>
              <p:cNvSpPr txBox="1"/>
              <p:nvPr/>
            </p:nvSpPr>
            <p:spPr>
              <a:xfrm>
                <a:off x="6391062" y="5867534"/>
                <a:ext cx="7983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2021*</a:t>
                </a:r>
              </a:p>
            </p:txBody>
          </p:sp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2FE10509-DAF5-E0E7-A0A3-CDA9A768F386}"/>
                  </a:ext>
                </a:extLst>
              </p:cNvPr>
              <p:cNvSpPr txBox="1"/>
              <p:nvPr/>
            </p:nvSpPr>
            <p:spPr>
              <a:xfrm>
                <a:off x="1593879" y="4192613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22%</a:t>
                </a:r>
              </a:p>
            </p:txBody>
          </p:sp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B6221143-DBDC-2545-496B-FE697C25EB48}"/>
                  </a:ext>
                </a:extLst>
              </p:cNvPr>
              <p:cNvSpPr txBox="1"/>
              <p:nvPr/>
            </p:nvSpPr>
            <p:spPr>
              <a:xfrm>
                <a:off x="2589349" y="4170252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4%</a:t>
                </a:r>
              </a:p>
            </p:txBody>
          </p:sp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290944FE-656C-D576-965D-2521928CA93A}"/>
                  </a:ext>
                </a:extLst>
              </p:cNvPr>
              <p:cNvSpPr txBox="1"/>
              <p:nvPr/>
            </p:nvSpPr>
            <p:spPr>
              <a:xfrm>
                <a:off x="3683370" y="3597121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58%</a:t>
                </a:r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4457B13E-424D-F3D8-41B8-386F4427CC46}"/>
                  </a:ext>
                </a:extLst>
              </p:cNvPr>
              <p:cNvSpPr txBox="1"/>
              <p:nvPr/>
            </p:nvSpPr>
            <p:spPr>
              <a:xfrm>
                <a:off x="4744060" y="3087478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35%</a:t>
                </a:r>
              </a:p>
            </p:txBody>
          </p:sp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3B7CA8A6-5675-A1EF-C807-E0BA986ABA14}"/>
                  </a:ext>
                </a:extLst>
              </p:cNvPr>
              <p:cNvSpPr txBox="1"/>
              <p:nvPr/>
            </p:nvSpPr>
            <p:spPr>
              <a:xfrm>
                <a:off x="5794119" y="1001939"/>
                <a:ext cx="6903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/>
                  <a:t>72%</a:t>
                </a:r>
              </a:p>
            </p:txBody>
          </p:sp>
          <p:sp>
            <p:nvSpPr>
              <p:cNvPr id="65" name="Seta para cima 48">
                <a:extLst>
                  <a:ext uri="{FF2B5EF4-FFF2-40B4-BE49-F238E27FC236}">
                    <a16:creationId xmlns:a16="http://schemas.microsoft.com/office/drawing/2014/main" id="{08278DBA-6A78-45F4-A213-BAD49187AA9F}"/>
                  </a:ext>
                </a:extLst>
              </p:cNvPr>
              <p:cNvSpPr/>
              <p:nvPr/>
            </p:nvSpPr>
            <p:spPr>
              <a:xfrm>
                <a:off x="1749563" y="4622421"/>
                <a:ext cx="239504" cy="304814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Seta para cima 49">
                <a:extLst>
                  <a:ext uri="{FF2B5EF4-FFF2-40B4-BE49-F238E27FC236}">
                    <a16:creationId xmlns:a16="http://schemas.microsoft.com/office/drawing/2014/main" id="{F0E8E28A-5313-ED4A-DDD3-498678871FAA}"/>
                  </a:ext>
                </a:extLst>
              </p:cNvPr>
              <p:cNvSpPr/>
              <p:nvPr/>
            </p:nvSpPr>
            <p:spPr>
              <a:xfrm>
                <a:off x="2814779" y="4592158"/>
                <a:ext cx="239504" cy="182670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Seta para cima 50">
                <a:extLst>
                  <a:ext uri="{FF2B5EF4-FFF2-40B4-BE49-F238E27FC236}">
                    <a16:creationId xmlns:a16="http://schemas.microsoft.com/office/drawing/2014/main" id="{D0330CA7-C7D9-7093-92E8-CDE78F55CDE0}"/>
                  </a:ext>
                </a:extLst>
              </p:cNvPr>
              <p:cNvSpPr/>
              <p:nvPr/>
            </p:nvSpPr>
            <p:spPr>
              <a:xfrm>
                <a:off x="3853058" y="3995565"/>
                <a:ext cx="239504" cy="687928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Seta para cima 51">
                <a:extLst>
                  <a:ext uri="{FF2B5EF4-FFF2-40B4-BE49-F238E27FC236}">
                    <a16:creationId xmlns:a16="http://schemas.microsoft.com/office/drawing/2014/main" id="{20055FB7-55DF-1128-0467-72B68A08F372}"/>
                  </a:ext>
                </a:extLst>
              </p:cNvPr>
              <p:cNvSpPr/>
              <p:nvPr/>
            </p:nvSpPr>
            <p:spPr>
              <a:xfrm>
                <a:off x="4911792" y="3466925"/>
                <a:ext cx="239504" cy="687928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Seta para cima 52">
                <a:extLst>
                  <a:ext uri="{FF2B5EF4-FFF2-40B4-BE49-F238E27FC236}">
                    <a16:creationId xmlns:a16="http://schemas.microsoft.com/office/drawing/2014/main" id="{2A8B8AAE-1669-156D-561D-3C2E0FC0EE7F}"/>
                  </a:ext>
                </a:extLst>
              </p:cNvPr>
              <p:cNvSpPr/>
              <p:nvPr/>
            </p:nvSpPr>
            <p:spPr>
              <a:xfrm>
                <a:off x="5961491" y="1379387"/>
                <a:ext cx="239504" cy="2143272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88D50260-99D4-185A-6265-A86C11F4AB79}"/>
                  </a:ext>
                </a:extLst>
              </p:cNvPr>
              <p:cNvSpPr txBox="1"/>
              <p:nvPr/>
            </p:nvSpPr>
            <p:spPr>
              <a:xfrm rot="16200000" flipH="1">
                <a:off x="-608118" y="4142920"/>
                <a:ext cx="2559366" cy="40628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pt-BR" b="1" dirty="0"/>
                  <a:t>Em milhões de R$</a:t>
                </a:r>
              </a:p>
            </p:txBody>
          </p:sp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9A6AAA1A-49EA-52A2-84DD-71AAACFECFFB}"/>
                  </a:ext>
                </a:extLst>
              </p:cNvPr>
              <p:cNvSpPr txBox="1"/>
              <p:nvPr/>
            </p:nvSpPr>
            <p:spPr>
              <a:xfrm flipH="1">
                <a:off x="345802" y="1171216"/>
                <a:ext cx="4398258" cy="70446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accent1">
                        <a:lumMod val="50000"/>
                      </a:schemeClr>
                    </a:solidFill>
                  </a:rPr>
                  <a:t>CRESCIMENTO DO FATURAMENTO ANO A ANO (2016 – 2021)</a:t>
                </a:r>
              </a:p>
            </p:txBody>
          </p:sp>
        </p:grp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9DF7031C-9338-0735-428B-21C5D1614EB8}"/>
                </a:ext>
              </a:extLst>
            </p:cNvPr>
            <p:cNvSpPr txBox="1"/>
            <p:nvPr/>
          </p:nvSpPr>
          <p:spPr>
            <a:xfrm flipH="1">
              <a:off x="9546426" y="5645363"/>
              <a:ext cx="2517035" cy="33855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pt-BR" sz="1600" dirty="0"/>
                <a:t>*Empresa em liquidação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86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"/>
          <p:cNvSpPr txBox="1"/>
          <p:nvPr/>
        </p:nvSpPr>
        <p:spPr>
          <a:xfrm>
            <a:off x="3025602" y="2980206"/>
            <a:ext cx="1910372" cy="3872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4257" b="1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57,6</a:t>
            </a:r>
            <a:r>
              <a:rPr lang="pt-BR" sz="3000" b="1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3000" b="1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2580642" y="557842"/>
            <a:ext cx="7188933" cy="356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1838" b="1" dirty="0">
                <a:solidFill>
                  <a:srgbClr val="0093A2"/>
                </a:solidFill>
                <a:latin typeface="Arial Black"/>
                <a:ea typeface="Arial Black"/>
                <a:cs typeface="Arial Black"/>
                <a:sym typeface="Arial Black"/>
              </a:rPr>
              <a:t>LINHAS DE PRODUTOS E DE NEGÓCIOS - 2019</a:t>
            </a:r>
            <a:endParaRPr sz="1838" dirty="0">
              <a:solidFill>
                <a:srgbClr val="0093A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p30"/>
          <p:cNvSpPr txBox="1"/>
          <p:nvPr/>
        </p:nvSpPr>
        <p:spPr>
          <a:xfrm>
            <a:off x="2753168" y="4554233"/>
            <a:ext cx="2455239" cy="3872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4257" b="1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41,1</a:t>
            </a:r>
            <a:r>
              <a:rPr lang="pt-BR" sz="3000" b="1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3000" b="1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8" name="Google Shape;308;p30"/>
          <p:cNvPicPr preferRelativeResize="0"/>
          <p:nvPr/>
        </p:nvPicPr>
        <p:blipFill rotWithShape="1">
          <a:blip r:embed="rId3">
            <a:alphaModFix/>
          </a:blip>
          <a:srcRect l="8621" t="5016" r="67772" b="81653"/>
          <a:stretch/>
        </p:blipFill>
        <p:spPr>
          <a:xfrm>
            <a:off x="2913165" y="2478980"/>
            <a:ext cx="2300470" cy="6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 rotWithShape="1">
          <a:blip r:embed="rId3">
            <a:alphaModFix/>
          </a:blip>
          <a:srcRect l="7287" t="54236" r="69106" b="33216"/>
          <a:stretch/>
        </p:blipFill>
        <p:spPr>
          <a:xfrm>
            <a:off x="2830554" y="4007613"/>
            <a:ext cx="2300470" cy="61061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0"/>
          <p:cNvSpPr txBox="1"/>
          <p:nvPr/>
        </p:nvSpPr>
        <p:spPr>
          <a:xfrm>
            <a:off x="2960094" y="1748982"/>
            <a:ext cx="2036937" cy="44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1258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PRINCIPAIS LINHAS DE NEGÓCIOS</a:t>
            </a:r>
            <a:endParaRPr sz="1258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5840191" y="1835730"/>
            <a:ext cx="2036937" cy="25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1258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DESCRIÇÃO</a:t>
            </a:r>
            <a:endParaRPr sz="1258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8408811" y="1748982"/>
            <a:ext cx="2564677" cy="44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1258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MODELO DE NEGÓCIOS</a:t>
            </a:r>
            <a:endParaRPr sz="1258" b="1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ctr"/>
            <a:r>
              <a:rPr lang="pt-BR" sz="1258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GERAÇÃO DE RECEITAS</a:t>
            </a:r>
            <a:endParaRPr sz="1258" b="1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5788230" y="2573685"/>
            <a:ext cx="2140859" cy="84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r>
              <a:rPr lang="pt-BR" sz="1258" b="1">
                <a:solidFill>
                  <a:srgbClr val="00717D"/>
                </a:solidFill>
                <a:latin typeface="Arial Black"/>
                <a:ea typeface="Arial Black"/>
                <a:cs typeface="Arial Black"/>
                <a:sym typeface="Arial Black"/>
              </a:rPr>
              <a:t>Chips e Tags com alta segurança usando criptografia avançada</a:t>
            </a:r>
            <a:endParaRPr sz="1258" b="1">
              <a:solidFill>
                <a:srgbClr val="0071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5741494" y="4114523"/>
            <a:ext cx="2343189" cy="95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r>
              <a:rPr lang="pt-BR" sz="1258" b="1">
                <a:solidFill>
                  <a:srgbClr val="00717D"/>
                </a:solidFill>
                <a:latin typeface="Arial Black"/>
                <a:ea typeface="Arial Black"/>
                <a:cs typeface="Arial Black"/>
                <a:sym typeface="Arial Black"/>
              </a:rPr>
              <a:t>Chips e Tags para rastreio e identificação para fins logísticos e controle de ativos e PPB com Tags de papel e especiais</a:t>
            </a:r>
            <a:endParaRPr sz="1258" b="1">
              <a:solidFill>
                <a:srgbClr val="0071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5" name="Google Shape;315;p30" descr="W:\Logo_nova\APRESENTAÇÕES\2020\APRESENTAÇÃO PPI\market sounding descrição do negócio.jpg"/>
          <p:cNvPicPr preferRelativeResize="0"/>
          <p:nvPr/>
        </p:nvPicPr>
        <p:blipFill rotWithShape="1">
          <a:blip r:embed="rId4">
            <a:alphaModFix/>
          </a:blip>
          <a:srcRect t="28564" r="48660" b="32100"/>
          <a:stretch/>
        </p:blipFill>
        <p:spPr>
          <a:xfrm>
            <a:off x="-3516379" y="1604469"/>
            <a:ext cx="3348739" cy="164937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/>
          <p:cNvSpPr txBox="1"/>
          <p:nvPr/>
        </p:nvSpPr>
        <p:spPr>
          <a:xfrm>
            <a:off x="8539561" y="4097251"/>
            <a:ext cx="2796906" cy="130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r>
              <a:rPr lang="pt-BR" sz="1258" b="1">
                <a:solidFill>
                  <a:srgbClr val="00717D"/>
                </a:solidFill>
                <a:latin typeface="Arial Black"/>
                <a:ea typeface="Arial Black"/>
                <a:cs typeface="Arial Black"/>
                <a:sym typeface="Arial Black"/>
              </a:rPr>
              <a:t>Parcerias com empresas habilitadas PPB, empresas de integração, convertedores e fornecimento direto para empresas consumidoras através de venda por pedido.</a:t>
            </a:r>
            <a:endParaRPr sz="1258">
              <a:solidFill>
                <a:srgbClr val="0071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8580080" y="2575112"/>
            <a:ext cx="2706336" cy="89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r>
              <a:rPr lang="pt-BR" sz="1258" b="1">
                <a:solidFill>
                  <a:srgbClr val="00717D"/>
                </a:solidFill>
                <a:latin typeface="Arial Black"/>
                <a:ea typeface="Arial Black"/>
                <a:cs typeface="Arial Black"/>
                <a:sym typeface="Arial Black"/>
              </a:rPr>
              <a:t>Parcerias com empresas que fazem comissionamento no sistema da ARTESP.</a:t>
            </a:r>
            <a:endParaRPr sz="1258" b="1">
              <a:solidFill>
                <a:srgbClr val="00717D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r>
              <a:rPr lang="pt-BR" sz="1258" b="1">
                <a:solidFill>
                  <a:srgbClr val="00717D"/>
                </a:solidFill>
                <a:latin typeface="Arial Black"/>
                <a:ea typeface="Arial Black"/>
                <a:cs typeface="Arial Black"/>
                <a:sym typeface="Arial Black"/>
              </a:rPr>
              <a:t>Venda por pedido.</a:t>
            </a:r>
            <a:endParaRPr sz="1258">
              <a:solidFill>
                <a:srgbClr val="00717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18" name="Google Shape;318;p30"/>
          <p:cNvCxnSpPr/>
          <p:nvPr/>
        </p:nvCxnSpPr>
        <p:spPr>
          <a:xfrm>
            <a:off x="5820403" y="3831373"/>
            <a:ext cx="5466376" cy="5225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19" name="Google Shape;319;p30"/>
          <p:cNvCxnSpPr/>
          <p:nvPr/>
        </p:nvCxnSpPr>
        <p:spPr>
          <a:xfrm rot="10800000" flipH="1">
            <a:off x="748986" y="5659014"/>
            <a:ext cx="10537672" cy="15675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30"/>
          <p:cNvCxnSpPr/>
          <p:nvPr/>
        </p:nvCxnSpPr>
        <p:spPr>
          <a:xfrm rot="10800000">
            <a:off x="8252831" y="2619405"/>
            <a:ext cx="3483" cy="752712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30"/>
          <p:cNvCxnSpPr/>
          <p:nvPr/>
        </p:nvCxnSpPr>
        <p:spPr>
          <a:xfrm rot="10800000">
            <a:off x="8283601" y="4152841"/>
            <a:ext cx="0" cy="122820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30"/>
          <p:cNvCxnSpPr/>
          <p:nvPr/>
        </p:nvCxnSpPr>
        <p:spPr>
          <a:xfrm rot="10800000" flipH="1">
            <a:off x="2100196" y="734200"/>
            <a:ext cx="777096" cy="4064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23" name="Google Shape;323;p30"/>
          <p:cNvCxnSpPr/>
          <p:nvPr/>
        </p:nvCxnSpPr>
        <p:spPr>
          <a:xfrm rot="10800000" flipH="1">
            <a:off x="9627910" y="734200"/>
            <a:ext cx="777096" cy="4064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324" name="Google Shape;324;p30"/>
          <p:cNvSpPr txBox="1"/>
          <p:nvPr/>
        </p:nvSpPr>
        <p:spPr>
          <a:xfrm>
            <a:off x="655030" y="1748982"/>
            <a:ext cx="1910372" cy="44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/>
            <a:r>
              <a:rPr lang="pt-BR" sz="1258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LINHAS DE PRODUTOS</a:t>
            </a:r>
            <a:endParaRPr sz="1258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5" name="Google Shape;325;p30"/>
          <p:cNvSpPr txBox="1"/>
          <p:nvPr/>
        </p:nvSpPr>
        <p:spPr>
          <a:xfrm>
            <a:off x="531078" y="2621123"/>
            <a:ext cx="1910372" cy="271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5" tIns="44220" rIns="88465" bIns="44220" anchor="t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pt-BR" sz="1451" b="1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CHIPS</a:t>
            </a:r>
            <a:endParaRPr sz="1451" b="1">
              <a:solidFill>
                <a:srgbClr val="66666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ctr">
              <a:lnSpc>
                <a:spcPct val="200000"/>
              </a:lnSpc>
            </a:pPr>
            <a:r>
              <a:rPr lang="pt-BR" sz="1451" b="1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ETIQUETAS</a:t>
            </a:r>
            <a:endParaRPr sz="1451" b="1">
              <a:solidFill>
                <a:srgbClr val="66666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ctr">
              <a:lnSpc>
                <a:spcPct val="200000"/>
              </a:lnSpc>
            </a:pPr>
            <a:r>
              <a:rPr lang="pt-BR" sz="1451" b="1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INLAYS</a:t>
            </a:r>
            <a:endParaRPr sz="1451" b="1">
              <a:solidFill>
                <a:srgbClr val="66666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ctr">
              <a:lnSpc>
                <a:spcPct val="200000"/>
              </a:lnSpc>
            </a:pPr>
            <a:r>
              <a:rPr lang="pt-BR" sz="1451" b="1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SENSORES</a:t>
            </a:r>
            <a:endParaRPr sz="1451" b="1">
              <a:solidFill>
                <a:srgbClr val="66666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ctr">
              <a:lnSpc>
                <a:spcPct val="200000"/>
              </a:lnSpc>
              <a:buClr>
                <a:schemeClr val="dk1"/>
              </a:buClr>
            </a:pPr>
            <a:r>
              <a:rPr lang="pt-BR" sz="1451" b="1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TAGS</a:t>
            </a:r>
            <a:endParaRPr sz="1451" b="1">
              <a:solidFill>
                <a:srgbClr val="66666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algn="ctr">
              <a:lnSpc>
                <a:spcPct val="200000"/>
              </a:lnSpc>
            </a:pPr>
            <a:r>
              <a:rPr lang="pt-BR" sz="1451" b="1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MICROMÓDULOS</a:t>
            </a:r>
            <a:endParaRPr sz="1451" b="1">
              <a:solidFill>
                <a:srgbClr val="66666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26" name="Google Shape;326;p30"/>
          <p:cNvCxnSpPr/>
          <p:nvPr/>
        </p:nvCxnSpPr>
        <p:spPr>
          <a:xfrm rot="10800000">
            <a:off x="2577546" y="2427114"/>
            <a:ext cx="0" cy="3118543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7" name="Google Shape;327;p30"/>
          <p:cNvCxnSpPr/>
          <p:nvPr/>
        </p:nvCxnSpPr>
        <p:spPr>
          <a:xfrm rot="10800000" flipH="1">
            <a:off x="748986" y="1600780"/>
            <a:ext cx="10537672" cy="15675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30"/>
          <p:cNvCxnSpPr/>
          <p:nvPr/>
        </p:nvCxnSpPr>
        <p:spPr>
          <a:xfrm rot="10800000" flipH="1">
            <a:off x="748986" y="2309864"/>
            <a:ext cx="10537672" cy="15675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30"/>
          <p:cNvCxnSpPr/>
          <p:nvPr/>
        </p:nvCxnSpPr>
        <p:spPr>
          <a:xfrm rot="10800000">
            <a:off x="5346802" y="2427114"/>
            <a:ext cx="0" cy="3118543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30"/>
          <p:cNvCxnSpPr/>
          <p:nvPr/>
        </p:nvCxnSpPr>
        <p:spPr>
          <a:xfrm>
            <a:off x="2913165" y="3831373"/>
            <a:ext cx="2068578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667" dirty="0">
                <a:solidFill>
                  <a:srgbClr val="003366"/>
                </a:solidFill>
              </a:rPr>
              <a:t>Global </a:t>
            </a:r>
            <a:r>
              <a:rPr lang="pt-BR" sz="2667" dirty="0" err="1">
                <a:solidFill>
                  <a:srgbClr val="003366"/>
                </a:solidFill>
              </a:rPr>
              <a:t>Government</a:t>
            </a:r>
            <a:r>
              <a:rPr lang="pt-BR" sz="2667" dirty="0">
                <a:solidFill>
                  <a:srgbClr val="003366"/>
                </a:solidFill>
              </a:rPr>
              <a:t> Incentives for </a:t>
            </a:r>
            <a:r>
              <a:rPr lang="pt-BR" sz="2667" dirty="0" err="1">
                <a:solidFill>
                  <a:srgbClr val="003366"/>
                </a:solidFill>
              </a:rPr>
              <a:t>Semiconductor</a:t>
            </a:r>
            <a:endParaRPr lang="pt-BR" sz="2667" dirty="0">
              <a:solidFill>
                <a:srgbClr val="003366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E98823-B600-C397-F19F-076329CC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1500721"/>
            <a:ext cx="11750040" cy="4972558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BA04A7A-FF8D-667C-A3B2-800101B393D4}"/>
              </a:ext>
            </a:extLst>
          </p:cNvPr>
          <p:cNvSpPr/>
          <p:nvPr/>
        </p:nvSpPr>
        <p:spPr>
          <a:xfrm>
            <a:off x="627867" y="6601455"/>
            <a:ext cx="653416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>
                <a:latin typeface="Calibri" panose="020F0502020204030204" pitchFamily="34" charset="0"/>
                <a:cs typeface="Calibri" panose="020F0502020204030204" pitchFamily="34" charset="0"/>
              </a:rPr>
              <a:t>Source: World Semiconductor Trade Statistics (WSTS) and estimate from Semiconductor Industry Association (SIA</a:t>
            </a:r>
            <a:r>
              <a:rPr lang="pt-BR" sz="1067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9F57D4B-760A-CA3A-FA6D-23F8A70BC816}"/>
              </a:ext>
            </a:extLst>
          </p:cNvPr>
          <p:cNvSpPr txBox="1"/>
          <p:nvPr/>
        </p:nvSpPr>
        <p:spPr>
          <a:xfrm>
            <a:off x="7840130" y="6580967"/>
            <a:ext cx="4276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Copiado de Henrique Miguel – apresentação CGEE – 11abr2023</a:t>
            </a:r>
          </a:p>
        </p:txBody>
      </p:sp>
    </p:spTree>
    <p:extLst>
      <p:ext uri="{BB962C8B-B14F-4D97-AF65-F5344CB8AC3E}">
        <p14:creationId xmlns:p14="http://schemas.microsoft.com/office/powerpoint/2010/main" val="36410572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8DD9FE-4D8B-512F-CAE0-9F1C221C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4" y="373274"/>
            <a:ext cx="11004430" cy="572399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28C9E2-E07E-1E9B-5054-46D1390FFF3C}"/>
              </a:ext>
            </a:extLst>
          </p:cNvPr>
          <p:cNvSpPr txBox="1"/>
          <p:nvPr/>
        </p:nvSpPr>
        <p:spPr>
          <a:xfrm>
            <a:off x="517584" y="6487068"/>
            <a:ext cx="11487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https://</a:t>
            </a:r>
            <a:r>
              <a:rPr lang="pt-BR" sz="1200" dirty="0" err="1"/>
              <a:t>www.semi.org</a:t>
            </a:r>
            <a:r>
              <a:rPr lang="pt-BR" sz="1200" dirty="0"/>
              <a:t>/</a:t>
            </a:r>
            <a:r>
              <a:rPr lang="pt-BR" sz="1200" dirty="0" err="1"/>
              <a:t>en</a:t>
            </a:r>
            <a:r>
              <a:rPr lang="pt-BR" sz="1200" dirty="0"/>
              <a:t>/</a:t>
            </a:r>
            <a:r>
              <a:rPr lang="pt-BR" sz="1200" dirty="0" err="1"/>
              <a:t>news</a:t>
            </a:r>
            <a:r>
              <a:rPr lang="pt-BR" sz="1200" dirty="0"/>
              <a:t>-media-</a:t>
            </a:r>
            <a:r>
              <a:rPr lang="pt-BR" sz="1200" dirty="0" err="1"/>
              <a:t>press</a:t>
            </a:r>
            <a:r>
              <a:rPr lang="pt-BR" sz="1200" dirty="0"/>
              <a:t>-releases/</a:t>
            </a:r>
            <a:r>
              <a:rPr lang="pt-BR" sz="1200" dirty="0" err="1"/>
              <a:t>semi</a:t>
            </a:r>
            <a:r>
              <a:rPr lang="pt-BR" sz="1200" dirty="0"/>
              <a:t>-</a:t>
            </a:r>
            <a:r>
              <a:rPr lang="pt-BR" sz="1200" dirty="0" err="1"/>
              <a:t>press</a:t>
            </a:r>
            <a:r>
              <a:rPr lang="pt-BR" sz="1200" dirty="0"/>
              <a:t>-releases/global-chip-</a:t>
            </a:r>
            <a:r>
              <a:rPr lang="pt-BR" sz="1200" dirty="0" err="1"/>
              <a:t>industry</a:t>
            </a:r>
            <a:r>
              <a:rPr lang="pt-BR" sz="1200" dirty="0"/>
              <a:t>-</a:t>
            </a:r>
            <a:r>
              <a:rPr lang="pt-BR" sz="1200" dirty="0" err="1"/>
              <a:t>projected</a:t>
            </a:r>
            <a:r>
              <a:rPr lang="pt-BR" sz="1200" dirty="0"/>
              <a:t>-</a:t>
            </a:r>
            <a:r>
              <a:rPr lang="pt-BR" sz="1200" dirty="0" err="1"/>
              <a:t>to</a:t>
            </a:r>
            <a:r>
              <a:rPr lang="pt-BR" sz="1200" dirty="0"/>
              <a:t>-</a:t>
            </a:r>
            <a:r>
              <a:rPr lang="pt-BR" sz="1200" dirty="0" err="1"/>
              <a:t>invest</a:t>
            </a:r>
            <a:r>
              <a:rPr lang="pt-BR" sz="1200" dirty="0"/>
              <a:t>-more-</a:t>
            </a:r>
            <a:r>
              <a:rPr lang="pt-BR" sz="1200" dirty="0" err="1"/>
              <a:t>than</a:t>
            </a:r>
            <a:r>
              <a:rPr lang="pt-BR" sz="1200" dirty="0"/>
              <a:t>-%24500-billion-in-new-factories-by-2024-semi-reports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C65E2D-D3D7-661E-41D4-02575BADBA90}"/>
              </a:ext>
            </a:extLst>
          </p:cNvPr>
          <p:cNvSpPr txBox="1"/>
          <p:nvPr/>
        </p:nvSpPr>
        <p:spPr>
          <a:xfrm>
            <a:off x="500332" y="60734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Global Chip </a:t>
            </a:r>
            <a:r>
              <a:rPr lang="pt-BR" dirty="0" err="1"/>
              <a:t>Industry</a:t>
            </a:r>
            <a:r>
              <a:rPr lang="pt-BR" dirty="0"/>
              <a:t> </a:t>
            </a:r>
            <a:r>
              <a:rPr lang="pt-BR" dirty="0" err="1"/>
              <a:t>projected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invest</a:t>
            </a:r>
            <a:r>
              <a:rPr lang="pt-BR" dirty="0"/>
              <a:t> more </a:t>
            </a:r>
            <a:r>
              <a:rPr lang="pt-BR" dirty="0" err="1"/>
              <a:t>than</a:t>
            </a:r>
            <a:r>
              <a:rPr lang="pt-BR" dirty="0"/>
              <a:t> US$500B in new </a:t>
            </a:r>
            <a:r>
              <a:rPr lang="pt-BR" dirty="0" err="1"/>
              <a:t>factories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73323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5ECA2-340B-B58C-FF85-FB832442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err="1"/>
              <a:t>Semiconduction</a:t>
            </a:r>
            <a:r>
              <a:rPr lang="pt-BR" sz="4000" dirty="0"/>
              <a:t> Manufacturing in Asia – </a:t>
            </a:r>
            <a:r>
              <a:rPr lang="pt-BR" sz="4000" dirty="0" err="1"/>
              <a:t>Why</a:t>
            </a:r>
            <a:r>
              <a:rPr lang="pt-BR" sz="4000" dirty="0"/>
              <a:t>?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E296E8-0136-D679-4D9C-50919AD72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>
                <a:effectLst/>
                <a:latin typeface="OpenSans"/>
              </a:rPr>
              <a:t>It </a:t>
            </a:r>
            <a:r>
              <a:rPr lang="pt-BR" dirty="0" err="1">
                <a:effectLst/>
                <a:latin typeface="OpenSans"/>
              </a:rPr>
              <a:t>isn’t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happenstance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that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so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much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semiconductor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manufacturing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 err="1">
                <a:effectLst/>
                <a:latin typeface="OpenSans"/>
              </a:rPr>
              <a:t>occurs</a:t>
            </a:r>
            <a:r>
              <a:rPr lang="pt-BR" dirty="0">
                <a:effectLst/>
                <a:latin typeface="OpenSans"/>
              </a:rPr>
              <a:t> </a:t>
            </a:r>
            <a:r>
              <a:rPr lang="pt-BR" dirty="0">
                <a:latin typeface="OpenSans"/>
              </a:rPr>
              <a:t>in Taiwan, China, </a:t>
            </a:r>
            <a:r>
              <a:rPr lang="pt-BR" dirty="0" err="1">
                <a:latin typeface="OpenSans"/>
              </a:rPr>
              <a:t>Japan</a:t>
            </a:r>
            <a:r>
              <a:rPr lang="pt-BR" dirty="0">
                <a:latin typeface="OpenSans"/>
              </a:rPr>
              <a:t>, </a:t>
            </a:r>
            <a:r>
              <a:rPr lang="pt-BR" dirty="0" err="1">
                <a:latin typeface="OpenSans"/>
              </a:rPr>
              <a:t>and</a:t>
            </a:r>
            <a:r>
              <a:rPr lang="pt-BR" dirty="0">
                <a:latin typeface="OpenSans"/>
              </a:rPr>
              <a:t> South Korea, as </a:t>
            </a:r>
            <a:r>
              <a:rPr lang="pt-BR" dirty="0" err="1">
                <a:latin typeface="OpenSans"/>
              </a:rPr>
              <a:t>well</a:t>
            </a:r>
            <a:r>
              <a:rPr lang="pt-BR" dirty="0">
                <a:latin typeface="OpenSans"/>
              </a:rPr>
              <a:t> as in </a:t>
            </a:r>
            <a:r>
              <a:rPr lang="pt-BR" dirty="0" err="1">
                <a:latin typeface="OpenSans"/>
              </a:rPr>
              <a:t>other</a:t>
            </a:r>
            <a:r>
              <a:rPr lang="pt-BR" dirty="0">
                <a:latin typeface="OpenSans"/>
              </a:rPr>
              <a:t> </a:t>
            </a:r>
            <a:r>
              <a:rPr lang="pt-BR" dirty="0" err="1">
                <a:latin typeface="OpenSans"/>
              </a:rPr>
              <a:t>parts</a:t>
            </a:r>
            <a:r>
              <a:rPr lang="pt-BR" dirty="0">
                <a:latin typeface="OpenSans"/>
              </a:rPr>
              <a:t> </a:t>
            </a:r>
            <a:r>
              <a:rPr lang="pt-BR" dirty="0" err="1">
                <a:latin typeface="OpenSans"/>
              </a:rPr>
              <a:t>of</a:t>
            </a:r>
            <a:r>
              <a:rPr lang="pt-BR" dirty="0">
                <a:latin typeface="OpenSans"/>
              </a:rPr>
              <a:t> </a:t>
            </a:r>
            <a:r>
              <a:rPr lang="pt-BR" dirty="0" err="1">
                <a:latin typeface="OpenSans"/>
              </a:rPr>
              <a:t>Southeast</a:t>
            </a:r>
            <a:r>
              <a:rPr lang="pt-BR" dirty="0">
                <a:latin typeface="OpenSans"/>
              </a:rPr>
              <a:t> </a:t>
            </a:r>
            <a:r>
              <a:rPr lang="pt-BR" dirty="0">
                <a:effectLst/>
                <a:latin typeface="OpenSans"/>
              </a:rPr>
              <a:t>Asia (</a:t>
            </a:r>
            <a:r>
              <a:rPr lang="pt-BR" dirty="0" err="1">
                <a:effectLst/>
                <a:latin typeface="OpenSans"/>
              </a:rPr>
              <a:t>mainly</a:t>
            </a:r>
            <a:r>
              <a:rPr lang="pt-BR" dirty="0">
                <a:effectLst/>
                <a:latin typeface="OpenSans"/>
              </a:rPr>
              <a:t> in Malaysia, Singapore):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They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have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educated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workforces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,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infrastructures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and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short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supply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chains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,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and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anchor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 </a:t>
            </a:r>
            <a:r>
              <a:rPr lang="pt-BR" dirty="0" err="1">
                <a:solidFill>
                  <a:schemeClr val="accent1"/>
                </a:solidFill>
                <a:effectLst/>
                <a:latin typeface="OpenSans"/>
              </a:rPr>
              <a:t>companies</a:t>
            </a:r>
            <a:r>
              <a:rPr lang="pt-BR" dirty="0">
                <a:solidFill>
                  <a:schemeClr val="accent1"/>
                </a:solidFill>
                <a:effectLst/>
                <a:latin typeface="OpenSans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>
              <a:effectLst/>
              <a:latin typeface="OpenSan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600" dirty="0">
                <a:effectLst/>
                <a:latin typeface="OpenSans"/>
              </a:rPr>
              <a:t>2023 Deloitte </a:t>
            </a:r>
            <a:r>
              <a:rPr lang="pt-BR" sz="1600" dirty="0" err="1">
                <a:effectLst/>
                <a:latin typeface="OpenSans"/>
              </a:rPr>
              <a:t>us-tmt-semiconductor-industry-outlook.pdf</a:t>
            </a:r>
            <a:endParaRPr lang="pt-BR" dirty="0"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96608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1B79A2B-11DD-74FB-5D4E-92D39553FCBE}"/>
              </a:ext>
            </a:extLst>
          </p:cNvPr>
          <p:cNvSpPr txBox="1"/>
          <p:nvPr/>
        </p:nvSpPr>
        <p:spPr>
          <a:xfrm>
            <a:off x="1007390" y="1037271"/>
            <a:ext cx="1008939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[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For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the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EU:]</a:t>
            </a:r>
            <a:endParaRPr lang="pt-BR" sz="2800" dirty="0">
              <a:solidFill>
                <a:schemeClr val="accent1"/>
              </a:solidFill>
              <a:latin typeface="SabonLTPro"/>
            </a:endParaRPr>
          </a:p>
          <a:p>
            <a:r>
              <a:rPr lang="pt-BR" sz="2800" dirty="0">
                <a:solidFill>
                  <a:schemeClr val="accent1"/>
                </a:solidFill>
                <a:latin typeface="SabonLTPro"/>
              </a:rPr>
              <a:t>T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he 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goal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is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to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become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 more self-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sucient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, as complete self-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suciency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is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chemeClr val="accent1"/>
                </a:solidFill>
                <a:effectLst/>
                <a:latin typeface="SabonLTPro"/>
              </a:rPr>
              <a:t>unattainable</a:t>
            </a:r>
            <a:r>
              <a:rPr lang="pt-BR" sz="2800" dirty="0">
                <a:solidFill>
                  <a:schemeClr val="accent1"/>
                </a:solidFill>
                <a:effectLst/>
                <a:latin typeface="SabonLTPro"/>
              </a:rPr>
              <a:t>. </a:t>
            </a:r>
          </a:p>
          <a:p>
            <a:endParaRPr lang="pt-BR" sz="2800" dirty="0">
              <a:solidFill>
                <a:schemeClr val="accent1"/>
              </a:solidFill>
              <a:latin typeface="SabonLTPro"/>
            </a:endParaRPr>
          </a:p>
          <a:p>
            <a:endParaRPr lang="pt-BR" sz="2800" dirty="0">
              <a:solidFill>
                <a:srgbClr val="1E1E1E"/>
              </a:solidFill>
              <a:latin typeface="SabonLTPro"/>
            </a:endParaRPr>
          </a:p>
          <a:p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President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dirty="0"/>
              <a:t>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of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the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European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Commission, Ursula von der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Leyen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,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introducing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the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 EU Chips </a:t>
            </a:r>
            <a:r>
              <a:rPr lang="pt-BR" sz="2800" dirty="0" err="1">
                <a:solidFill>
                  <a:srgbClr val="1E1E1E"/>
                </a:solidFill>
                <a:effectLst/>
                <a:latin typeface="SabonLTPro"/>
              </a:rPr>
              <a:t>Act</a:t>
            </a:r>
            <a:r>
              <a:rPr lang="pt-BR" sz="2800" dirty="0">
                <a:solidFill>
                  <a:srgbClr val="1E1E1E"/>
                </a:solidFill>
                <a:effectLst/>
                <a:latin typeface="SabonLTPro"/>
              </a:rPr>
              <a:t>: </a:t>
            </a:r>
          </a:p>
          <a:p>
            <a:endParaRPr lang="pt-BR" sz="2800" dirty="0">
              <a:solidFill>
                <a:srgbClr val="1E1E1E"/>
              </a:solidFill>
              <a:effectLst/>
              <a:latin typeface="SabonLTPro"/>
            </a:endParaRPr>
          </a:p>
          <a:p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“It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should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be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clear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that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no country –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and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even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no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continent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–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can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be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entirely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 self-</a:t>
            </a:r>
            <a:r>
              <a:rPr lang="pt-BR" sz="2800" b="1" dirty="0" err="1">
                <a:solidFill>
                  <a:srgbClr val="1E1E1E"/>
                </a:solidFill>
                <a:effectLst/>
                <a:latin typeface="SabonLTPro"/>
              </a:rPr>
              <a:t>sucient</a:t>
            </a:r>
            <a:r>
              <a:rPr lang="pt-BR" sz="2800" b="1" dirty="0">
                <a:solidFill>
                  <a:srgbClr val="1E1E1E"/>
                </a:solidFill>
                <a:effectLst/>
                <a:latin typeface="SabonLTPro"/>
              </a:rPr>
              <a:t>.”</a:t>
            </a:r>
            <a:endParaRPr lang="pt-BR" sz="2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2219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7A4361D-5933-4340-31A8-E6C2A799F135}"/>
              </a:ext>
            </a:extLst>
          </p:cNvPr>
          <p:cNvSpPr txBox="1"/>
          <p:nvPr/>
        </p:nvSpPr>
        <p:spPr>
          <a:xfrm>
            <a:off x="1017917" y="356457"/>
            <a:ext cx="976510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1E1E1E"/>
                </a:solidFill>
                <a:latin typeface="SabonLTPro"/>
              </a:rPr>
              <a:t>BEYOND Si</a:t>
            </a:r>
          </a:p>
          <a:p>
            <a:endParaRPr lang="pt-BR" sz="3200" dirty="0">
              <a:solidFill>
                <a:srgbClr val="1E1E1E"/>
              </a:solidFill>
              <a:effectLst/>
              <a:latin typeface="SabonLTPro"/>
            </a:endParaRPr>
          </a:p>
          <a:p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But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sometimes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chips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capable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of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handling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high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voltages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and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currents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are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needed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for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applications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such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as solar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panels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,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wind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turbines,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military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,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aerospace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and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(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especially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)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electric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vehicles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. Silicon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can’t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handle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high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voltages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and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currents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well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. New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materials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such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as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gallium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nitride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(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GaN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)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and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silicon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carbide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(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SiC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)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can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run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at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hundreds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or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even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thousands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of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volts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and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are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emerging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multibillion-dollar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annual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 </a:t>
            </a:r>
            <a:r>
              <a:rPr lang="pt-BR" sz="3200" dirty="0" err="1">
                <a:solidFill>
                  <a:srgbClr val="1E1E1E"/>
                </a:solidFill>
                <a:effectLst/>
                <a:latin typeface="SabonLTPro"/>
              </a:rPr>
              <a:t>markets</a:t>
            </a:r>
            <a:r>
              <a:rPr lang="pt-BR" sz="3200" dirty="0">
                <a:solidFill>
                  <a:srgbClr val="1E1E1E"/>
                </a:solidFill>
                <a:effectLst/>
                <a:latin typeface="SabonLTPro"/>
              </a:rPr>
              <a:t>.</a:t>
            </a:r>
          </a:p>
          <a:p>
            <a:endParaRPr lang="pt-BR" sz="3200" dirty="0">
              <a:solidFill>
                <a:srgbClr val="1E1E1E"/>
              </a:solidFill>
              <a:latin typeface="SabonLTPro"/>
            </a:endParaRPr>
          </a:p>
          <a:p>
            <a:r>
              <a:rPr lang="pt-BR" sz="1800" dirty="0">
                <a:effectLst/>
              </a:rPr>
              <a:t>Deloitte Insights</a:t>
            </a:r>
            <a:endParaRPr lang="pt-BR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283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143" y="165270"/>
            <a:ext cx="11920811" cy="6466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onic circuit board">
            <a:extLst>
              <a:ext uri="{FF2B5EF4-FFF2-40B4-BE49-F238E27FC236}">
                <a16:creationId xmlns:a16="http://schemas.microsoft.com/office/drawing/2014/main" id="{1CCD7975-7AC5-DCDB-2A8F-D6472C2AD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4267473-E071-E44D-820A-A9C9F0B7D8E0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Semiconductor manufacturing needs talent </a:t>
            </a:r>
            <a:endParaRPr lang="en-US" sz="54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688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DE1E042-D7E3-5A12-D796-690E860BCCEB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276709"/>
          <a:ext cx="10548669" cy="4623762"/>
        </p:xfrm>
        <a:graphic>
          <a:graphicData uri="http://schemas.openxmlformats.org/drawingml/2006/table">
            <a:tbl>
              <a:tblPr/>
              <a:tblGrid>
                <a:gridCol w="3516223">
                  <a:extLst>
                    <a:ext uri="{9D8B030D-6E8A-4147-A177-3AD203B41FA5}">
                      <a16:colId xmlns:a16="http://schemas.microsoft.com/office/drawing/2014/main" val="2264025387"/>
                    </a:ext>
                  </a:extLst>
                </a:gridCol>
                <a:gridCol w="3516223">
                  <a:extLst>
                    <a:ext uri="{9D8B030D-6E8A-4147-A177-3AD203B41FA5}">
                      <a16:colId xmlns:a16="http://schemas.microsoft.com/office/drawing/2014/main" val="102516961"/>
                    </a:ext>
                  </a:extLst>
                </a:gridCol>
                <a:gridCol w="3516223">
                  <a:extLst>
                    <a:ext uri="{9D8B030D-6E8A-4147-A177-3AD203B41FA5}">
                      <a16:colId xmlns:a16="http://schemas.microsoft.com/office/drawing/2014/main" val="2295079997"/>
                    </a:ext>
                  </a:extLst>
                </a:gridCol>
              </a:tblGrid>
              <a:tr h="420342">
                <a:tc>
                  <a:txBody>
                    <a:bodyPr/>
                    <a:lstStyle/>
                    <a:p>
                      <a:r>
                        <a:rPr lang="pt-BR" b="1">
                          <a:effectLst/>
                          <a:latin typeface="Helvetica Neue" panose="02000503000000020004" pitchFamily="2" charset="0"/>
                        </a:rPr>
                        <a:t>Company</a:t>
                      </a:r>
                      <a:endParaRPr lang="pt-BR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effectLst/>
                          <a:latin typeface="Helvetica Neue" panose="02000503000000020004" pitchFamily="2" charset="0"/>
                        </a:rPr>
                        <a:t>No of Employees (2022)</a:t>
                      </a:r>
                      <a:endParaRPr lang="pt-BR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effectLst/>
                          <a:latin typeface="Helvetica Neue" panose="02000503000000020004" pitchFamily="2" charset="0"/>
                        </a:rPr>
                        <a:t>Revenue (2022)</a:t>
                      </a:r>
                      <a:endParaRPr lang="pt-BR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866067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Texas </a:t>
                      </a:r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Instruments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33,000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$20.03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338409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Nvidia </a:t>
                      </a:r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Corp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.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22,473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$26.91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826470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Broadcom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 Inc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20,000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$33.20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527022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Micron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 Technology Inc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48,000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$30.76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118784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Qualcomm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 Inc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51,000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$44.2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094112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Intel </a:t>
                      </a:r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Corp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.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132,000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$63.05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590016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Global </a:t>
                      </a:r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Foundries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 (USA)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14,000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$8.11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88359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UMC (Taiwan)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20,680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$9.07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7533266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Samsung </a:t>
                      </a:r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Electronics</a:t>
                      </a:r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 (S.K.)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266,673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$234.08 billion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01930"/>
                  </a:ext>
                </a:extLst>
              </a:tr>
              <a:tr h="420342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TSMC (Taiwan)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73,090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$73.67 </a:t>
                      </a:r>
                      <a:r>
                        <a:rPr lang="pt-BR" dirty="0" err="1">
                          <a:effectLst/>
                          <a:latin typeface="Helvetica Neue" panose="02000503000000020004" pitchFamily="2" charset="0"/>
                        </a:rPr>
                        <a:t>billion</a:t>
                      </a:r>
                      <a:endParaRPr lang="pt-BR" dirty="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846669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5FA223EC-7DC4-2595-6FDE-E18ECEDACC41}"/>
              </a:ext>
            </a:extLst>
          </p:cNvPr>
          <p:cNvSpPr txBox="1"/>
          <p:nvPr/>
        </p:nvSpPr>
        <p:spPr>
          <a:xfrm>
            <a:off x="879894" y="6211019"/>
            <a:ext cx="10834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DCA10D"/>
                </a:solidFill>
                <a:effectLst/>
                <a:latin typeface="Helvetica Neue" panose="02000503000000020004" pitchFamily="2" charset="0"/>
                <a:hlinkClick r:id="rId2"/>
              </a:rPr>
              <a:t>https://history-computer.com/the-10-largest-chip-manufacturers-in-the-world-and-what-they-do/</a:t>
            </a:r>
            <a:endParaRPr lang="pt-BR" sz="1100" dirty="0">
              <a:solidFill>
                <a:srgbClr val="DCA10D"/>
              </a:solidFill>
              <a:effectLst/>
              <a:latin typeface="Helvetica Neue" panose="02000503000000020004" pitchFamily="2" charset="0"/>
            </a:endParaRPr>
          </a:p>
          <a:p>
            <a:endParaRPr lang="pt-BR" sz="11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F9521D-31C2-55CA-9B2A-65D38361B1FF}"/>
              </a:ext>
            </a:extLst>
          </p:cNvPr>
          <p:cNvSpPr txBox="1"/>
          <p:nvPr/>
        </p:nvSpPr>
        <p:spPr>
          <a:xfrm>
            <a:off x="838199" y="957529"/>
            <a:ext cx="1577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August 2023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BC36A9-C2E7-F4E6-03D9-5DC2572FDD55}"/>
              </a:ext>
            </a:extLst>
          </p:cNvPr>
          <p:cNvSpPr txBox="1"/>
          <p:nvPr/>
        </p:nvSpPr>
        <p:spPr>
          <a:xfrm flipH="1">
            <a:off x="883918" y="216094"/>
            <a:ext cx="8415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10 </a:t>
            </a:r>
            <a:r>
              <a:rPr lang="pt-BR" sz="3200" b="1" dirty="0" err="1"/>
              <a:t>largest</a:t>
            </a:r>
            <a:r>
              <a:rPr lang="pt-BR" sz="3200" b="1" dirty="0"/>
              <a:t> chip </a:t>
            </a:r>
            <a:r>
              <a:rPr lang="pt-BR" sz="3200" b="1" dirty="0" err="1"/>
              <a:t>manufactures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47139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10">
            <a:extLst>
              <a:ext uri="{FF2B5EF4-FFF2-40B4-BE49-F238E27FC236}">
                <a16:creationId xmlns:a16="http://schemas.microsoft.com/office/drawing/2014/main" id="{0F83F92B-AEB8-3959-A2C2-CFDE25E9A586}"/>
              </a:ext>
            </a:extLst>
          </p:cNvPr>
          <p:cNvGrpSpPr/>
          <p:nvPr/>
        </p:nvGrpSpPr>
        <p:grpSpPr>
          <a:xfrm>
            <a:off x="2167759" y="984068"/>
            <a:ext cx="10024241" cy="5638635"/>
            <a:chOff x="2733674" y="1066413"/>
            <a:chExt cx="9458326" cy="532030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AA8D284-B0A2-A502-072F-BA189AE9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3674" y="1066413"/>
              <a:ext cx="9458326" cy="532030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E051BA2-6DC8-133D-D9DB-0BCB04EF656F}"/>
                </a:ext>
              </a:extLst>
            </p:cNvPr>
            <p:cNvSpPr/>
            <p:nvPr/>
          </p:nvSpPr>
          <p:spPr>
            <a:xfrm>
              <a:off x="2733674" y="1066413"/>
              <a:ext cx="9458325" cy="5320307"/>
            </a:xfrm>
            <a:prstGeom prst="rect">
              <a:avLst/>
            </a:prstGeom>
            <a:gradFill flip="none" rotWithShape="1">
              <a:gsLst>
                <a:gs pos="19000">
                  <a:schemeClr val="bg1"/>
                </a:gs>
                <a:gs pos="36000">
                  <a:srgbClr val="FFFFFF">
                    <a:alpha val="81000"/>
                  </a:srgbClr>
                </a:gs>
                <a:gs pos="63000">
                  <a:schemeClr val="bg1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C3814ED5-D9E7-173B-AB23-84FBE2CAC794}"/>
              </a:ext>
            </a:extLst>
          </p:cNvPr>
          <p:cNvSpPr txBox="1">
            <a:spLocks/>
          </p:cNvSpPr>
          <p:nvPr/>
        </p:nvSpPr>
        <p:spPr>
          <a:xfrm>
            <a:off x="625449" y="194816"/>
            <a:ext cx="5470551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4A301B9-8F2C-F19F-717C-562759623EB4}"/>
              </a:ext>
            </a:extLst>
          </p:cNvPr>
          <p:cNvSpPr txBox="1"/>
          <p:nvPr/>
        </p:nvSpPr>
        <p:spPr>
          <a:xfrm>
            <a:off x="381710" y="1910488"/>
            <a:ext cx="368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BRASÍLIA, OUTUBRO DE 2023</a:t>
            </a:r>
          </a:p>
        </p:txBody>
      </p:sp>
      <p:pic>
        <p:nvPicPr>
          <p:cNvPr id="5" name="Picture 11" descr="marca ceitec-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1" y="49365"/>
            <a:ext cx="2477911" cy="8264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81710" y="1377816"/>
            <a:ext cx="2455544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PLANO DE NEGÓCIOS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1710" y="5669509"/>
            <a:ext cx="1369286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177555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67734"/>
            <a:ext cx="12191999" cy="6715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721359" y="1601894"/>
            <a:ext cx="10655807" cy="3490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028966" y="804607"/>
            <a:ext cx="9983893" cy="555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4329" marR="6773" indent="-1478243">
              <a:lnSpc>
                <a:spcPct val="102200"/>
              </a:lnSpc>
            </a:pP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CEITE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b="1" spc="4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-113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UOU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NA</a:t>
            </a:r>
            <a:r>
              <a:rPr b="1" spc="20" dirty="0">
                <a:solidFill>
                  <a:srgbClr val="FFFFFF"/>
                </a:solidFill>
                <a:latin typeface="Arial Black"/>
                <a:cs typeface="Arial Black"/>
              </a:rPr>
              <a:t>S </a:t>
            </a:r>
            <a:r>
              <a:rPr b="1" spc="20" dirty="0">
                <a:solidFill>
                  <a:srgbClr val="41C5E1"/>
                </a:solidFill>
                <a:latin typeface="Arial Black"/>
                <a:cs typeface="Arial Black"/>
              </a:rPr>
              <a:t>5</a:t>
            </a:r>
            <a:r>
              <a:rPr b="1" spc="27" dirty="0">
                <a:solidFill>
                  <a:srgbClr val="41C5E1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41C5E1"/>
                </a:solidFill>
                <a:latin typeface="Arial Black"/>
                <a:cs typeface="Arial Black"/>
              </a:rPr>
              <a:t>PR</a:t>
            </a:r>
            <a:r>
              <a:rPr b="1" spc="20" dirty="0">
                <a:solidFill>
                  <a:srgbClr val="41C5E1"/>
                </a:solidFill>
                <a:latin typeface="Arial Black"/>
                <a:cs typeface="Arial Black"/>
              </a:rPr>
              <a:t>IN</a:t>
            </a:r>
            <a:r>
              <a:rPr b="1" spc="13" dirty="0">
                <a:solidFill>
                  <a:srgbClr val="41C5E1"/>
                </a:solidFill>
                <a:latin typeface="Arial Black"/>
                <a:cs typeface="Arial Black"/>
              </a:rPr>
              <a:t>CI</a:t>
            </a:r>
            <a:r>
              <a:rPr b="1" spc="-147" dirty="0">
                <a:solidFill>
                  <a:srgbClr val="41C5E1"/>
                </a:solidFill>
                <a:latin typeface="Arial Black"/>
                <a:cs typeface="Arial Black"/>
              </a:rPr>
              <a:t>P</a:t>
            </a:r>
            <a:r>
              <a:rPr b="1" spc="13" dirty="0">
                <a:solidFill>
                  <a:srgbClr val="41C5E1"/>
                </a:solidFill>
                <a:latin typeface="Arial Black"/>
                <a:cs typeface="Arial Black"/>
              </a:rPr>
              <a:t>A</a:t>
            </a:r>
            <a:r>
              <a:rPr b="1" spc="20" dirty="0">
                <a:solidFill>
                  <a:srgbClr val="41C5E1"/>
                </a:solidFill>
                <a:latin typeface="Arial Black"/>
                <a:cs typeface="Arial Black"/>
              </a:rPr>
              <a:t>IS</a:t>
            </a:r>
            <a:r>
              <a:rPr b="1" spc="40" dirty="0">
                <a:solidFill>
                  <a:srgbClr val="41C5E1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41C5E1"/>
                </a:solidFill>
                <a:latin typeface="Arial Black"/>
                <a:cs typeface="Arial Black"/>
              </a:rPr>
              <a:t>E</a:t>
            </a:r>
            <a:r>
              <a:rPr b="1" spc="-113" dirty="0">
                <a:solidFill>
                  <a:srgbClr val="41C5E1"/>
                </a:solidFill>
                <a:latin typeface="Arial Black"/>
                <a:cs typeface="Arial Black"/>
              </a:rPr>
              <a:t>T</a:t>
            </a:r>
            <a:r>
              <a:rPr b="1" spc="20" dirty="0">
                <a:solidFill>
                  <a:srgbClr val="41C5E1"/>
                </a:solidFill>
                <a:latin typeface="Arial Black"/>
                <a:cs typeface="Arial Black"/>
              </a:rPr>
              <a:t>A</a:t>
            </a:r>
            <a:r>
              <a:rPr b="1" spc="-147" dirty="0">
                <a:solidFill>
                  <a:srgbClr val="41C5E1"/>
                </a:solidFill>
                <a:latin typeface="Arial Black"/>
                <a:cs typeface="Arial Black"/>
              </a:rPr>
              <a:t>P</a:t>
            </a:r>
            <a:r>
              <a:rPr b="1" spc="13" dirty="0">
                <a:solidFill>
                  <a:srgbClr val="41C5E1"/>
                </a:solidFill>
                <a:latin typeface="Arial Black"/>
                <a:cs typeface="Arial Black"/>
              </a:rPr>
              <a:t>A</a:t>
            </a:r>
            <a:r>
              <a:rPr b="1" spc="20" dirty="0">
                <a:solidFill>
                  <a:srgbClr val="41C5E1"/>
                </a:solidFill>
                <a:latin typeface="Arial Black"/>
                <a:cs typeface="Arial Black"/>
              </a:rPr>
              <a:t>S</a:t>
            </a:r>
            <a:r>
              <a:rPr b="1" spc="67" dirty="0">
                <a:solidFill>
                  <a:srgbClr val="41C5E1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b="1" spc="-13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CESS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5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b="1" spc="20" dirty="0">
                <a:solidFill>
                  <a:srgbClr val="FFFFFF"/>
                </a:solidFill>
                <a:latin typeface="Arial Black"/>
                <a:cs typeface="Arial Black"/>
              </a:rPr>
              <a:t>E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b="1" spc="-13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ÇÃ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5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20" dirty="0">
                <a:solidFill>
                  <a:srgbClr val="FFFFFF"/>
                </a:solidFill>
                <a:latin typeface="Arial Black"/>
                <a:cs typeface="Arial Black"/>
              </a:rPr>
              <a:t>E U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b="1" spc="20" dirty="0">
                <a:solidFill>
                  <a:srgbClr val="FFFFFF"/>
                </a:solidFill>
                <a:latin typeface="Arial Black"/>
                <a:cs typeface="Arial Black"/>
              </a:rPr>
              <a:t>E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-27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Ç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Õ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b="1" spc="2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b="1" spc="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-13" dirty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ASEA</a:t>
            </a:r>
            <a:r>
              <a:rPr b="1" spc="-67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b="1" spc="2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b="1" spc="6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b="1" spc="33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SE</a:t>
            </a:r>
            <a:r>
              <a:rPr b="1" spc="40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IC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ON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b="1" spc="-47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b="1" spc="27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b="1" spc="13" dirty="0">
                <a:solidFill>
                  <a:srgbClr val="FFFFFF"/>
                </a:solidFill>
                <a:latin typeface="Arial Black"/>
                <a:cs typeface="Arial Black"/>
              </a:rPr>
              <a:t>RES</a:t>
            </a:r>
            <a:endParaRPr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5970" y="5196418"/>
            <a:ext cx="1922780" cy="696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C</a:t>
            </a: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o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m</a:t>
            </a: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p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ree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n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são</a:t>
            </a:r>
            <a:endParaRPr sz="1533">
              <a:latin typeface="Arial Narrow"/>
              <a:cs typeface="Arial Narrow"/>
            </a:endParaRPr>
          </a:p>
          <a:p>
            <a:pPr marL="16933" marR="6773" algn="ctr">
              <a:lnSpc>
                <a:spcPct val="100899"/>
              </a:lnSpc>
            </a:pP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d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e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re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q</a:t>
            </a: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u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isi</a:t>
            </a:r>
            <a:r>
              <a:rPr sz="1533" b="1" spc="-13" dirty="0">
                <a:solidFill>
                  <a:srgbClr val="FFFF00"/>
                </a:solidFill>
                <a:latin typeface="Arial Narrow"/>
                <a:cs typeface="Arial Narrow"/>
              </a:rPr>
              <a:t>t</a:t>
            </a: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o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s</a:t>
            </a:r>
            <a:r>
              <a:rPr sz="1533" b="1" spc="-2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533" b="1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d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e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f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i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n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ição 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do produ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endParaRPr sz="1533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64507" y="5127629"/>
            <a:ext cx="1610360" cy="1188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364" marR="86357" algn="ctr">
              <a:lnSpc>
                <a:spcPct val="100899"/>
              </a:lnSpc>
            </a:pP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Pro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je</a:t>
            </a:r>
            <a:r>
              <a:rPr sz="1533" b="1" spc="-13" dirty="0">
                <a:solidFill>
                  <a:srgbClr val="FFFF00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o de</a:t>
            </a:r>
            <a:r>
              <a:rPr sz="1533" b="1" spc="-2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ci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rc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u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i</a:t>
            </a:r>
            <a:r>
              <a:rPr sz="1533" b="1" spc="-13" dirty="0">
                <a:solidFill>
                  <a:srgbClr val="FFFF00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o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i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n</a:t>
            </a:r>
            <a:r>
              <a:rPr sz="1533" b="1" spc="-13" dirty="0">
                <a:solidFill>
                  <a:srgbClr val="FFFF00"/>
                </a:solidFill>
                <a:latin typeface="Arial Narrow"/>
                <a:cs typeface="Arial Narrow"/>
              </a:rPr>
              <a:t>t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egra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do</a:t>
            </a:r>
            <a:endParaRPr sz="1533">
              <a:latin typeface="Arial Narrow"/>
              <a:cs typeface="Arial Narrow"/>
            </a:endParaRPr>
          </a:p>
          <a:p>
            <a:pPr marL="16933" marR="6773" indent="743355">
              <a:lnSpc>
                <a:spcPct val="100899"/>
              </a:lnSpc>
            </a:pPr>
            <a:r>
              <a:rPr sz="1533" b="1" dirty="0">
                <a:solidFill>
                  <a:srgbClr val="FFFFFF"/>
                </a:solidFill>
                <a:latin typeface="Arial Narrow"/>
                <a:cs typeface="Arial Narrow"/>
              </a:rPr>
              <a:t>e 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Dese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n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v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lvi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m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e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n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27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do</a:t>
            </a:r>
            <a:endParaRPr sz="1533">
              <a:latin typeface="Arial Narrow"/>
              <a:cs typeface="Arial Narrow"/>
            </a:endParaRPr>
          </a:p>
          <a:p>
            <a:pPr algn="ctr">
              <a:spcBef>
                <a:spcPts val="13"/>
              </a:spcBef>
            </a:pP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P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rodu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endParaRPr sz="1533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7065" y="4892877"/>
            <a:ext cx="2022687" cy="460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78" marR="6773" indent="-65192">
              <a:lnSpc>
                <a:spcPct val="100899"/>
              </a:lnSpc>
            </a:pP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L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e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 Pil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e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es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r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u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u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ração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da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produ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çã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e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m</a:t>
            </a:r>
            <a:r>
              <a:rPr sz="1533" b="1" spc="-13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v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o</a:t>
            </a:r>
            <a:r>
              <a:rPr sz="1533" b="1" spc="-7" dirty="0">
                <a:solidFill>
                  <a:srgbClr val="FF9933"/>
                </a:solidFill>
                <a:latin typeface="Arial Narrow"/>
                <a:cs typeface="Arial Narrow"/>
              </a:rPr>
              <a:t>l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ume</a:t>
            </a:r>
            <a:endParaRPr sz="1533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8395" y="5600087"/>
            <a:ext cx="1359747" cy="2358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AC&amp;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P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–</a:t>
            </a:r>
            <a:r>
              <a:rPr sz="1533" b="1" spc="-20" dirty="0">
                <a:solidFill>
                  <a:srgbClr val="FF9933"/>
                </a:solidFill>
                <a:latin typeface="Arial Narrow"/>
                <a:cs typeface="Arial Narrow"/>
              </a:rPr>
              <a:t> 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CEI</a:t>
            </a:r>
            <a:r>
              <a:rPr sz="1533" b="1" spc="13" dirty="0">
                <a:solidFill>
                  <a:srgbClr val="FF9933"/>
                </a:solidFill>
                <a:latin typeface="Arial Narrow"/>
                <a:cs typeface="Arial Narrow"/>
              </a:rPr>
              <a:t>T</a:t>
            </a:r>
            <a:r>
              <a:rPr sz="1533" b="1" dirty="0">
                <a:solidFill>
                  <a:srgbClr val="FF9933"/>
                </a:solidFill>
                <a:latin typeface="Arial Narrow"/>
                <a:cs typeface="Arial Narrow"/>
              </a:rPr>
              <a:t>E</a:t>
            </a:r>
            <a:r>
              <a:rPr sz="1533" b="1" spc="7" dirty="0">
                <a:solidFill>
                  <a:srgbClr val="FF9933"/>
                </a:solidFill>
                <a:latin typeface="Arial Narrow"/>
                <a:cs typeface="Arial Narrow"/>
              </a:rPr>
              <a:t>C</a:t>
            </a:r>
            <a:endParaRPr sz="1533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9924" y="6071559"/>
            <a:ext cx="1678093" cy="460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415" marR="6773" indent="-169329">
              <a:lnSpc>
                <a:spcPct val="100899"/>
              </a:lnSpc>
            </a:pP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Foundry –</a:t>
            </a:r>
            <a:r>
              <a:rPr sz="1533" b="1" spc="-2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Ale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m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a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n</a:t>
            </a: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h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a, Malási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a</a:t>
            </a:r>
            <a:r>
              <a:rPr sz="1533" b="1" spc="-33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e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33" b="1" spc="13" dirty="0">
                <a:solidFill>
                  <a:srgbClr val="FFFF00"/>
                </a:solidFill>
                <a:latin typeface="Arial Narrow"/>
                <a:cs typeface="Arial Narrow"/>
              </a:rPr>
              <a:t>T</a:t>
            </a:r>
            <a:r>
              <a:rPr sz="1533" b="1" spc="-7" dirty="0">
                <a:solidFill>
                  <a:srgbClr val="FFFF00"/>
                </a:solidFill>
                <a:latin typeface="Arial Narrow"/>
                <a:cs typeface="Arial Narrow"/>
              </a:rPr>
              <a:t>ai</a:t>
            </a:r>
            <a:r>
              <a:rPr sz="1533" b="1" spc="7" dirty="0">
                <a:solidFill>
                  <a:srgbClr val="FFFF00"/>
                </a:solidFill>
                <a:latin typeface="Arial Narrow"/>
                <a:cs typeface="Arial Narrow"/>
              </a:rPr>
              <a:t>w</a:t>
            </a:r>
            <a:r>
              <a:rPr sz="1533" b="1" dirty="0">
                <a:solidFill>
                  <a:srgbClr val="FFFF00"/>
                </a:solidFill>
                <a:latin typeface="Arial Narrow"/>
                <a:cs typeface="Arial Narrow"/>
              </a:rPr>
              <a:t>an</a:t>
            </a:r>
            <a:endParaRPr sz="1533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26550" y="3211354"/>
            <a:ext cx="1792393" cy="2358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P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R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D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U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TIZ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AÇÃO</a:t>
            </a:r>
            <a:endParaRPr sz="1533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4749" y="3093486"/>
            <a:ext cx="1280159" cy="468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396" marR="6773" indent="-136310">
              <a:lnSpc>
                <a:spcPct val="100899"/>
              </a:lnSpc>
            </a:pP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C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</a:t>
            </a:r>
            <a:r>
              <a:rPr sz="1533" b="1" spc="20" dirty="0">
                <a:solidFill>
                  <a:srgbClr val="D9D9D9"/>
                </a:solidFill>
                <a:latin typeface="Arial Black"/>
                <a:cs typeface="Arial Black"/>
              </a:rPr>
              <a:t>M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E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RC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I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A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-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 LI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Z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AÇÃO</a:t>
            </a:r>
            <a:endParaRPr sz="1533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17101" y="3063329"/>
            <a:ext cx="1640840" cy="4687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indent="200655">
              <a:lnSpc>
                <a:spcPct val="100899"/>
              </a:lnSpc>
            </a:pP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E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X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TE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N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S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Ã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 TE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C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NOLÓ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GIC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A</a:t>
            </a:r>
            <a:endParaRPr sz="1533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43805" y="3211551"/>
            <a:ext cx="1074420" cy="2358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P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R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OJ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ETO</a:t>
            </a:r>
            <a:endParaRPr sz="1533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0796" y="2975618"/>
            <a:ext cx="1420707" cy="726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C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ON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C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EP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ÇÃO</a:t>
            </a:r>
            <a:endParaRPr sz="1533">
              <a:latin typeface="Arial Black"/>
              <a:cs typeface="Arial Black"/>
            </a:endParaRPr>
          </a:p>
          <a:p>
            <a:pPr marL="168481" marR="157476" indent="-1693" algn="ctr">
              <a:lnSpc>
                <a:spcPts val="1867"/>
              </a:lnSpc>
              <a:spcBef>
                <a:spcPts val="53"/>
              </a:spcBef>
            </a:pP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de 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P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R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</a:t>
            </a:r>
            <a:r>
              <a:rPr sz="1533" b="1" spc="-7" dirty="0">
                <a:solidFill>
                  <a:srgbClr val="D9D9D9"/>
                </a:solidFill>
                <a:latin typeface="Arial Black"/>
                <a:cs typeface="Arial Black"/>
              </a:rPr>
              <a:t>D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U</a:t>
            </a:r>
            <a:r>
              <a:rPr sz="1533" b="1" dirty="0">
                <a:solidFill>
                  <a:srgbClr val="D9D9D9"/>
                </a:solidFill>
                <a:latin typeface="Arial Black"/>
                <a:cs typeface="Arial Black"/>
              </a:rPr>
              <a:t>T</a:t>
            </a:r>
            <a:r>
              <a:rPr sz="1533" b="1" spc="7" dirty="0">
                <a:solidFill>
                  <a:srgbClr val="D9D9D9"/>
                </a:solidFill>
                <a:latin typeface="Arial Black"/>
                <a:cs typeface="Arial Black"/>
              </a:rPr>
              <a:t>O</a:t>
            </a:r>
            <a:endParaRPr sz="1533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;p15"/>
          <p:cNvSpPr txBox="1"/>
          <p:nvPr/>
        </p:nvSpPr>
        <p:spPr>
          <a:xfrm>
            <a:off x="575315" y="784369"/>
            <a:ext cx="9039587" cy="66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574" tIns="110574" rIns="110574" bIns="110574" anchor="t" anchorCtr="0">
            <a:noAutofit/>
          </a:bodyPr>
          <a:lstStyle/>
          <a:p>
            <a:r>
              <a:rPr lang="pt-BR" sz="3386" spc="1209" dirty="0">
                <a:solidFill>
                  <a:schemeClr val="accent5"/>
                </a:solidFill>
                <a:latin typeface="Arial Black" panose="020B0A04020102020204" pitchFamily="34" charset="0"/>
                <a:ea typeface="Oswald"/>
                <a:cs typeface="Oswald"/>
                <a:sym typeface="Oswald"/>
              </a:rPr>
              <a:t>ÁREAS DE ATUAÇÃO</a:t>
            </a:r>
            <a:endParaRPr sz="3386" spc="1209" dirty="0">
              <a:solidFill>
                <a:schemeClr val="accent5"/>
              </a:solidFill>
              <a:latin typeface="Arial Black" panose="020B0A04020102020204" pitchFamily="34" charset="0"/>
              <a:ea typeface="Oswald"/>
              <a:cs typeface="Oswald"/>
              <a:sym typeface="Oswald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6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1026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37"/>
          <a:stretch/>
        </p:blipFill>
        <p:spPr bwMode="auto">
          <a:xfrm>
            <a:off x="378" y="381190"/>
            <a:ext cx="12191244" cy="10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2944" r="51145" b="59996"/>
          <a:stretch/>
        </p:blipFill>
        <p:spPr bwMode="auto">
          <a:xfrm>
            <a:off x="2030273" y="1940842"/>
            <a:ext cx="3928492" cy="10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39856" r="51044" b="43084"/>
          <a:stretch/>
        </p:blipFill>
        <p:spPr bwMode="auto">
          <a:xfrm>
            <a:off x="2038527" y="3017533"/>
            <a:ext cx="3928492" cy="10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56916" r="51145" b="26024"/>
          <a:stretch/>
        </p:blipFill>
        <p:spPr bwMode="auto">
          <a:xfrm>
            <a:off x="2030271" y="4057427"/>
            <a:ext cx="3928492" cy="10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9" t="22804" r="15098" b="60136"/>
          <a:stretch/>
        </p:blipFill>
        <p:spPr bwMode="auto">
          <a:xfrm>
            <a:off x="6420939" y="1940842"/>
            <a:ext cx="3928492" cy="10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1" t="39660" r="15166" b="43612"/>
          <a:stretch/>
        </p:blipFill>
        <p:spPr bwMode="auto">
          <a:xfrm>
            <a:off x="6412686" y="2959758"/>
            <a:ext cx="3928492" cy="10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3" t="56232" r="15164" b="27231"/>
          <a:stretch/>
        </p:blipFill>
        <p:spPr bwMode="auto">
          <a:xfrm>
            <a:off x="6412686" y="4015562"/>
            <a:ext cx="3928492" cy="10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2" t="77260" r="31065" b="6203"/>
          <a:stretch/>
        </p:blipFill>
        <p:spPr bwMode="auto">
          <a:xfrm>
            <a:off x="4131754" y="5251591"/>
            <a:ext cx="3928492" cy="10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iz.rosa\Desktop\Trabalhos Ceitec\todos os jpgs do mundo\MACETES PARA PPT 2 id veicular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365691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439127" y="4906235"/>
            <a:ext cx="3073462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39127" y="5324953"/>
            <a:ext cx="3073462" cy="678647"/>
          </a:xfrm>
          <a:prstGeom prst="rect">
            <a:avLst/>
          </a:prstGeom>
          <a:solidFill>
            <a:schemeClr val="bg1">
              <a:alpha val="85098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Chip e etiqueta com criptografia para identificação veicular que pode ser colada no para-brisa do automóvel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427340" y="4893420"/>
            <a:ext cx="4206156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BENEFÍCIOS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427340" y="5315698"/>
            <a:ext cx="4206156" cy="874085"/>
          </a:xfrm>
          <a:prstGeom prst="rect">
            <a:avLst/>
          </a:prstGeom>
          <a:solidFill>
            <a:schemeClr val="bg1">
              <a:alpha val="85098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1270" b="1" kern="900">
                <a:latin typeface="+mj-lt"/>
              </a:rPr>
              <a:t>- Controle automatizado de veícul</a:t>
            </a:r>
            <a:r>
              <a:rPr lang="pt-BR" sz="1270" b="1" kern="900" dirty="0">
                <a:latin typeface="+mj-lt"/>
              </a:rPr>
              <a:t>o</a:t>
            </a:r>
            <a:r>
              <a:rPr lang="x-none" sz="1270" b="1" kern="900">
                <a:latin typeface="+mj-lt"/>
              </a:rPr>
              <a:t>s;</a:t>
            </a:r>
          </a:p>
          <a:p>
            <a:r>
              <a:rPr lang="x-none" sz="1270" b="1" kern="900">
                <a:latin typeface="+mj-lt"/>
              </a:rPr>
              <a:t>- Automatização de pag</a:t>
            </a:r>
            <a:r>
              <a:rPr lang="pt-BR" sz="1270" b="1" kern="900" dirty="0">
                <a:latin typeface="+mj-lt"/>
              </a:rPr>
              <a:t>a</a:t>
            </a:r>
            <a:r>
              <a:rPr lang="x-none" sz="1270" b="1" kern="900">
                <a:latin typeface="+mj-lt"/>
              </a:rPr>
              <a:t>mentos;</a:t>
            </a:r>
          </a:p>
          <a:p>
            <a:r>
              <a:rPr lang="x-none" sz="1270" b="1" kern="900">
                <a:latin typeface="+mj-lt"/>
              </a:rPr>
              <a:t>- Gerenciamento, fiscalização e segurança </a:t>
            </a:r>
            <a:r>
              <a:rPr lang="en-US" sz="1270" b="1" kern="900" dirty="0">
                <a:latin typeface="+mj-lt"/>
              </a:rPr>
              <a:t>de </a:t>
            </a:r>
            <a:r>
              <a:rPr lang="en-US" sz="1270" b="1" kern="900" dirty="0" err="1">
                <a:latin typeface="+mj-lt"/>
              </a:rPr>
              <a:t>frotas</a:t>
            </a:r>
            <a:r>
              <a:rPr lang="en-US" sz="1270" b="1" kern="900" dirty="0">
                <a:latin typeface="+mj-lt"/>
              </a:rPr>
              <a:t>;</a:t>
            </a:r>
          </a:p>
          <a:p>
            <a:r>
              <a:rPr lang="en-US" sz="1270" b="1" kern="900" dirty="0">
                <a:latin typeface="+mj-lt"/>
              </a:rPr>
              <a:t>- </a:t>
            </a:r>
            <a:r>
              <a:rPr lang="en-US" sz="1270" b="1" kern="900" dirty="0" err="1">
                <a:latin typeface="+mj-lt"/>
              </a:rPr>
              <a:t>Identificação</a:t>
            </a:r>
            <a:r>
              <a:rPr lang="en-US" sz="1270" b="1" kern="900" dirty="0">
                <a:latin typeface="+mj-lt"/>
              </a:rPr>
              <a:t> do </a:t>
            </a:r>
            <a:r>
              <a:rPr lang="en-US" sz="1270" b="1" kern="900" dirty="0" err="1">
                <a:latin typeface="+mj-lt"/>
              </a:rPr>
              <a:t>veículo</a:t>
            </a:r>
            <a:r>
              <a:rPr lang="en-US" sz="1270" b="1" kern="900" dirty="0">
                <a:latin typeface="+mj-lt"/>
              </a:rPr>
              <a:t> junto </a:t>
            </a:r>
            <a:r>
              <a:rPr lang="en-US" sz="1270" b="1" kern="900" dirty="0" err="1">
                <a:latin typeface="+mj-lt"/>
              </a:rPr>
              <a:t>aos</a:t>
            </a:r>
            <a:r>
              <a:rPr lang="en-US" sz="1270" b="1" kern="900" dirty="0">
                <a:latin typeface="+mj-lt"/>
              </a:rPr>
              <a:t> </a:t>
            </a:r>
            <a:r>
              <a:rPr lang="en-US" sz="1270" b="1" kern="900" dirty="0" err="1">
                <a:latin typeface="+mj-lt"/>
              </a:rPr>
              <a:t>órgãos</a:t>
            </a:r>
            <a:r>
              <a:rPr lang="en-US" sz="1270" b="1" kern="900" dirty="0">
                <a:latin typeface="+mj-lt"/>
              </a:rPr>
              <a:t> de </a:t>
            </a:r>
            <a:r>
              <a:rPr lang="en-US" sz="1270" b="1" kern="900" dirty="0" err="1">
                <a:latin typeface="+mj-lt"/>
              </a:rPr>
              <a:t>trânsito</a:t>
            </a:r>
            <a:r>
              <a:rPr lang="en-US" sz="1270" b="1" kern="900" dirty="0">
                <a:latin typeface="+mj-lt"/>
              </a:rPr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10250" y="657482"/>
            <a:ext cx="557839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30" spc="363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Roboto Bk" pitchFamily="2" charset="0"/>
              </a:rPr>
              <a:t>CTC13010</a:t>
            </a:r>
            <a:endParaRPr lang="pt-BR" sz="1270" b="1" kern="900" spc="36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riângulo isósceles 12">
            <a:hlinkClick r:id="rId3" action="ppaction://hlinksldjump"/>
          </p:cNvPr>
          <p:cNvSpPr/>
          <p:nvPr/>
        </p:nvSpPr>
        <p:spPr>
          <a:xfrm rot="10800000">
            <a:off x="11492370" y="5770245"/>
            <a:ext cx="175157" cy="126041"/>
          </a:xfrm>
          <a:prstGeom prst="triangle">
            <a:avLst/>
          </a:prstGeom>
          <a:solidFill>
            <a:srgbClr val="0EC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77"/>
          </a:p>
        </p:txBody>
      </p:sp>
      <p:sp>
        <p:nvSpPr>
          <p:cNvPr id="14" name="Retângulo 13"/>
          <p:cNvSpPr/>
          <p:nvPr/>
        </p:nvSpPr>
        <p:spPr>
          <a:xfrm>
            <a:off x="11202684" y="5491066"/>
            <a:ext cx="680251" cy="259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88" b="1" kern="900" spc="363" dirty="0">
                <a:solidFill>
                  <a:schemeClr val="bg1"/>
                </a:solidFill>
              </a:rPr>
              <a:t>MAIS</a:t>
            </a:r>
            <a:endParaRPr lang="pt-BR" sz="2177" b="1" dirty="0"/>
          </a:p>
        </p:txBody>
      </p:sp>
      <p:sp>
        <p:nvSpPr>
          <p:cNvPr id="16" name="Google Shape;61;p13">
            <a:hlinkClick r:id="" action="ppaction://hlinkshowjump?jump=nextslide"/>
          </p:cNvPr>
          <p:cNvSpPr/>
          <p:nvPr/>
        </p:nvSpPr>
        <p:spPr>
          <a:xfrm rot="5400000">
            <a:off x="11686995" y="3325041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17" name="Picture 2" descr="C:\Users\luiz.rosa\Desktop\Trabalhos Ceitec\todos os jpgs do mundo\BARRINHA AZUL PNG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4" b="96605"/>
          <a:stretch/>
        </p:blipFill>
        <p:spPr bwMode="auto">
          <a:xfrm>
            <a:off x="2555" y="381190"/>
            <a:ext cx="12295809" cy="2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90955" y="3280837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24" name="Picture 3" descr="C:\Users\luiz.rosa\Desktop\Trabalhos Ceitec\LOGOTIPOS\CEITEC mctic patria amada-0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75780" r="67930" b="13637"/>
          <a:stretch/>
        </p:blipFill>
        <p:spPr bwMode="auto">
          <a:xfrm>
            <a:off x="9633497" y="2786800"/>
            <a:ext cx="2034030" cy="1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o 25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27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2050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 t="22675" r="52954" b="59520"/>
          <a:stretch/>
        </p:blipFill>
        <p:spPr bwMode="auto">
          <a:xfrm>
            <a:off x="700239" y="516503"/>
            <a:ext cx="3598367" cy="10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luiz.rosa\Desktop\Trabalhos Ceitec\todos os jpgs do mundo\MACETES PARA PPT 2 veicular insert 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4" t="75592" r="5572" b="4564"/>
          <a:stretch/>
        </p:blipFill>
        <p:spPr bwMode="auto">
          <a:xfrm>
            <a:off x="3167934" y="2778249"/>
            <a:ext cx="5671786" cy="12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5140218" y="3003820"/>
            <a:ext cx="37667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0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DA FROTA NACIONAL COM IDENTIFICAÇÃO VEICULAR</a:t>
            </a:r>
          </a:p>
          <a:p>
            <a:r>
              <a:rPr lang="pt-BR" sz="1270" spc="363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Roboto Bk" pitchFamily="2" charset="0"/>
              </a:rPr>
              <a:t>USAVA CHIP CEITEC (2018)</a:t>
            </a:r>
            <a:endParaRPr lang="pt-BR" sz="847" spc="363" dirty="0">
              <a:solidFill>
                <a:schemeClr val="bg1"/>
              </a:solidFill>
              <a:latin typeface="Arial Black" panose="020B0A04020102020204" pitchFamily="34" charset="0"/>
              <a:ea typeface="Roboto Bk" pitchFamily="2" charset="0"/>
            </a:endParaRPr>
          </a:p>
          <a:p>
            <a:pPr algn="r"/>
            <a:endParaRPr lang="pt-BR" sz="1270" b="1" kern="900" spc="36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564761" y="2850504"/>
            <a:ext cx="1721250" cy="91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21" spc="-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35%</a:t>
            </a:r>
            <a:endParaRPr lang="pt-BR" sz="3386" spc="-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iz.rosa\Desktop\Trabalhos Ceitec\todos os jpgs do mundo\MACETES PARA PPT 2 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381189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iz.rosa\Desktop\Trabalhos Ceitec\LOGOTIPOS\CEITEC mctic patria amada-0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75780" r="67930" b="13637"/>
          <a:stretch/>
        </p:blipFill>
        <p:spPr bwMode="auto">
          <a:xfrm>
            <a:off x="9633497" y="2786800"/>
            <a:ext cx="2034030" cy="1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34440" y="4691238"/>
            <a:ext cx="3994040" cy="678647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Chip que identifica individualmente cada animal e permite a leitura mesmo em condições de sujeira, lama e detritos.</a:t>
            </a:r>
            <a:r>
              <a:rPr lang="pt-BR" sz="968" b="1" kern="900" dirty="0">
                <a:latin typeface="+mj-lt"/>
              </a:rPr>
              <a:t> </a:t>
            </a:r>
            <a:endParaRPr lang="en-US" sz="968" b="1" kern="900" dirty="0">
              <a:latin typeface="+mj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412664" y="4677090"/>
            <a:ext cx="4053893" cy="87408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1270" b="1" kern="900">
                <a:latin typeface="+mj-lt"/>
              </a:rPr>
              <a:t>-</a:t>
            </a:r>
            <a:r>
              <a:rPr lang="pt-BR" sz="1270" b="1" kern="900" dirty="0">
                <a:latin typeface="+mj-lt"/>
              </a:rPr>
              <a:t> </a:t>
            </a:r>
            <a:r>
              <a:rPr lang="x-none" sz="1270" b="1" kern="900">
                <a:latin typeface="+mj-lt"/>
              </a:rPr>
              <a:t>Confiabilidade </a:t>
            </a:r>
            <a:r>
              <a:rPr lang="x-none" sz="1270" b="1" kern="900" dirty="0">
                <a:latin typeface="+mj-lt"/>
              </a:rPr>
              <a:t>das informações;</a:t>
            </a:r>
          </a:p>
          <a:p>
            <a:r>
              <a:rPr lang="x-none" sz="1270" b="1" kern="900" dirty="0">
                <a:latin typeface="+mj-lt"/>
              </a:rPr>
              <a:t>- Rapidez nos procedimentos e manejo;</a:t>
            </a:r>
          </a:p>
          <a:p>
            <a:r>
              <a:rPr lang="x-none" sz="1270" b="1" kern="900" dirty="0">
                <a:latin typeface="+mj-lt"/>
              </a:rPr>
              <a:t>- Atendimento a requisitos sanitários</a:t>
            </a:r>
            <a:r>
              <a:rPr lang="pt-BR" sz="1270" b="1" kern="900" dirty="0">
                <a:latin typeface="+mj-lt"/>
              </a:rPr>
              <a:t>.</a:t>
            </a:r>
          </a:p>
          <a:p>
            <a:r>
              <a:rPr lang="en-US" sz="1270" b="1" kern="900" dirty="0">
                <a:latin typeface="+mj-lt"/>
              </a:rPr>
              <a:t>- </a:t>
            </a:r>
            <a:r>
              <a:rPr lang="en-US" sz="1270" b="1" kern="900" dirty="0" err="1">
                <a:latin typeface="+mj-lt"/>
              </a:rPr>
              <a:t>Fácil</a:t>
            </a:r>
            <a:r>
              <a:rPr lang="en-US" sz="1270" b="1" kern="900" dirty="0">
                <a:latin typeface="+mj-lt"/>
              </a:rPr>
              <a:t> </a:t>
            </a:r>
            <a:r>
              <a:rPr lang="en-US" sz="1270" b="1" kern="900" dirty="0" err="1">
                <a:latin typeface="+mj-lt"/>
              </a:rPr>
              <a:t>integração</a:t>
            </a:r>
            <a:r>
              <a:rPr lang="en-US" sz="1270" b="1" kern="900" dirty="0">
                <a:latin typeface="+mj-lt"/>
              </a:rPr>
              <a:t> com Sistema de </a:t>
            </a:r>
            <a:r>
              <a:rPr lang="en-US" sz="1270" b="1" kern="900" dirty="0" err="1">
                <a:latin typeface="+mj-lt"/>
              </a:rPr>
              <a:t>informação</a:t>
            </a:r>
            <a:r>
              <a:rPr lang="en-US" sz="1270" b="1" kern="900" dirty="0">
                <a:latin typeface="+mj-lt"/>
              </a:rPr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310250" y="657482"/>
            <a:ext cx="557839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30" spc="363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Roboto Bk" pitchFamily="2" charset="0"/>
              </a:rPr>
              <a:t>CTC11002</a:t>
            </a:r>
            <a:endParaRPr lang="pt-BR" sz="1270" b="1" kern="900" spc="36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34440" y="4267627"/>
            <a:ext cx="3994040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12664" y="4267627"/>
            <a:ext cx="4053893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BENEFÍCIOS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4" name="Google Shape;61;p13">
            <a:hlinkClick r:id="" action="ppaction://hlinkshowjump?jump=nextslide"/>
          </p:cNvPr>
          <p:cNvSpPr/>
          <p:nvPr/>
        </p:nvSpPr>
        <p:spPr>
          <a:xfrm rot="5400000">
            <a:off x="11686995" y="3325041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sp>
        <p:nvSpPr>
          <p:cNvPr id="22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90955" y="3280837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690" y="4188926"/>
            <a:ext cx="1843360" cy="855319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24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28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8" t="22038" r="17827" b="61127"/>
          <a:stretch/>
        </p:blipFill>
        <p:spPr bwMode="auto">
          <a:xfrm>
            <a:off x="634440" y="546060"/>
            <a:ext cx="3661735" cy="1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luiz.rosa\Desktop\Trabalhos Ceitec\todos os jpgs do mundo\MACETES PARA PPT 2  id pesso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381189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634440" y="4691238"/>
            <a:ext cx="3285071" cy="48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Chip com funcionalidade e requisitos para  identificação Pessoal.</a:t>
            </a:r>
            <a:r>
              <a:rPr lang="pt-BR" sz="968" b="1" kern="900" dirty="0">
                <a:latin typeface="+mj-lt"/>
              </a:rPr>
              <a:t> </a:t>
            </a:r>
            <a:endParaRPr lang="en-US" sz="968" b="1" kern="900" dirty="0">
              <a:latin typeface="+mj-lt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412663" y="4701029"/>
            <a:ext cx="4305204" cy="48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1270" b="1" kern="900">
                <a:latin typeface="+mj-lt"/>
              </a:rPr>
              <a:t>- Maior segurança dos dados pessoa</a:t>
            </a:r>
            <a:r>
              <a:rPr lang="pt-BR" sz="1270" b="1" kern="900" dirty="0">
                <a:latin typeface="+mj-lt"/>
              </a:rPr>
              <a:t>i</a:t>
            </a:r>
            <a:r>
              <a:rPr lang="x-none" sz="1270" b="1" kern="900">
                <a:latin typeface="+mj-lt"/>
              </a:rPr>
              <a:t>s;</a:t>
            </a:r>
          </a:p>
          <a:p>
            <a:r>
              <a:rPr lang="x-none" sz="1270" b="1" kern="900">
                <a:latin typeface="+mj-lt"/>
              </a:rPr>
              <a:t>- Rapidez no fornecimento das informações</a:t>
            </a:r>
            <a:r>
              <a:rPr lang="pt-BR" sz="1270" b="1" kern="900" dirty="0">
                <a:latin typeface="+mj-lt"/>
              </a:rPr>
              <a:t>.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34440" y="4267627"/>
            <a:ext cx="3285071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412664" y="4267627"/>
            <a:ext cx="4305202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BENEFÍCIOS</a:t>
            </a:r>
            <a:endParaRPr lang="pt-BR" sz="1270" spc="363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0" name="Triângulo isósceles 9">
            <a:hlinkClick r:id="rId3" action="ppaction://hlinksldjump"/>
          </p:cNvPr>
          <p:cNvSpPr/>
          <p:nvPr/>
        </p:nvSpPr>
        <p:spPr>
          <a:xfrm rot="10800000">
            <a:off x="11492370" y="5770245"/>
            <a:ext cx="175157" cy="126041"/>
          </a:xfrm>
          <a:prstGeom prst="triangle">
            <a:avLst/>
          </a:prstGeom>
          <a:solidFill>
            <a:srgbClr val="0EC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77"/>
          </a:p>
        </p:txBody>
      </p:sp>
      <p:sp>
        <p:nvSpPr>
          <p:cNvPr id="11" name="Retângulo 10"/>
          <p:cNvSpPr/>
          <p:nvPr/>
        </p:nvSpPr>
        <p:spPr>
          <a:xfrm>
            <a:off x="11202684" y="5491066"/>
            <a:ext cx="680251" cy="259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88" b="1" kern="900" spc="363" dirty="0">
                <a:solidFill>
                  <a:schemeClr val="bg1"/>
                </a:solidFill>
              </a:rPr>
              <a:t>MAIS</a:t>
            </a:r>
            <a:endParaRPr lang="pt-BR" sz="2177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310250" y="657482"/>
            <a:ext cx="55783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30" spc="363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Roboto Bk" pitchFamily="2" charset="0"/>
              </a:rPr>
              <a:t>CTC21001</a:t>
            </a:r>
          </a:p>
          <a:p>
            <a:pPr algn="r"/>
            <a:r>
              <a:rPr lang="pt-BR" sz="1270" b="1" kern="900" spc="363" dirty="0">
                <a:latin typeface="+mj-lt"/>
              </a:rPr>
              <a:t>E-</a:t>
            </a:r>
            <a:r>
              <a:rPr lang="pt-BR" sz="1270" b="1" kern="900" spc="363" dirty="0" err="1">
                <a:latin typeface="+mj-lt"/>
              </a:rPr>
              <a:t>PASSAPORT</a:t>
            </a:r>
            <a:r>
              <a:rPr lang="pt-BR" sz="1270" b="1" kern="900" spc="363" dirty="0">
                <a:latin typeface="+mj-lt"/>
              </a:rPr>
              <a:t> | E-</a:t>
            </a:r>
            <a:r>
              <a:rPr lang="pt-BR" sz="1270" b="1" kern="900" spc="363" dirty="0" err="1">
                <a:latin typeface="+mj-lt"/>
              </a:rPr>
              <a:t>DOCUMENT</a:t>
            </a:r>
            <a:endParaRPr lang="pt-BR" sz="1270" b="1" kern="900" spc="363" dirty="0">
              <a:latin typeface="+mj-lt"/>
            </a:endParaRPr>
          </a:p>
        </p:txBody>
      </p:sp>
      <p:sp>
        <p:nvSpPr>
          <p:cNvPr id="16" name="Google Shape;61;p13">
            <a:hlinkClick r:id="" action="ppaction://hlinkshowjump?jump=nextslide"/>
          </p:cNvPr>
          <p:cNvSpPr/>
          <p:nvPr/>
        </p:nvSpPr>
        <p:spPr>
          <a:xfrm rot="5400000">
            <a:off x="11686995" y="3325041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sp>
        <p:nvSpPr>
          <p:cNvPr id="23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90955" y="3280837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24" name="Picture 3" descr="C:\Users\luiz.rosa\Desktop\Trabalhos Ceitec\LOGOTIPOS\CEITEC mctic patria amada-0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75780" r="67930" b="13637"/>
          <a:stretch/>
        </p:blipFill>
        <p:spPr bwMode="auto">
          <a:xfrm>
            <a:off x="9633497" y="2786800"/>
            <a:ext cx="2034030" cy="1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o 24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32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35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2" t="39775" r="52673" b="43390"/>
          <a:stretch/>
        </p:blipFill>
        <p:spPr bwMode="auto">
          <a:xfrm>
            <a:off x="634440" y="588113"/>
            <a:ext cx="3661735" cy="1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>
        <p:fade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luiz.rosa\Desktop\Trabalhos Ceitec\todos os jpgs do mundo\MACETES PARA PPT 2- ESTOQUE  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" y="381379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457243" y="990884"/>
            <a:ext cx="217118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177"/>
          </a:p>
        </p:txBody>
      </p:sp>
      <p:sp>
        <p:nvSpPr>
          <p:cNvPr id="12" name="CaixaDeTexto 11"/>
          <p:cNvSpPr txBox="1"/>
          <p:nvPr/>
        </p:nvSpPr>
        <p:spPr>
          <a:xfrm>
            <a:off x="6310250" y="657482"/>
            <a:ext cx="5578390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30" spc="363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Roboto Bk" pitchFamily="2" charset="0"/>
              </a:rPr>
              <a:t>CTC13001v2 e CTC13002</a:t>
            </a:r>
          </a:p>
          <a:p>
            <a:pPr algn="r"/>
            <a:r>
              <a:rPr lang="pt-BR" sz="1270" b="1" kern="900" spc="363" dirty="0">
                <a:solidFill>
                  <a:schemeClr val="bg1"/>
                </a:solidFill>
                <a:latin typeface="+mj-lt"/>
              </a:rPr>
              <a:t>MCM | </a:t>
            </a:r>
            <a:r>
              <a:rPr lang="pt-BR" sz="1270" b="1" kern="900" spc="363" dirty="0" err="1">
                <a:solidFill>
                  <a:schemeClr val="bg1"/>
                </a:solidFill>
                <a:latin typeface="+mj-lt"/>
              </a:rPr>
              <a:t>Tags</a:t>
            </a:r>
            <a:r>
              <a:rPr lang="pt-BR" sz="1270" b="1" kern="900" spc="363" dirty="0">
                <a:solidFill>
                  <a:schemeClr val="bg1"/>
                </a:solidFill>
                <a:latin typeface="+mj-lt"/>
              </a:rPr>
              <a:t> papel |</a:t>
            </a:r>
            <a:r>
              <a:rPr lang="pt-BR" sz="1270" b="1" kern="900" spc="363" dirty="0" err="1">
                <a:solidFill>
                  <a:schemeClr val="bg1"/>
                </a:solidFill>
                <a:latin typeface="+mj-lt"/>
              </a:rPr>
              <a:t>tags</a:t>
            </a:r>
            <a:r>
              <a:rPr lang="pt-BR" sz="1270" b="1" kern="900" spc="363" dirty="0">
                <a:solidFill>
                  <a:schemeClr val="bg1"/>
                </a:solidFill>
                <a:latin typeface="+mj-lt"/>
              </a:rPr>
              <a:t> especiais</a:t>
            </a:r>
          </a:p>
          <a:p>
            <a:pPr algn="r"/>
            <a:r>
              <a:rPr lang="pt-BR" sz="1209" b="1" i="1" kern="900" spc="363" dirty="0">
                <a:solidFill>
                  <a:schemeClr val="bg1"/>
                </a:solidFill>
                <a:latin typeface="+mj-lt"/>
              </a:rPr>
              <a:t>Único chip habilitado para PPB</a:t>
            </a:r>
          </a:p>
        </p:txBody>
      </p:sp>
      <p:sp>
        <p:nvSpPr>
          <p:cNvPr id="14" name="Triângulo isósceles 13">
            <a:hlinkClick r:id="rId3" action="ppaction://hlinksldjump"/>
          </p:cNvPr>
          <p:cNvSpPr/>
          <p:nvPr/>
        </p:nvSpPr>
        <p:spPr>
          <a:xfrm rot="10800000">
            <a:off x="11492370" y="5770245"/>
            <a:ext cx="175157" cy="126041"/>
          </a:xfrm>
          <a:prstGeom prst="triangle">
            <a:avLst/>
          </a:prstGeom>
          <a:solidFill>
            <a:srgbClr val="0EC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77"/>
          </a:p>
        </p:txBody>
      </p:sp>
      <p:sp>
        <p:nvSpPr>
          <p:cNvPr id="15" name="Retângulo 14"/>
          <p:cNvSpPr/>
          <p:nvPr/>
        </p:nvSpPr>
        <p:spPr>
          <a:xfrm>
            <a:off x="11202684" y="5491066"/>
            <a:ext cx="680251" cy="259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88" b="1" kern="900" spc="363" dirty="0">
                <a:solidFill>
                  <a:schemeClr val="bg1"/>
                </a:solidFill>
              </a:rPr>
              <a:t>MAIS</a:t>
            </a:r>
            <a:endParaRPr lang="pt-BR" sz="2177" b="1" dirty="0"/>
          </a:p>
        </p:txBody>
      </p:sp>
      <p:sp>
        <p:nvSpPr>
          <p:cNvPr id="17" name="Google Shape;61;p13">
            <a:hlinkClick r:id="" action="ppaction://hlinkshowjump?jump=nextslide"/>
          </p:cNvPr>
          <p:cNvSpPr/>
          <p:nvPr/>
        </p:nvSpPr>
        <p:spPr>
          <a:xfrm rot="5400000">
            <a:off x="8838560" y="5908519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18" name="Picture 2" descr="C:\Users\luiz.rosa\Desktop\Trabalhos Ceitec\todos os jpgs do mundo\BARRINHA AZUL PNG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4" b="96605"/>
          <a:stretch/>
        </p:blipFill>
        <p:spPr bwMode="auto">
          <a:xfrm>
            <a:off x="2555" y="381190"/>
            <a:ext cx="12295809" cy="2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03528" y="3317058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25" name="Picture 3" descr="C:\Users\luiz.rosa\Desktop\Trabalhos Ceitec\LOGOTIPOS\CEITEC mctic patria amada-0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75780" r="67930" b="13637"/>
          <a:stretch/>
        </p:blipFill>
        <p:spPr bwMode="auto">
          <a:xfrm>
            <a:off x="10032353" y="2786800"/>
            <a:ext cx="2034030" cy="11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374111" y="3655290"/>
            <a:ext cx="2583245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90166" y="4064753"/>
            <a:ext cx="2583245" cy="678647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Chip e etiqueta inteligente de identificação que pode ser utilizada nas mais variadas superfícies.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390167" y="5227229"/>
            <a:ext cx="5134380" cy="1264962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- Controle automático de estoques e inventário;</a:t>
            </a:r>
          </a:p>
          <a:p>
            <a:r>
              <a:rPr lang="pt-BR" sz="1270" b="1" kern="900" dirty="0">
                <a:latin typeface="+mj-lt"/>
              </a:rPr>
              <a:t>- Otimização de processos de venda e reposição de itens (atacado e varejo);</a:t>
            </a:r>
          </a:p>
          <a:p>
            <a:r>
              <a:rPr lang="pt-BR" sz="1270" b="1" kern="900" dirty="0">
                <a:latin typeface="+mj-lt"/>
              </a:rPr>
              <a:t>- Acompanhamento em tempo real dos processos industriais para controle de qualidade;</a:t>
            </a:r>
          </a:p>
          <a:p>
            <a:r>
              <a:rPr lang="pt-BR" sz="1270" b="1" kern="900" dirty="0">
                <a:latin typeface="+mj-lt"/>
              </a:rPr>
              <a:t>- Facilidade no cumprimento de requisitos regulatórios</a:t>
            </a:r>
            <a:r>
              <a:rPr lang="pt-BR" sz="1270" kern="900" spc="363" dirty="0">
                <a:solidFill>
                  <a:schemeClr val="bg1"/>
                </a:solidFill>
                <a:latin typeface="+mj-lt"/>
              </a:rPr>
              <a:t>.</a:t>
            </a:r>
            <a:endParaRPr lang="en-US" sz="1270" kern="900" spc="363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90168" y="4822635"/>
            <a:ext cx="5134380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BENEFÍCIOS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pic>
        <p:nvPicPr>
          <p:cNvPr id="33" name="Picture 2" descr="C:\Users\luiz.rosa\Desktop\Trabalhos Ceitec\todos os jpgs do mundo\LeitorT macetead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3953" r="35686" b="26278"/>
          <a:stretch/>
        </p:blipFill>
        <p:spPr bwMode="auto">
          <a:xfrm>
            <a:off x="10116797" y="4101671"/>
            <a:ext cx="2457207" cy="23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o 27"/>
          <p:cNvGrpSpPr/>
          <p:nvPr/>
        </p:nvGrpSpPr>
        <p:grpSpPr>
          <a:xfrm>
            <a:off x="2554" y="295464"/>
            <a:ext cx="12337747" cy="361865"/>
            <a:chOff x="2111" y="-70723"/>
            <a:chExt cx="10201132" cy="299198"/>
          </a:xfrm>
        </p:grpSpPr>
        <p:pic>
          <p:nvPicPr>
            <p:cNvPr id="34" name="Picture 2" descr="C:\Users\luiz.rosa\Desktop\Trabalhos Ceitec\todos os jpgs do mundo\BARRINHA AZUL PNG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94" b="96605"/>
            <a:stretch/>
          </p:blipFill>
          <p:spPr bwMode="auto">
            <a:xfrm>
              <a:off x="2111" y="156"/>
              <a:ext cx="10166457" cy="17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C:\Users\luiz.rosa\Desktop\Trabalhos Ceitec\LOGOTIPOS\Verde e amarelo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8" y="14868"/>
              <a:ext cx="165556" cy="156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Google Shape;89;p15"/>
            <p:cNvSpPr txBox="1"/>
            <p:nvPr/>
          </p:nvSpPr>
          <p:spPr>
            <a:xfrm>
              <a:off x="7756863" y="-70723"/>
              <a:ext cx="2446380" cy="29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574" tIns="110574" rIns="110574" bIns="110574" anchor="t" anchorCtr="0">
              <a:noAutofit/>
            </a:bodyPr>
            <a:lstStyle/>
            <a:p>
              <a:r>
                <a:rPr lang="pt-BR" sz="847" spc="363" dirty="0">
                  <a:solidFill>
                    <a:schemeClr val="bg1"/>
                  </a:solidFill>
                  <a:latin typeface="+mj-lt"/>
                  <a:ea typeface="Oswald"/>
                  <a:cs typeface="Oswald"/>
                  <a:sym typeface="Oswald"/>
                </a:rPr>
                <a:t>TECNOLOGIA </a:t>
              </a:r>
              <a:r>
                <a:rPr lang="pt-BR" sz="847" spc="363" dirty="0">
                  <a:solidFill>
                    <a:schemeClr val="bg1"/>
                  </a:solidFill>
                  <a:latin typeface="Arial Black" panose="020B0A04020102020204" pitchFamily="34" charset="0"/>
                  <a:ea typeface="Oswald"/>
                  <a:cs typeface="Oswald"/>
                  <a:sym typeface="Oswald"/>
                </a:rPr>
                <a:t>BRASILEIRA</a:t>
              </a:r>
            </a:p>
          </p:txBody>
        </p:sp>
      </p:grpSp>
      <p:pic>
        <p:nvPicPr>
          <p:cNvPr id="37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 t="39887" r="17935" b="43278"/>
          <a:stretch/>
        </p:blipFill>
        <p:spPr bwMode="auto">
          <a:xfrm>
            <a:off x="697808" y="546060"/>
            <a:ext cx="3598367" cy="1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414" y="2311827"/>
            <a:ext cx="4080961" cy="1174190"/>
          </a:xfrm>
          <a:prstGeom prst="rect">
            <a:avLst/>
          </a:prstGeom>
        </p:spPr>
      </p:pic>
      <p:pic>
        <p:nvPicPr>
          <p:cNvPr id="22" name="Picture 2" descr="C:\Users\luiz.rosa\Desktop\Trabalhos Ceitec\todos os jpgs do mundo\MACETES PARA PPT 2 logistic .pn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5" t="8419" r="4936" b="55239"/>
          <a:stretch/>
        </p:blipFill>
        <p:spPr bwMode="auto">
          <a:xfrm>
            <a:off x="5597563" y="4985256"/>
            <a:ext cx="3091137" cy="146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iz.rosa\Desktop\Trabalhos Ceitec\todos os jpgs do mundo\MACETES PARA PPT 2  fundo azulzinh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381189"/>
            <a:ext cx="12191244" cy="6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iz.rosa\Desktop\Trabalhos Ceitec\todos os jpgs do mundo\MACETES PARA PPT 2  Indutor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2" r="69317" b="15553"/>
          <a:stretch/>
        </p:blipFill>
        <p:spPr bwMode="auto">
          <a:xfrm>
            <a:off x="1" y="995326"/>
            <a:ext cx="3836587" cy="37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34440" y="4267627"/>
            <a:ext cx="5250147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O QUE É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4440" y="4691238"/>
            <a:ext cx="5250147" cy="1069524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70" b="1" kern="900" dirty="0">
                <a:latin typeface="+mj-lt"/>
              </a:rPr>
              <a:t>É um dispositivo desenvolvido em substrato de quartzo, para ser combinado com chips da </a:t>
            </a:r>
            <a:r>
              <a:rPr lang="pt-BR" sz="1270" b="1" kern="900" dirty="0" err="1">
                <a:latin typeface="+mj-lt"/>
              </a:rPr>
              <a:t>CEITEC</a:t>
            </a:r>
            <a:r>
              <a:rPr lang="pt-BR" sz="1270" b="1" kern="900" dirty="0">
                <a:latin typeface="+mj-lt"/>
              </a:rPr>
              <a:t>, permitindo a transmissão do sinal de </a:t>
            </a:r>
            <a:r>
              <a:rPr lang="pt-BR" sz="1270" b="1" kern="900" dirty="0" err="1">
                <a:latin typeface="+mj-lt"/>
              </a:rPr>
              <a:t>RFID</a:t>
            </a:r>
            <a:r>
              <a:rPr lang="pt-BR" sz="1270" b="1" kern="900" dirty="0">
                <a:latin typeface="+mj-lt"/>
              </a:rPr>
              <a:t> sem a necessidade de contato elétrico com uma antena externa. O dispositivo amplia o leque de aplicações de </a:t>
            </a:r>
            <a:r>
              <a:rPr lang="pt-BR" sz="1270" b="1" kern="900" dirty="0" err="1">
                <a:latin typeface="+mj-lt"/>
              </a:rPr>
              <a:t>tags</a:t>
            </a:r>
            <a:r>
              <a:rPr lang="pt-BR" sz="1270" b="1" kern="900" dirty="0">
                <a:latin typeface="+mj-lt"/>
              </a:rPr>
              <a:t> para áreas como enxoval, vestuário, instrumentos cirúrgicos, dentre outras.. 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63972" y="4701028"/>
            <a:ext cx="4305204" cy="874085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2A93C1"/>
              </a:buClr>
            </a:pPr>
            <a:r>
              <a:rPr lang="pt-BR" sz="1270" b="1" kern="900" dirty="0">
                <a:latin typeface="+mj-lt"/>
              </a:rPr>
              <a:t>Já foram produzidos mais de meio milhão de indutores, que vêm sendo utilizados em algumas das </a:t>
            </a:r>
            <a:r>
              <a:rPr lang="pt-BR" sz="1270" b="1" kern="900" dirty="0" err="1">
                <a:latin typeface="+mj-lt"/>
              </a:rPr>
              <a:t>tags</a:t>
            </a:r>
            <a:r>
              <a:rPr lang="pt-BR" sz="1270" b="1" kern="900" dirty="0">
                <a:latin typeface="+mj-lt"/>
              </a:rPr>
              <a:t> da CEITEC nas áreas de patrimônio,  enxoval, instrumentos cirúrgicos, armas, </a:t>
            </a:r>
            <a:r>
              <a:rPr lang="pt-BR" sz="1270" b="1" kern="900" dirty="0" err="1">
                <a:latin typeface="+mj-lt"/>
              </a:rPr>
              <a:t>tags</a:t>
            </a:r>
            <a:r>
              <a:rPr lang="pt-BR" sz="1270" b="1" kern="900" dirty="0">
                <a:latin typeface="+mj-lt"/>
              </a:rPr>
              <a:t> especiais e junto a parceiros.</a:t>
            </a:r>
            <a:endParaRPr lang="en-US" sz="1270" b="1" kern="900" dirty="0">
              <a:latin typeface="+mj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663973" y="4267627"/>
            <a:ext cx="4305202" cy="390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935" spc="363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STATUS</a:t>
            </a:r>
            <a:endParaRPr lang="pt-BR" sz="1270" spc="363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339439" y="1459472"/>
            <a:ext cx="3840150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19" spc="726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MICRO TAG</a:t>
            </a:r>
          </a:p>
          <a:p>
            <a:r>
              <a:rPr lang="pt-BR" sz="1935" spc="726" dirty="0">
                <a:solidFill>
                  <a:schemeClr val="bg1"/>
                </a:solidFill>
                <a:latin typeface="Arial Black" panose="020B0A04020102020204" pitchFamily="34" charset="0"/>
                <a:ea typeface="Roboto Bk" pitchFamily="2" charset="0"/>
              </a:rPr>
              <a:t>(indutor)</a:t>
            </a:r>
            <a:endParaRPr lang="pt-BR" sz="1270" spc="726" dirty="0">
              <a:solidFill>
                <a:srgbClr val="08B8CA"/>
              </a:solidFill>
              <a:latin typeface="Arial Black" panose="020B0A04020102020204" pitchFamily="34" charset="0"/>
              <a:ea typeface="Roboto Bk" pitchFamily="2" charset="0"/>
            </a:endParaRPr>
          </a:p>
        </p:txBody>
      </p:sp>
      <p:pic>
        <p:nvPicPr>
          <p:cNvPr id="1028" name="Picture 4" descr="C:\Users\luiz.rosa\Desktop\Trabalhos Ceitec\todos os jpgs do mundo\MACETES PARA PPT 2 indutor 2 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8891" r="62933" b="48038"/>
          <a:stretch/>
        </p:blipFill>
        <p:spPr bwMode="auto">
          <a:xfrm>
            <a:off x="2525862" y="2169588"/>
            <a:ext cx="1556480" cy="140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iz.rosa\Desktop\Trabalhos Ceitec\todos os jpgs do mundo\MACETES PARA PPT 2  Indutor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7289" r="44342" b="27432"/>
          <a:stretch/>
        </p:blipFill>
        <p:spPr bwMode="auto">
          <a:xfrm>
            <a:off x="4901548" y="822671"/>
            <a:ext cx="2826241" cy="27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901548" y="3582704"/>
            <a:ext cx="3085653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0" spc="363" dirty="0" err="1">
                <a:latin typeface="Arial Black" panose="020B0A04020102020204" pitchFamily="34" charset="0"/>
              </a:rPr>
              <a:t>TAG</a:t>
            </a:r>
            <a:r>
              <a:rPr lang="pt-BR" sz="1330" spc="363" dirty="0">
                <a:latin typeface="Arial Black" panose="020B0A04020102020204" pitchFamily="34" charset="0"/>
              </a:rPr>
              <a:t> DE PATRIMÔNIO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184961" y="3582705"/>
            <a:ext cx="3079311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0" spc="363" dirty="0" err="1">
                <a:latin typeface="Arial Black" panose="020B0A04020102020204" pitchFamily="34" charset="0"/>
              </a:rPr>
              <a:t>TAG</a:t>
            </a:r>
            <a:r>
              <a:rPr lang="pt-BR" sz="1330" spc="363" dirty="0">
                <a:latin typeface="Arial Black" panose="020B0A04020102020204" pitchFamily="34" charset="0"/>
              </a:rPr>
              <a:t> FERROVIÁRIO COM MINI-INDUTOR</a:t>
            </a:r>
          </a:p>
        </p:txBody>
      </p:sp>
      <p:sp>
        <p:nvSpPr>
          <p:cNvPr id="17" name="Google Shape;61;p13">
            <a:hlinkClick r:id="" action="ppaction://hlinkshowjump?jump=nextslide"/>
          </p:cNvPr>
          <p:cNvSpPr/>
          <p:nvPr/>
        </p:nvSpPr>
        <p:spPr>
          <a:xfrm rot="5400000">
            <a:off x="11686995" y="3325041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18" name="Picture 2" descr="C:\Users\luiz.rosa\Desktop\Trabalhos Ceitec\todos os jpgs do mundo\BARRINHA AZUL PNG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4" b="96605"/>
          <a:stretch/>
        </p:blipFill>
        <p:spPr bwMode="auto">
          <a:xfrm>
            <a:off x="2555" y="381190"/>
            <a:ext cx="12295809" cy="2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61;p13">
            <a:hlinkClick r:id="" action="ppaction://hlinkshowjump?jump=previousslide"/>
          </p:cNvPr>
          <p:cNvSpPr/>
          <p:nvPr/>
        </p:nvSpPr>
        <p:spPr>
          <a:xfrm rot="16200000" flipH="1">
            <a:off x="190955" y="3280837"/>
            <a:ext cx="365737" cy="207541"/>
          </a:xfrm>
          <a:prstGeom prst="triangle">
            <a:avLst>
              <a:gd name="adj" fmla="val 50000"/>
            </a:avLst>
          </a:prstGeom>
          <a:solidFill>
            <a:srgbClr val="0EC1D4">
              <a:alpha val="34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110574" tIns="110574" rIns="110574" bIns="110574" anchor="ctr" anchorCtr="0">
            <a:noAutofit/>
          </a:bodyPr>
          <a:lstStyle/>
          <a:p>
            <a:endParaRPr sz="2177"/>
          </a:p>
        </p:txBody>
      </p:sp>
      <p:pic>
        <p:nvPicPr>
          <p:cNvPr id="5122" name="Picture 2" descr="C:\Users\luiz.rosa\Desktop\Trabalhos Ceitec\todos os jpgs do mundo\TAG TREM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4" t="1697" r="7606" b="15553"/>
          <a:stretch/>
        </p:blipFill>
        <p:spPr bwMode="auto">
          <a:xfrm>
            <a:off x="8312494" y="849481"/>
            <a:ext cx="2656681" cy="270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luiz.rosa\Desktop\Trabalhos Ceitec\todos os jpgs do mundo\Novas áreas de atuação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 t="39887" r="17935" b="43278"/>
          <a:stretch/>
        </p:blipFill>
        <p:spPr bwMode="auto">
          <a:xfrm>
            <a:off x="697808" y="546060"/>
            <a:ext cx="3598367" cy="10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1260</Words>
  <Application>Microsoft Office PowerPoint</Application>
  <PresentationFormat>Widescreen</PresentationFormat>
  <Paragraphs>212</Paragraphs>
  <Slides>22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Calibri Light</vt:lpstr>
      <vt:lpstr>Helvetica Neue</vt:lpstr>
      <vt:lpstr>OpenSans</vt:lpstr>
      <vt:lpstr>SabonLTPro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Global Government Incentives for Semiconductor</vt:lpstr>
      <vt:lpstr>Apresentação do PowerPoint</vt:lpstr>
      <vt:lpstr>Semiconduction Manufacturing in Asia – Why?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AUGUSTO CESAR G VIEIRA</dc:creator>
  <cp:lastModifiedBy>Soraya Misleh</cp:lastModifiedBy>
  <cp:revision>2</cp:revision>
  <dcterms:created xsi:type="dcterms:W3CDTF">2023-11-28T07:55:15Z</dcterms:created>
  <dcterms:modified xsi:type="dcterms:W3CDTF">2023-11-29T15:11:55Z</dcterms:modified>
</cp:coreProperties>
</file>