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70" r:id="rId3"/>
    <p:sldId id="280" r:id="rId4"/>
    <p:sldId id="271" r:id="rId5"/>
    <p:sldId id="295" r:id="rId6"/>
    <p:sldId id="294" r:id="rId7"/>
    <p:sldId id="282" r:id="rId8"/>
    <p:sldId id="281" r:id="rId9"/>
    <p:sldId id="277" r:id="rId10"/>
    <p:sldId id="291" r:id="rId11"/>
    <p:sldId id="299" r:id="rId12"/>
    <p:sldId id="284" r:id="rId13"/>
    <p:sldId id="283" r:id="rId14"/>
    <p:sldId id="285" r:id="rId15"/>
    <p:sldId id="289" r:id="rId16"/>
    <p:sldId id="290" r:id="rId17"/>
    <p:sldId id="278" r:id="rId18"/>
    <p:sldId id="260" r:id="rId19"/>
    <p:sldId id="274" r:id="rId20"/>
    <p:sldId id="261" r:id="rId21"/>
    <p:sldId id="262" r:id="rId22"/>
    <p:sldId id="297" r:id="rId23"/>
    <p:sldId id="263" r:id="rId24"/>
    <p:sldId id="298" r:id="rId25"/>
    <p:sldId id="264" r:id="rId26"/>
    <p:sldId id="273" r:id="rId27"/>
    <p:sldId id="272" r:id="rId28"/>
    <p:sldId id="266" r:id="rId29"/>
    <p:sldId id="265" r:id="rId30"/>
    <p:sldId id="268" r:id="rId31"/>
    <p:sldId id="267" r:id="rId32"/>
    <p:sldId id="302" r:id="rId33"/>
    <p:sldId id="292" r:id="rId34"/>
    <p:sldId id="301" r:id="rId35"/>
    <p:sldId id="296" r:id="rId36"/>
    <p:sldId id="293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4F04F-38A8-4FA5-B69D-264A0736FCAC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D1D08-3360-4A32-9627-DA372B208B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17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885C-4088-412A-9D91-CE5E5AD9575C}" type="datetime1">
              <a:rPr lang="pt-BR" smtClean="0"/>
              <a:t>09/10/2015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61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550B-ABBB-4719-B84E-A298B144F97F}" type="datetime1">
              <a:rPr lang="pt-BR" smtClean="0"/>
              <a:t>09/10/2015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33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496E-713F-4661-8D6A-5EFDB89947E1}" type="datetime1">
              <a:rPr lang="pt-BR" smtClean="0"/>
              <a:t>09/10/2015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45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30B4-BDE6-4365-A4AB-EC41DB02B599}" type="datetime1">
              <a:rPr lang="pt-BR" smtClean="0"/>
              <a:t>09/10/2015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29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4B26-F17D-4147-AFAC-D8FE9B6F1FE6}" type="datetime1">
              <a:rPr lang="pt-BR" smtClean="0"/>
              <a:t>09/10/2015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3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8EBD-6937-4785-B2FF-E3687C7133FE}" type="datetime1">
              <a:rPr lang="pt-BR" smtClean="0"/>
              <a:t>09/10/2015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83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41E3-F3D4-4F7B-B678-067F0A1367C2}" type="datetime1">
              <a:rPr lang="pt-BR" smtClean="0"/>
              <a:t>09/10/2015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76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4537-EFAC-4B77-9E2B-37E535BEB5BF}" type="datetime1">
              <a:rPr lang="pt-BR" smtClean="0"/>
              <a:t>09/10/2015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30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301C-E749-4926-9C63-6F10659CF8BF}" type="datetime1">
              <a:rPr lang="pt-BR" smtClean="0"/>
              <a:t>09/10/2015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76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770-9CE1-4968-8B66-D05FEC6753FF}" type="datetime1">
              <a:rPr lang="pt-BR" smtClean="0"/>
              <a:t>09/10/2015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10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14F1-51FE-4B67-9A10-9F9A5FEBD3A5}" type="datetime1">
              <a:rPr lang="pt-BR" smtClean="0"/>
              <a:t>09/10/2015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14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DCFD1-D765-4054-B617-CB6ED708045C}" type="datetime1">
              <a:rPr lang="pt-BR" smtClean="0"/>
              <a:t>09/10/2015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0E8C-1F76-46A7-BCAE-CEA57F17C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1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 </a:t>
            </a:r>
            <a:r>
              <a:rPr lang="pt-B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Vadis</a:t>
            </a:r>
            <a:r>
              <a:rPr lang="pt-BR" dirty="0" smtClean="0"/>
              <a:t>, Ferrovias Brasileiras?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1560" y="2708920"/>
            <a:ext cx="6400800" cy="25202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+mj-lt"/>
              </a:rPr>
              <a:t>Antonio </a:t>
            </a:r>
            <a:r>
              <a:rPr lang="pt-BR" b="1" dirty="0" smtClean="0">
                <a:solidFill>
                  <a:schemeClr val="tx1"/>
                </a:solidFill>
                <a:latin typeface="+mj-lt"/>
              </a:rPr>
              <a:t>Pastori</a:t>
            </a:r>
          </a:p>
          <a:p>
            <a:pPr>
              <a:lnSpc>
                <a:spcPct val="200000"/>
              </a:lnSpc>
            </a:pPr>
            <a:r>
              <a:rPr lang="pt-BR" dirty="0" smtClean="0">
                <a:solidFill>
                  <a:schemeClr val="tx1"/>
                </a:solidFill>
              </a:rPr>
              <a:t>SEESP</a:t>
            </a: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14 outubro de 2015</a:t>
            </a:r>
          </a:p>
          <a:p>
            <a:endParaRPr lang="pt-BR" b="1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06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4 – Resolução 4.131/2013, ANTT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39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Resolução 4.131/2013 ANTT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Autoriza a FCA a proceder a DEVOLUÇÃO e DESATIVAÇÃO de 4 mil trechos ferroviários...</a:t>
            </a:r>
          </a:p>
          <a:p>
            <a:r>
              <a:rPr lang="pt-BR" dirty="0" smtClean="0"/>
              <a:t>Antieconômicos (742 km)</a:t>
            </a:r>
          </a:p>
          <a:p>
            <a:r>
              <a:rPr lang="pt-BR" dirty="0" smtClean="0"/>
              <a:t>Trechos economicamente viáveis (3.247 km)</a:t>
            </a:r>
          </a:p>
          <a:p>
            <a:r>
              <a:rPr lang="pt-BR" dirty="0" smtClean="0"/>
              <a:t>Multa </a:t>
            </a:r>
            <a:r>
              <a:rPr lang="pt-BR" dirty="0" smtClean="0">
                <a:sym typeface="Wingdings" pitchFamily="2" charset="2"/>
              </a:rPr>
              <a:t></a:t>
            </a:r>
            <a:r>
              <a:rPr lang="pt-BR" dirty="0" smtClean="0"/>
              <a:t> R$ 780 milhões revestida para Investimentos no PROSEFER (R$ 934 Milhões)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45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9763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4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1968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4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1" y="260648"/>
            <a:ext cx="8386743" cy="63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3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800" dirty="0"/>
              <a:t>O Ministério Público </a:t>
            </a:r>
            <a:r>
              <a:rPr lang="pt-BR" sz="2800" dirty="0" smtClean="0"/>
              <a:t>Federal/MG, </a:t>
            </a:r>
            <a:r>
              <a:rPr lang="pt-BR" sz="2800" dirty="0"/>
              <a:t>recomendou à ANTT anular a Resolução nº 4.131, de 3/07/2013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i="1" dirty="0" smtClean="0"/>
              <a:t>(...) total </a:t>
            </a:r>
            <a:r>
              <a:rPr lang="pt-BR" sz="2400" i="1" dirty="0"/>
              <a:t>desrespeito ao contrato de concessão. </a:t>
            </a:r>
            <a:endParaRPr lang="pt-BR" sz="2400" i="1" dirty="0" smtClean="0"/>
          </a:p>
          <a:p>
            <a:pPr marL="0" indent="0">
              <a:buNone/>
            </a:pPr>
            <a:r>
              <a:rPr lang="pt-BR" sz="2400" i="1" dirty="0" smtClean="0"/>
              <a:t>(...) o mais </a:t>
            </a:r>
            <a:r>
              <a:rPr lang="pt-BR" sz="2400" i="1" dirty="0"/>
              <a:t>surpreendente </a:t>
            </a:r>
            <a:r>
              <a:rPr lang="pt-BR" sz="2400" i="1" dirty="0" smtClean="0"/>
              <a:t>é </a:t>
            </a:r>
            <a:r>
              <a:rPr lang="pt-BR" sz="2400" i="1" dirty="0"/>
              <a:t>que a </a:t>
            </a:r>
            <a:r>
              <a:rPr lang="pt-BR" sz="2400" i="1" dirty="0" smtClean="0"/>
              <a:t>Concessionária </a:t>
            </a:r>
            <a:r>
              <a:rPr lang="pt-BR" sz="2400" i="1" dirty="0"/>
              <a:t>devolverá trechos classificados por seus próprios critérios como economicamente </a:t>
            </a:r>
            <a:r>
              <a:rPr lang="pt-BR" sz="2400" i="1" dirty="0" smtClean="0"/>
              <a:t>viáveis além dos economicamente </a:t>
            </a:r>
            <a:r>
              <a:rPr lang="pt-BR" sz="2400" i="1" dirty="0"/>
              <a:t>inviáveis</a:t>
            </a:r>
            <a:r>
              <a:rPr lang="pt-BR" sz="2400" i="1" dirty="0" smtClean="0"/>
              <a:t>.</a:t>
            </a:r>
          </a:p>
          <a:p>
            <a:pPr marL="0" indent="0">
              <a:buNone/>
            </a:pPr>
            <a:r>
              <a:rPr lang="pt-BR" sz="2400" i="1" dirty="0" smtClean="0"/>
              <a:t>(...) se </a:t>
            </a:r>
            <a:r>
              <a:rPr lang="pt-BR" sz="2400" i="1" dirty="0"/>
              <a:t>os trechos são economicamente viáveis, </a:t>
            </a:r>
            <a:r>
              <a:rPr lang="pt-BR" sz="2400" i="1" dirty="0" smtClean="0"/>
              <a:t>por que </a:t>
            </a:r>
            <a:r>
              <a:rPr lang="pt-BR" sz="2400" i="1" dirty="0"/>
              <a:t>permitir a desmontagem da superestrutura, ignorando-se eventuais futuras operações, como a operação de trens turísticos e regionais, além de colocar em risco um patrimônio de potencial valor histórico</a:t>
            </a:r>
            <a:r>
              <a:rPr lang="pt-BR" sz="2400" i="1" dirty="0" smtClean="0"/>
              <a:t>?</a:t>
            </a:r>
            <a:r>
              <a:rPr lang="pt-BR" sz="2400" i="1" dirty="0"/>
              <a:t/>
            </a:r>
            <a:br>
              <a:rPr lang="pt-BR" sz="2400" i="1" dirty="0"/>
            </a:br>
            <a:endParaRPr lang="pt-BR" sz="2400" i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1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procurador </a:t>
            </a:r>
            <a:r>
              <a:rPr lang="pt-BR" dirty="0"/>
              <a:t>da </a:t>
            </a:r>
            <a:r>
              <a:rPr lang="pt-BR" dirty="0" smtClean="0"/>
              <a:t>República, </a:t>
            </a:r>
            <a:r>
              <a:rPr lang="pt-BR" dirty="0"/>
              <a:t>Fernando Almeida </a:t>
            </a:r>
            <a:r>
              <a:rPr lang="pt-BR" dirty="0" smtClean="0"/>
              <a:t>Martins, ainda destaca que: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i="1" u="sng" dirty="0" smtClean="0"/>
              <a:t>(...) o </a:t>
            </a:r>
            <a:r>
              <a:rPr lang="pt-BR" i="1" u="sng" dirty="0"/>
              <a:t>que vai ocorrer não é uma devolução de linhas férreas, mas sua destruição pura e simples.</a:t>
            </a:r>
            <a:r>
              <a:rPr lang="pt-BR" i="1" dirty="0"/>
              <a:t> "A ANTT está autorizando uma empresa privada a colocar seus interesses à frente dos interesses do povo </a:t>
            </a:r>
            <a:r>
              <a:rPr lang="pt-BR" i="1" dirty="0" smtClean="0"/>
              <a:t>brasileiro.“</a:t>
            </a:r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i="1" dirty="0" smtClean="0"/>
              <a:t>(...) </a:t>
            </a:r>
            <a:r>
              <a:rPr lang="pt-BR" b="1" i="1" dirty="0" smtClean="0"/>
              <a:t>Ao </a:t>
            </a:r>
            <a:r>
              <a:rPr lang="pt-BR" b="1" i="1" dirty="0"/>
              <a:t>invés de indenizar o patrimônio público pelos prejuízos </a:t>
            </a:r>
            <a:r>
              <a:rPr lang="pt-BR" i="1" dirty="0"/>
              <a:t>que serão causados com a desativação de 742 km de linhas férreas que a concessionária não deseja operar nem manter, </a:t>
            </a:r>
            <a:r>
              <a:rPr lang="pt-BR" b="1" i="1" dirty="0"/>
              <a:t>ela é beneficiada</a:t>
            </a:r>
            <a:r>
              <a:rPr lang="pt-BR" i="1" dirty="0"/>
              <a:t>, deturpando-se totalmente o caráter indenizatório que deveria recair sobre a interrupção das </a:t>
            </a:r>
            <a:r>
              <a:rPr lang="pt-BR" i="1" dirty="0" smtClean="0"/>
              <a:t>operações.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7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5</a:t>
            </a:r>
            <a:r>
              <a:rPr lang="pt-BR" dirty="0" smtClean="0"/>
              <a:t> - PIL segunda etapa - 2015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4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Novos Investimentos em Ferrovias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53561" cy="523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8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9508"/>
            <a:ext cx="8654468" cy="647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9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41784"/>
            <a:ext cx="8856984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dirty="0" smtClean="0"/>
              <a:t>Cinco eventos relevantes: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27373"/>
            <a:ext cx="836327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1995: PND-Programa Nacional de </a:t>
            </a:r>
            <a:r>
              <a:rPr lang="pt-BR" dirty="0" err="1" smtClean="0"/>
              <a:t>Desestatiza-ção</a:t>
            </a:r>
            <a:r>
              <a:rPr lang="pt-BR" dirty="0" smtClean="0"/>
              <a:t>, com a “Privatização” da Malha Federal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Deliberação 124, de 06/07/2011, ANTT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PIL – Ferrovias, 2012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Resolução 4.131/2013, ANTT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PIL – Ferrovias, 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5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1" y="44624"/>
            <a:ext cx="8567809" cy="672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2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" y="260648"/>
            <a:ext cx="9109244" cy="643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4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Norte Sul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Começou em 1988 (27 anos)</a:t>
            </a:r>
          </a:p>
          <a:p>
            <a:r>
              <a:rPr lang="pt-BR" dirty="0" smtClean="0"/>
              <a:t>Previsão  4.000 km</a:t>
            </a:r>
          </a:p>
          <a:p>
            <a:r>
              <a:rPr lang="pt-BR" dirty="0" smtClean="0"/>
              <a:t>Trecho Pronto: Palmas e Anápolis</a:t>
            </a:r>
          </a:p>
          <a:p>
            <a:r>
              <a:rPr lang="pt-BR" dirty="0" smtClean="0"/>
              <a:t>Investimentos </a:t>
            </a:r>
            <a:r>
              <a:rPr lang="pt-BR" dirty="0" smtClean="0">
                <a:sym typeface="Wingdings" pitchFamily="2" charset="2"/>
              </a:rPr>
              <a:t></a:t>
            </a:r>
            <a:r>
              <a:rPr lang="pt-BR" dirty="0" smtClean="0"/>
              <a:t>concluir 1.420 km ora em operação parcial:</a:t>
            </a:r>
          </a:p>
          <a:p>
            <a:pPr lvl="1"/>
            <a:r>
              <a:rPr lang="pt-BR" dirty="0" smtClean="0"/>
              <a:t>Açailândia-Palmas-Tocantins</a:t>
            </a:r>
          </a:p>
          <a:p>
            <a:pPr lvl="1"/>
            <a:r>
              <a:rPr lang="pt-BR" dirty="0" smtClean="0"/>
              <a:t>Anápolis-Estrela D’Oeste</a:t>
            </a:r>
            <a:endParaRPr lang="pt-BR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0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9954"/>
            <a:ext cx="8640959" cy="64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9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Novo Tramo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Lucas do Rio Verde (MT)-</a:t>
            </a:r>
            <a:r>
              <a:rPr lang="pt-BR" dirty="0" err="1" smtClean="0"/>
              <a:t>Mirituba</a:t>
            </a:r>
            <a:r>
              <a:rPr lang="pt-BR" dirty="0" smtClean="0"/>
              <a:t> (PA) ou Lucas R V-</a:t>
            </a:r>
            <a:r>
              <a:rPr lang="pt-BR" dirty="0" err="1" smtClean="0"/>
              <a:t>Campinorte</a:t>
            </a:r>
            <a:r>
              <a:rPr lang="pt-BR" dirty="0" smtClean="0"/>
              <a:t> (GO)??</a:t>
            </a:r>
          </a:p>
          <a:p>
            <a:endParaRPr lang="pt-BR" dirty="0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162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26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25</a:t>
            </a:fld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339752" y="5301208"/>
            <a:ext cx="1656184" cy="50405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4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16024"/>
            <a:ext cx="8712968" cy="12687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Estudo encomendado pelo BNDES (2011)  Corredor </a:t>
            </a:r>
            <a:r>
              <a:rPr lang="pt-BR" dirty="0" err="1" smtClean="0"/>
              <a:t>Bioceânico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42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573325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Obs.: trabalho </a:t>
            </a:r>
            <a:r>
              <a:rPr lang="pt-BR" b="1" dirty="0"/>
              <a:t>realizado com recursos do Fundo de Estruturação de Projetos do BNDES (FEP), no âmbito da Chamada Pública BNDES/FEP nº 02/2008. Disponível em http://www.bndes.gov.br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1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Eixo Capricórnio - Investimento total no trecho brasileiro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2242"/>
            <a:ext cx="8229600" cy="353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6660232" y="4077072"/>
            <a:ext cx="1872208" cy="64807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7236296" y="4813189"/>
            <a:ext cx="720080" cy="992075"/>
          </a:xfrm>
          <a:prstGeom prst="downArrow">
            <a:avLst>
              <a:gd name="adj1" fmla="val 50000"/>
              <a:gd name="adj2" fmla="val 631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300192" y="5786100"/>
            <a:ext cx="252028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/>
              <a:t>R$ </a:t>
            </a:r>
            <a:r>
              <a:rPr lang="pt-BR" sz="2800" b="1" dirty="0" smtClean="0"/>
              <a:t>30 </a:t>
            </a:r>
            <a:r>
              <a:rPr lang="pt-BR" sz="2800" b="1" dirty="0" smtClean="0"/>
              <a:t>bilhões !!</a:t>
            </a:r>
            <a:endParaRPr lang="pt-BR" sz="2800" b="1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8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7588"/>
            <a:ext cx="8496943" cy="637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7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PASTORE\Documents\Palestra AENFER dia 1 julho\EF 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230"/>
            <a:ext cx="5760640" cy="714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0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1 - Malha Concedida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6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4516"/>
            <a:ext cx="4752527" cy="632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7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Novos Investimentos em concessões existentes: apenas R$ 16 bilhões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48" y="1556792"/>
            <a:ext cx="4811340" cy="51845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Espaço Reservado para Conteúdo 3"/>
          <p:cNvSpPr txBox="1">
            <a:spLocks/>
          </p:cNvSpPr>
          <p:nvPr/>
        </p:nvSpPr>
        <p:spPr>
          <a:xfrm>
            <a:off x="107504" y="1855365"/>
            <a:ext cx="4392488" cy="4525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Ampliação  do tráfego</a:t>
            </a:r>
          </a:p>
          <a:p>
            <a:r>
              <a:rPr lang="pt-BR" sz="2400" dirty="0" smtClean="0"/>
              <a:t>Novos pátios</a:t>
            </a:r>
          </a:p>
          <a:p>
            <a:r>
              <a:rPr lang="pt-BR" sz="2400" dirty="0" smtClean="0"/>
              <a:t>Redução das Interferências Urbanas (</a:t>
            </a:r>
            <a:r>
              <a:rPr lang="pt-BR" sz="2400" dirty="0" err="1" smtClean="0"/>
              <a:t>PNs</a:t>
            </a:r>
            <a:r>
              <a:rPr lang="pt-BR" sz="2400" dirty="0" smtClean="0"/>
              <a:t>)</a:t>
            </a:r>
          </a:p>
          <a:p>
            <a:r>
              <a:rPr lang="pt-BR" sz="2400" dirty="0" smtClean="0"/>
              <a:t>Duplicações</a:t>
            </a:r>
          </a:p>
          <a:p>
            <a:r>
              <a:rPr lang="pt-BR" sz="2400" dirty="0" smtClean="0"/>
              <a:t>Construção de novos ramais</a:t>
            </a:r>
          </a:p>
          <a:p>
            <a:r>
              <a:rPr lang="pt-BR" sz="2400" dirty="0" smtClean="0"/>
              <a:t>Equipamentos em vias e sinalizações</a:t>
            </a:r>
          </a:p>
          <a:p>
            <a:r>
              <a:rPr lang="pt-BR" sz="2400" dirty="0" smtClean="0"/>
              <a:t>Ampliação/renovação da frota</a:t>
            </a:r>
            <a:endParaRPr lang="pt-BR" sz="24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6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Conclusão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 Deliberação 124 virou letra morta?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que fazer em relação a Resolução 4131?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Parte da indenização prevista poderia ser aplicada no Estado do Rio, em projetos de TTCs </a:t>
            </a:r>
            <a:r>
              <a:rPr lang="pt-BR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As atuais concessões poderão ser prorrogadas, a troco de quê?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endParaRPr lang="pt-BR"/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1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Conclusão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Por </a:t>
            </a:r>
            <a:r>
              <a:rPr lang="pt-BR" dirty="0" smtClean="0"/>
              <a:t>que não consideraram a versão Capricórnio do projeto </a:t>
            </a:r>
            <a:r>
              <a:rPr lang="pt-BR" dirty="0" err="1" smtClean="0"/>
              <a:t>Bioceânico</a:t>
            </a:r>
            <a:r>
              <a:rPr lang="pt-BR" dirty="0" smtClean="0"/>
              <a:t>, se este é mais barato?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/>
              <a:t>Por </a:t>
            </a:r>
            <a:r>
              <a:rPr lang="pt-BR" b="1" dirty="0"/>
              <a:t>que os projetos do PIL não contemplam trens de passageiros </a:t>
            </a:r>
            <a:r>
              <a:rPr lang="pt-BR" dirty="0" smtClean="0"/>
              <a:t>?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2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6" y="-474435"/>
            <a:ext cx="7679810" cy="735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6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6256" y="908720"/>
            <a:ext cx="2160240" cy="46805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200" dirty="0" smtClean="0"/>
              <a:t>Maior erro do PIL: Não considerar trens de passageiros nos projetos</a:t>
            </a:r>
            <a:endParaRPr lang="pt-BR" sz="3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35</a:t>
            </a:fld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238"/>
            <a:ext cx="6696744" cy="671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Muito Obrigado!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371600" y="4844752"/>
            <a:ext cx="6400800" cy="1752600"/>
          </a:xfrm>
        </p:spPr>
        <p:txBody>
          <a:bodyPr/>
          <a:lstStyle/>
          <a:p>
            <a:r>
              <a:rPr lang="pt-BR" b="1" dirty="0" smtClean="0">
                <a:solidFill>
                  <a:srgbClr val="0000FF"/>
                </a:solidFill>
              </a:rPr>
              <a:t>Antonio.pastori53@gmail.com</a:t>
            </a:r>
            <a:endParaRPr lang="pt-B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dirty="0" smtClean="0"/>
              <a:t>Malha concedida - posição em </a:t>
            </a:r>
            <a:r>
              <a:rPr lang="pt-BR" sz="3600" dirty="0" smtClean="0"/>
              <a:t>2009 ANTT</a:t>
            </a:r>
            <a:endParaRPr lang="pt-BR" sz="36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4</a:t>
            </a:fld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74" y="1461774"/>
            <a:ext cx="6457886" cy="506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0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Acréscimos à </a:t>
            </a:r>
            <a:r>
              <a:rPr lang="pt-BR" dirty="0"/>
              <a:t>m</a:t>
            </a:r>
            <a:r>
              <a:rPr lang="pt-BR" dirty="0" smtClean="0"/>
              <a:t>alha </a:t>
            </a:r>
            <a:r>
              <a:rPr lang="pt-BR" dirty="0"/>
              <a:t>nacional: </a:t>
            </a:r>
            <a:r>
              <a:rPr lang="pt-BR" dirty="0" smtClean="0"/>
              <a:t>2.500 </a:t>
            </a:r>
            <a:r>
              <a:rPr lang="pt-BR" dirty="0"/>
              <a:t>km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03" y="1556792"/>
            <a:ext cx="73909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7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2 – Deliberação 124, ANTT</a:t>
            </a:r>
            <a:endParaRPr lang="pt-BR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8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Deliberação 124/2011 ANTT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713387"/>
          </a:xfrm>
        </p:spPr>
        <p:txBody>
          <a:bodyPr>
            <a:noAutofit/>
          </a:bodyPr>
          <a:lstStyle/>
          <a:p>
            <a:r>
              <a:rPr lang="pt-BR" sz="2800" dirty="0"/>
              <a:t>Art. 1º Estabelecer condições e fixar prazos para regularizar a situação de trechos </a:t>
            </a:r>
            <a:r>
              <a:rPr lang="pt-BR" sz="2800" dirty="0" smtClean="0"/>
              <a:t>e ramais </a:t>
            </a:r>
            <a:r>
              <a:rPr lang="pt-BR" sz="2800" dirty="0"/>
              <a:t>ferroviários </a:t>
            </a:r>
            <a:r>
              <a:rPr lang="pt-BR" sz="2800" b="1" dirty="0"/>
              <a:t>subutilizados ou sem tráfego </a:t>
            </a:r>
            <a:r>
              <a:rPr lang="pt-BR" sz="2800" dirty="0" smtClean="0"/>
              <a:t>na </a:t>
            </a:r>
            <a:r>
              <a:rPr lang="pt-BR" sz="2800" b="1" dirty="0" smtClean="0"/>
              <a:t>FCA, ALL e CFN</a:t>
            </a:r>
            <a:r>
              <a:rPr lang="pt-BR" sz="2800" dirty="0" smtClean="0"/>
              <a:t>;</a:t>
            </a:r>
            <a:endParaRPr lang="pt-BR" sz="2800" dirty="0"/>
          </a:p>
          <a:p>
            <a:r>
              <a:rPr lang="pt-BR" sz="2800" dirty="0"/>
              <a:t>Art. 2º No prazo de 60 (sessenta) dias, </a:t>
            </a:r>
            <a:r>
              <a:rPr lang="pt-BR" sz="2800" dirty="0" smtClean="0"/>
              <a:t>(...) deverão </a:t>
            </a:r>
            <a:r>
              <a:rPr lang="pt-BR" sz="2800" dirty="0"/>
              <a:t>ser </a:t>
            </a:r>
            <a:r>
              <a:rPr lang="pt-BR" sz="2800" dirty="0" smtClean="0"/>
              <a:t>apresentados á ANTT, pelas Concessionárias, os </a:t>
            </a:r>
            <a:r>
              <a:rPr lang="pt-BR" sz="2800" dirty="0" err="1" smtClean="0"/>
              <a:t>res-pectivos</a:t>
            </a:r>
            <a:r>
              <a:rPr lang="pt-BR" sz="2800" dirty="0" smtClean="0"/>
              <a:t> </a:t>
            </a:r>
            <a:r>
              <a:rPr lang="pt-BR" sz="2800" b="1" dirty="0" smtClean="0"/>
              <a:t>cronogramas físicos </a:t>
            </a:r>
            <a:r>
              <a:rPr lang="pt-BR" sz="2800" b="1" dirty="0"/>
              <a:t>para execução de obras de recuperação dos trechos e ramais </a:t>
            </a:r>
            <a:r>
              <a:rPr lang="pt-BR" sz="2800" b="1" dirty="0" smtClean="0"/>
              <a:t>ferroviários </a:t>
            </a:r>
            <a:r>
              <a:rPr lang="pt-BR" sz="2800" dirty="0" smtClean="0"/>
              <a:t>indicados </a:t>
            </a:r>
            <a:r>
              <a:rPr lang="pt-BR" sz="2800" dirty="0"/>
              <a:t>a seguir, de forma </a:t>
            </a:r>
            <a:r>
              <a:rPr lang="pt-BR" sz="2800" b="1" dirty="0"/>
              <a:t>a adequá-los para o transporte de cargas, no </a:t>
            </a:r>
            <a:r>
              <a:rPr lang="pt-BR" sz="2800" b="1" dirty="0" smtClean="0"/>
              <a:t>mínimo nas </a:t>
            </a:r>
            <a:r>
              <a:rPr lang="pt-BR" sz="2800" b="1" dirty="0"/>
              <a:t>mesmas condições previstas quando da celebração dos respectivos </a:t>
            </a:r>
            <a:r>
              <a:rPr lang="pt-BR" sz="2800" b="1" dirty="0" smtClean="0"/>
              <a:t>Contratos.</a:t>
            </a:r>
            <a:endParaRPr lang="pt-BR" sz="2800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2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3- PIL Primeira Etapa (2012)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77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6" y="-474435"/>
            <a:ext cx="7679810" cy="735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67544" y="-27384"/>
            <a:ext cx="8229600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PIL Ferrovias/2012 - 11 mil Km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0E8C-1F76-46A7-BCAE-CEA57F17CBC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4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698</Words>
  <Application>Microsoft Office PowerPoint</Application>
  <PresentationFormat>Apresentação na tela (4:3)</PresentationFormat>
  <Paragraphs>98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Quo Vadis, Ferrovias Brasileiras?</vt:lpstr>
      <vt:lpstr>Cinco eventos relevantes:</vt:lpstr>
      <vt:lpstr>1 - Malha Concedida</vt:lpstr>
      <vt:lpstr>Malha concedida - posição em 2009 ANTT</vt:lpstr>
      <vt:lpstr>Acréscimos à malha nacional: 2.500 km </vt:lpstr>
      <vt:lpstr>2 – Deliberação 124, ANTT</vt:lpstr>
      <vt:lpstr>Deliberação 124/2011 ANTT</vt:lpstr>
      <vt:lpstr>3- PIL Primeira Etapa (2012)</vt:lpstr>
      <vt:lpstr>Apresentação do PowerPoint</vt:lpstr>
      <vt:lpstr>4 – Resolução 4.131/2013, ANTT</vt:lpstr>
      <vt:lpstr>Resolução 4.131/2013 ANTT</vt:lpstr>
      <vt:lpstr>Apresentação do PowerPoint</vt:lpstr>
      <vt:lpstr>Apresentação do PowerPoint</vt:lpstr>
      <vt:lpstr>Apresentação do PowerPoint</vt:lpstr>
      <vt:lpstr>O Ministério Público Federal/MG, recomendou à ANTT anular a Resolução nº 4.131, de 3/07/2013</vt:lpstr>
      <vt:lpstr>O procurador da República, Fernando Almeida Martins, ainda destaca que:</vt:lpstr>
      <vt:lpstr>5 - PIL segunda etapa - 2015</vt:lpstr>
      <vt:lpstr>Novos Investimentos em Ferrovias</vt:lpstr>
      <vt:lpstr>Apresentação do PowerPoint</vt:lpstr>
      <vt:lpstr>Apresentação do PowerPoint</vt:lpstr>
      <vt:lpstr>Apresentação do PowerPoint</vt:lpstr>
      <vt:lpstr>Norte Sul</vt:lpstr>
      <vt:lpstr>Apresentação do PowerPoint</vt:lpstr>
      <vt:lpstr>Novo Tramo</vt:lpstr>
      <vt:lpstr>Apresentação do PowerPoint</vt:lpstr>
      <vt:lpstr>Estudo encomendado pelo BNDES (2011)  Corredor Bioceânico</vt:lpstr>
      <vt:lpstr>Eixo Capricórnio - Investimento total no trecho brasileiro</vt:lpstr>
      <vt:lpstr>Apresentação do PowerPoint</vt:lpstr>
      <vt:lpstr>Apresentação do PowerPoint</vt:lpstr>
      <vt:lpstr>Apresentação do PowerPoint</vt:lpstr>
      <vt:lpstr>Novos Investimentos em concessões existentes: apenas R$ 16 bilhões</vt:lpstr>
      <vt:lpstr>Conclusão </vt:lpstr>
      <vt:lpstr>Conclusão </vt:lpstr>
      <vt:lpstr>Apresentação do PowerPoint</vt:lpstr>
      <vt:lpstr>Maior erro do PIL: Não considerar trens de passageiros nos projetos</vt:lpstr>
      <vt:lpstr>Muito 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 2015</dc:title>
  <dc:creator>PASTORE</dc:creator>
  <cp:lastModifiedBy>PASTORE</cp:lastModifiedBy>
  <cp:revision>38</cp:revision>
  <dcterms:created xsi:type="dcterms:W3CDTF">2015-06-29T14:05:22Z</dcterms:created>
  <dcterms:modified xsi:type="dcterms:W3CDTF">2015-10-09T21:54:39Z</dcterms:modified>
</cp:coreProperties>
</file>