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6" r:id="rId2"/>
    <p:sldId id="755" r:id="rId3"/>
    <p:sldId id="837" r:id="rId4"/>
    <p:sldId id="937" r:id="rId5"/>
    <p:sldId id="939" r:id="rId6"/>
    <p:sldId id="940" r:id="rId7"/>
    <p:sldId id="941" r:id="rId8"/>
    <p:sldId id="619" r:id="rId9"/>
    <p:sldId id="935" r:id="rId10"/>
    <p:sldId id="943" r:id="rId11"/>
    <p:sldId id="951" r:id="rId12"/>
    <p:sldId id="911" r:id="rId13"/>
    <p:sldId id="801" r:id="rId14"/>
    <p:sldId id="912" r:id="rId15"/>
    <p:sldId id="844" r:id="rId16"/>
    <p:sldId id="866" r:id="rId17"/>
    <p:sldId id="918" r:id="rId18"/>
    <p:sldId id="929" r:id="rId19"/>
    <p:sldId id="869" r:id="rId20"/>
    <p:sldId id="930" r:id="rId21"/>
    <p:sldId id="867" r:id="rId22"/>
    <p:sldId id="931" r:id="rId23"/>
    <p:sldId id="870" r:id="rId24"/>
    <p:sldId id="932" r:id="rId25"/>
    <p:sldId id="871" r:id="rId26"/>
    <p:sldId id="933" r:id="rId27"/>
    <p:sldId id="944" r:id="rId28"/>
    <p:sldId id="859" r:id="rId29"/>
    <p:sldId id="860" r:id="rId30"/>
    <p:sldId id="854" r:id="rId31"/>
    <p:sldId id="857" r:id="rId32"/>
    <p:sldId id="945" r:id="rId33"/>
    <p:sldId id="921" r:id="rId34"/>
    <p:sldId id="926" r:id="rId35"/>
    <p:sldId id="924" r:id="rId36"/>
    <p:sldId id="922" r:id="rId37"/>
    <p:sldId id="923" r:id="rId38"/>
    <p:sldId id="925" r:id="rId39"/>
    <p:sldId id="913" r:id="rId40"/>
    <p:sldId id="946" r:id="rId41"/>
    <p:sldId id="824" r:id="rId42"/>
    <p:sldId id="910" r:id="rId43"/>
    <p:sldId id="934" r:id="rId44"/>
    <p:sldId id="947" r:id="rId45"/>
    <p:sldId id="948" r:id="rId46"/>
    <p:sldId id="950" r:id="rId47"/>
    <p:sldId id="949" r:id="rId48"/>
    <p:sldId id="936" r:id="rId49"/>
  </p:sldIdLst>
  <p:sldSz cx="9906000" cy="6858000" type="A4"/>
  <p:notesSz cx="6797675" cy="987266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65"/>
    <a:srgbClr val="FFFF99"/>
    <a:srgbClr val="FFFFCC"/>
    <a:srgbClr val="397F3C"/>
    <a:srgbClr val="990099"/>
    <a:srgbClr val="52BF27"/>
    <a:srgbClr val="CC0066"/>
    <a:srgbClr val="2A5C2C"/>
    <a:srgbClr val="D60093"/>
    <a:srgbClr val="CC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Estilo Claro 1 - Ênfas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com Tema 1 - Ênfas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Estilo com Tema 1 - Ênfas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8799B23B-EC83-4686-B30A-512413B5E67A}" styleName="Estilo Claro 3 - Ênfas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Estilo com Tema 2 - Ênfas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7AC3CCA-C797-4891-BE02-D94E43425B78}" styleName="Estilo Mé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083E6E3-FA7D-4D7B-A595-EF9225AFEA82}" styleName="Estilo Claro 1 - Ênfas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2800" autoAdjust="0"/>
    <p:restoredTop sz="86400" autoAdjust="0"/>
  </p:normalViewPr>
  <p:slideViewPr>
    <p:cSldViewPr>
      <p:cViewPr>
        <p:scale>
          <a:sx n="75" d="100"/>
          <a:sy n="75" d="100"/>
        </p:scale>
        <p:origin x="-762" y="-7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18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8" d="100"/>
        <a:sy n="118" d="100"/>
      </p:scale>
      <p:origin x="0" y="6852"/>
    </p:cViewPr>
  </p:sorterViewPr>
  <p:notesViewPr>
    <p:cSldViewPr>
      <p:cViewPr varScale="1">
        <p:scale>
          <a:sx n="56" d="100"/>
          <a:sy n="56" d="100"/>
        </p:scale>
        <p:origin x="-2868" y="-84"/>
      </p:cViewPr>
      <p:guideLst>
        <p:guide orient="horz" pos="3110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5658" cy="493633"/>
          </a:xfrm>
          <a:prstGeom prst="rect">
            <a:avLst/>
          </a:prstGeom>
        </p:spPr>
        <p:txBody>
          <a:bodyPr vert="horz" lIns="91463" tIns="45731" rIns="91463" bIns="45731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8" cy="493633"/>
          </a:xfrm>
          <a:prstGeom prst="rect">
            <a:avLst/>
          </a:prstGeom>
        </p:spPr>
        <p:txBody>
          <a:bodyPr vert="horz" lIns="91463" tIns="45731" rIns="91463" bIns="45731" rtlCol="0"/>
          <a:lstStyle>
            <a:lvl1pPr algn="r">
              <a:defRPr sz="1200"/>
            </a:lvl1pPr>
          </a:lstStyle>
          <a:p>
            <a:fld id="{19F6BEFA-4BBC-4CEC-AE8D-7AD18E1D668E}" type="datetimeFigureOut">
              <a:rPr lang="pt-BR" smtClean="0"/>
              <a:pPr/>
              <a:t>07/06/2016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3" y="9377317"/>
            <a:ext cx="2945658" cy="493633"/>
          </a:xfrm>
          <a:prstGeom prst="rect">
            <a:avLst/>
          </a:prstGeom>
        </p:spPr>
        <p:txBody>
          <a:bodyPr vert="horz" lIns="91463" tIns="45731" rIns="91463" bIns="45731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5" y="9377317"/>
            <a:ext cx="2945658" cy="493633"/>
          </a:xfrm>
          <a:prstGeom prst="rect">
            <a:avLst/>
          </a:prstGeom>
        </p:spPr>
        <p:txBody>
          <a:bodyPr vert="horz" lIns="91463" tIns="45731" rIns="91463" bIns="45731" rtlCol="0" anchor="b"/>
          <a:lstStyle>
            <a:lvl1pPr algn="r">
              <a:defRPr sz="1200"/>
            </a:lvl1pPr>
          </a:lstStyle>
          <a:p>
            <a:fld id="{43538A49-DB4F-4FA9-A455-E23F85AF1F4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7323625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5658" cy="493633"/>
          </a:xfrm>
          <a:prstGeom prst="rect">
            <a:avLst/>
          </a:prstGeom>
        </p:spPr>
        <p:txBody>
          <a:bodyPr vert="horz" lIns="91463" tIns="45731" rIns="91463" bIns="45731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8" cy="493633"/>
          </a:xfrm>
          <a:prstGeom prst="rect">
            <a:avLst/>
          </a:prstGeom>
        </p:spPr>
        <p:txBody>
          <a:bodyPr vert="horz" lIns="91463" tIns="45731" rIns="91463" bIns="45731" rtlCol="0"/>
          <a:lstStyle>
            <a:lvl1pPr algn="r">
              <a:defRPr sz="1200"/>
            </a:lvl1pPr>
          </a:lstStyle>
          <a:p>
            <a:fld id="{F86F16CD-167E-4BDC-8B88-DBE4E645D0DB}" type="datetimeFigureOut">
              <a:rPr lang="pt-BR" smtClean="0"/>
              <a:pPr/>
              <a:t>07/06/2016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725488" y="741363"/>
            <a:ext cx="53467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63" tIns="45731" rIns="91463" bIns="45731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689516"/>
            <a:ext cx="5438140" cy="4442699"/>
          </a:xfrm>
          <a:prstGeom prst="rect">
            <a:avLst/>
          </a:prstGeom>
        </p:spPr>
        <p:txBody>
          <a:bodyPr vert="horz" lIns="91463" tIns="45731" rIns="91463" bIns="45731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3" y="9377317"/>
            <a:ext cx="2945658" cy="493633"/>
          </a:xfrm>
          <a:prstGeom prst="rect">
            <a:avLst/>
          </a:prstGeom>
        </p:spPr>
        <p:txBody>
          <a:bodyPr vert="horz" lIns="91463" tIns="45731" rIns="91463" bIns="45731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5" y="9377317"/>
            <a:ext cx="2945658" cy="493633"/>
          </a:xfrm>
          <a:prstGeom prst="rect">
            <a:avLst/>
          </a:prstGeom>
        </p:spPr>
        <p:txBody>
          <a:bodyPr vert="horz" lIns="91463" tIns="45731" rIns="91463" bIns="45731" rtlCol="0" anchor="b"/>
          <a:lstStyle>
            <a:lvl1pPr algn="r">
              <a:defRPr sz="1200"/>
            </a:lvl1pPr>
          </a:lstStyle>
          <a:p>
            <a:fld id="{54E1F1B2-4C23-4969-BFB8-1B5CAB619A30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77510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jpe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Documents and Settings\gmaguiar\Desktop\Campanha VARZEAS\LOGO\Logo Tietê_25x11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89818" y="1268760"/>
            <a:ext cx="916569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Logo DAEE - fundo transp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78981" y="6301502"/>
            <a:ext cx="390043" cy="45957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4472" y="6250965"/>
            <a:ext cx="942104" cy="458732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7917329" y="6165304"/>
            <a:ext cx="1872208" cy="660472"/>
            <a:chOff x="2962274" y="3533775"/>
            <a:chExt cx="5545165" cy="2119226"/>
          </a:xfrm>
        </p:grpSpPr>
        <p:pic>
          <p:nvPicPr>
            <p:cNvPr id="11" name="Imagem 10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2962274" y="3533775"/>
              <a:ext cx="5476875" cy="1333500"/>
            </a:xfrm>
            <a:prstGeom prst="rect">
              <a:avLst/>
            </a:prstGeom>
          </p:spPr>
        </p:pic>
        <p:sp>
          <p:nvSpPr>
            <p:cNvPr id="12" name="CaixaDeTexto 11"/>
            <p:cNvSpPr txBox="1"/>
            <p:nvPr/>
          </p:nvSpPr>
          <p:spPr>
            <a:xfrm>
              <a:off x="4365523" y="4665451"/>
              <a:ext cx="4141916" cy="987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700" dirty="0" smtClean="0">
                  <a:latin typeface="Arial" pitchFamily="34" charset="0"/>
                  <a:cs typeface="Arial" pitchFamily="34" charset="0"/>
                </a:rPr>
                <a:t>Secretaria</a:t>
              </a:r>
              <a:r>
                <a:rPr lang="pt-BR" sz="700" baseline="0" dirty="0" smtClean="0">
                  <a:latin typeface="Arial" pitchFamily="34" charset="0"/>
                  <a:cs typeface="Arial" pitchFamily="34" charset="0"/>
                </a:rPr>
                <a:t> de Saneamento e Recursos Hídricos</a:t>
              </a:r>
              <a:endParaRPr lang="pt-BR" sz="7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CaixaDeTexto 1"/>
          <p:cNvSpPr txBox="1"/>
          <p:nvPr/>
        </p:nvSpPr>
        <p:spPr>
          <a:xfrm>
            <a:off x="0" y="5579948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Junho de 2016</a:t>
            </a:r>
            <a:endParaRPr lang="pt-BR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16496" y="44624"/>
            <a:ext cx="9445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 PROGRAMA PARQUE VÁRZEAS DO TIETÊ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0" y="453144"/>
            <a:ext cx="9906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Imagem 7" descr="Logo PVT.ti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16463" y="6237312"/>
            <a:ext cx="390043" cy="408432"/>
          </a:xfrm>
          <a:prstGeom prst="rect">
            <a:avLst/>
          </a:prstGeom>
        </p:spPr>
      </p:pic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404495" y="3717032"/>
            <a:ext cx="9445049" cy="252028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800" b="1" dirty="0" smtClean="0"/>
              <a:t>PRINCIPAIS QUANTITATIVOS (PROGRAMA COMPLETO)</a:t>
            </a:r>
          </a:p>
          <a:p>
            <a:pPr marL="285750" lvl="1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1800" dirty="0" smtClean="0"/>
              <a:t>230 Km de </a:t>
            </a:r>
            <a:r>
              <a:rPr lang="pt-BR" sz="1800" b="1" dirty="0" smtClean="0"/>
              <a:t>Via Parque e Ciclovia</a:t>
            </a:r>
            <a:r>
              <a:rPr lang="pt-BR" sz="1800" dirty="0" smtClean="0"/>
              <a:t>;</a:t>
            </a:r>
          </a:p>
          <a:p>
            <a:pPr marL="285750" lvl="1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1800" dirty="0" smtClean="0"/>
              <a:t>33 </a:t>
            </a:r>
            <a:r>
              <a:rPr lang="pt-BR" sz="1800" b="1" dirty="0" smtClean="0"/>
              <a:t>Núcleos de Lazer </a:t>
            </a:r>
            <a:r>
              <a:rPr lang="pt-BR" sz="1800" dirty="0" smtClean="0"/>
              <a:t>implantados;</a:t>
            </a:r>
          </a:p>
          <a:p>
            <a:pPr marL="285750" lvl="1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1800" dirty="0" smtClean="0"/>
              <a:t>2 Km de s</a:t>
            </a:r>
            <a:r>
              <a:rPr lang="pt-BR" sz="1800" dirty="0" smtClean="0">
                <a:ea typeface="Times New Roman"/>
                <a:cs typeface="Times New Roman"/>
              </a:rPr>
              <a:t>istemas de </a:t>
            </a:r>
            <a:r>
              <a:rPr lang="pt-BR" sz="1800" b="1" dirty="0" smtClean="0">
                <a:ea typeface="Times New Roman"/>
                <a:cs typeface="Times New Roman"/>
              </a:rPr>
              <a:t>controle de enchentes </a:t>
            </a:r>
            <a:r>
              <a:rPr lang="pt-BR" sz="1800" dirty="0" smtClean="0">
                <a:ea typeface="Times New Roman"/>
                <a:cs typeface="Times New Roman"/>
              </a:rPr>
              <a:t>para a proteção da população;</a:t>
            </a:r>
          </a:p>
          <a:p>
            <a:pPr marL="285750" lvl="1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1800" smtClean="0">
                <a:cs typeface="Times New Roman"/>
              </a:rPr>
              <a:t>10.500 famílias </a:t>
            </a:r>
            <a:r>
              <a:rPr lang="pt-BR" sz="1800" b="1" smtClean="0">
                <a:cs typeface="Times New Roman"/>
              </a:rPr>
              <a:t>reassentadas</a:t>
            </a:r>
            <a:r>
              <a:rPr lang="pt-BR" sz="1800" smtClean="0">
                <a:cs typeface="Times New Roman"/>
              </a:rPr>
              <a:t>;</a:t>
            </a:r>
          </a:p>
          <a:p>
            <a:pPr marL="285750" lvl="1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1800" dirty="0" smtClean="0">
                <a:cs typeface="Times New Roman"/>
              </a:rPr>
              <a:t>250 hectares de </a:t>
            </a:r>
            <a:r>
              <a:rPr lang="pt-BR" sz="1800" b="1" dirty="0" smtClean="0">
                <a:cs typeface="Times New Roman"/>
              </a:rPr>
              <a:t>áreas degradadas recuperadas</a:t>
            </a:r>
            <a:r>
              <a:rPr lang="pt-BR" sz="1800" dirty="0" smtClean="0">
                <a:cs typeface="Times New Roman"/>
              </a:rPr>
              <a:t>;</a:t>
            </a:r>
          </a:p>
          <a:p>
            <a:pPr marL="285750" lvl="1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1800" dirty="0" smtClean="0">
                <a:cs typeface="Times New Roman"/>
              </a:rPr>
              <a:t>380 hectares de </a:t>
            </a:r>
            <a:r>
              <a:rPr lang="pt-BR" sz="1800" b="1" dirty="0" smtClean="0">
                <a:cs typeface="Times New Roman"/>
              </a:rPr>
              <a:t>áreas vegetadas</a:t>
            </a:r>
            <a:r>
              <a:rPr lang="pt-BR" sz="1800" dirty="0" smtClean="0">
                <a:cs typeface="Times New Roman"/>
              </a:rPr>
              <a:t> (recomposição de matas e paisagismo).</a:t>
            </a:r>
          </a:p>
        </p:txBody>
      </p:sp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346738" y="4221088"/>
            <a:ext cx="9430798" cy="2016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403874" y="663079"/>
            <a:ext cx="9445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EIXOS DE INTERVENÇÃO</a:t>
            </a:r>
            <a:endParaRPr lang="pt-BR" sz="2400" b="1" dirty="0"/>
          </a:p>
        </p:txBody>
      </p:sp>
      <p:sp>
        <p:nvSpPr>
          <p:cNvPr id="17" name="Triângulo isósceles 16"/>
          <p:cNvSpPr/>
          <p:nvPr/>
        </p:nvSpPr>
        <p:spPr>
          <a:xfrm rot="5400000">
            <a:off x="175849" y="787303"/>
            <a:ext cx="300033" cy="230832"/>
          </a:xfrm>
          <a:prstGeom prst="triangle">
            <a:avLst/>
          </a:prstGeom>
          <a:solidFill>
            <a:srgbClr val="397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8" name="Grupo 15"/>
          <p:cNvGrpSpPr>
            <a:grpSpLocks/>
          </p:cNvGrpSpPr>
          <p:nvPr/>
        </p:nvGrpSpPr>
        <p:grpSpPr bwMode="auto">
          <a:xfrm>
            <a:off x="463887" y="1196752"/>
            <a:ext cx="9097639" cy="1992641"/>
            <a:chOff x="25510" y="1444286"/>
            <a:chExt cx="9058037" cy="2179356"/>
          </a:xfrm>
          <a:effectLst/>
        </p:grpSpPr>
        <p:sp>
          <p:nvSpPr>
            <p:cNvPr id="19" name="Text Box 12"/>
            <p:cNvSpPr txBox="1">
              <a:spLocks noChangeArrowheads="1"/>
            </p:cNvSpPr>
            <p:nvPr/>
          </p:nvSpPr>
          <p:spPr bwMode="auto">
            <a:xfrm>
              <a:off x="2183427" y="1444286"/>
              <a:ext cx="1424785" cy="370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5" rIns="91429" bIns="45715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Preservação</a:t>
              </a:r>
            </a:p>
          </p:txBody>
        </p:sp>
        <p:pic>
          <p:nvPicPr>
            <p:cNvPr id="21" name="Picture 18" descr="Eixos de Intervencao_recuperacao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26" y="1748964"/>
              <a:ext cx="2000231" cy="186229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3" name="CaixaDeTexto 13"/>
            <p:cNvSpPr txBox="1">
              <a:spLocks noChangeArrowheads="1"/>
            </p:cNvSpPr>
            <p:nvPr/>
          </p:nvSpPr>
          <p:spPr bwMode="auto">
            <a:xfrm>
              <a:off x="25510" y="1444286"/>
              <a:ext cx="1271649" cy="370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Recuperação</a:t>
              </a:r>
            </a:p>
          </p:txBody>
        </p:sp>
        <p:pic>
          <p:nvPicPr>
            <p:cNvPr id="25" name="Picture 21" descr="Eixos de Intervencao_preservacao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3038" y="1744769"/>
              <a:ext cx="1985472" cy="185738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6" name="Text Box 13"/>
            <p:cNvSpPr txBox="1">
              <a:spLocks noChangeArrowheads="1"/>
            </p:cNvSpPr>
            <p:nvPr/>
          </p:nvSpPr>
          <p:spPr bwMode="auto">
            <a:xfrm>
              <a:off x="4341345" y="1448504"/>
              <a:ext cx="1857388" cy="370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5" rIns="91429" bIns="45715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Núcleos de Lazer</a:t>
              </a:r>
            </a:p>
          </p:txBody>
        </p:sp>
        <p:pic>
          <p:nvPicPr>
            <p:cNvPr id="28" name="Picture 2" descr="cam_teatro_R04.jpg"/>
            <p:cNvPicPr>
              <a:picLocks noChangeAspect="1"/>
            </p:cNvPicPr>
            <p:nvPr/>
          </p:nvPicPr>
          <p:blipFill>
            <a:blip r:embed="rId5" cstate="email">
              <a:lum bright="6000" contrast="36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0955" y="1754014"/>
              <a:ext cx="2348923" cy="185738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9" name="Picture 13" descr="http://portalshcdhu.cdhu.sp.gov.br/http/prohab/images/fgfotoitaim_04.jpg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6886797" y="1748964"/>
              <a:ext cx="2196750" cy="187467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0" name="CaixaDeTexto 13"/>
            <p:cNvSpPr txBox="1">
              <a:spLocks noChangeArrowheads="1"/>
            </p:cNvSpPr>
            <p:nvPr/>
          </p:nvSpPr>
          <p:spPr bwMode="auto">
            <a:xfrm>
              <a:off x="6777702" y="1444286"/>
              <a:ext cx="1716239" cy="370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Habitações dignas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18042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16496" y="44624"/>
            <a:ext cx="9445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 PROGRAMA PARQUE VÁRZEAS DO TIETÊ</a:t>
            </a:r>
          </a:p>
        </p:txBody>
      </p:sp>
      <p:pic>
        <p:nvPicPr>
          <p:cNvPr id="8" name="Imagem 7" descr="Logo PVT.ti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16463" y="6237312"/>
            <a:ext cx="390043" cy="408432"/>
          </a:xfrm>
          <a:prstGeom prst="rect">
            <a:avLst/>
          </a:prstGeom>
        </p:spPr>
      </p:pic>
      <p:pic>
        <p:nvPicPr>
          <p:cNvPr id="18" name="Picture 6" descr="ro_geral02_r04"/>
          <p:cNvPicPr>
            <a:picLocks noChangeAspect="1" noChangeArrowheads="1"/>
          </p:cNvPicPr>
          <p:nvPr/>
        </p:nvPicPr>
        <p:blipFill rotWithShape="1">
          <a:blip r:embed="rId3" cstate="screen">
            <a:lum bright="18000" contrast="36000"/>
          </a:blip>
          <a:srcRect l="1" r="-502"/>
          <a:stretch/>
        </p:blipFill>
        <p:spPr bwMode="auto">
          <a:xfrm>
            <a:off x="798054" y="620688"/>
            <a:ext cx="8475426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Forma livre 19"/>
          <p:cNvSpPr/>
          <p:nvPr/>
        </p:nvSpPr>
        <p:spPr>
          <a:xfrm>
            <a:off x="770334" y="1273686"/>
            <a:ext cx="5025807" cy="1672671"/>
          </a:xfrm>
          <a:custGeom>
            <a:avLst/>
            <a:gdLst>
              <a:gd name="connsiteX0" fmla="*/ 896471 w 4944415"/>
              <a:gd name="connsiteY0" fmla="*/ 1161282 h 1181704"/>
              <a:gd name="connsiteX1" fmla="*/ 1004047 w 4944415"/>
              <a:gd name="connsiteY1" fmla="*/ 1143352 h 1181704"/>
              <a:gd name="connsiteX2" fmla="*/ 1102659 w 4944415"/>
              <a:gd name="connsiteY2" fmla="*/ 1134388 h 1181704"/>
              <a:gd name="connsiteX3" fmla="*/ 1156447 w 4944415"/>
              <a:gd name="connsiteY3" fmla="*/ 1107494 h 1181704"/>
              <a:gd name="connsiteX4" fmla="*/ 1192306 w 4944415"/>
              <a:gd name="connsiteY4" fmla="*/ 1080600 h 1181704"/>
              <a:gd name="connsiteX5" fmla="*/ 1264024 w 4944415"/>
              <a:gd name="connsiteY5" fmla="*/ 1035776 h 1181704"/>
              <a:gd name="connsiteX6" fmla="*/ 1299883 w 4944415"/>
              <a:gd name="connsiteY6" fmla="*/ 990952 h 1181704"/>
              <a:gd name="connsiteX7" fmla="*/ 1335741 w 4944415"/>
              <a:gd name="connsiteY7" fmla="*/ 973023 h 1181704"/>
              <a:gd name="connsiteX8" fmla="*/ 1452283 w 4944415"/>
              <a:gd name="connsiteY8" fmla="*/ 937164 h 1181704"/>
              <a:gd name="connsiteX9" fmla="*/ 1497106 w 4944415"/>
              <a:gd name="connsiteY9" fmla="*/ 928200 h 1181704"/>
              <a:gd name="connsiteX10" fmla="*/ 1559859 w 4944415"/>
              <a:gd name="connsiteY10" fmla="*/ 901305 h 1181704"/>
              <a:gd name="connsiteX11" fmla="*/ 1595718 w 4944415"/>
              <a:gd name="connsiteY11" fmla="*/ 892341 h 1181704"/>
              <a:gd name="connsiteX12" fmla="*/ 1658471 w 4944415"/>
              <a:gd name="connsiteY12" fmla="*/ 874411 h 1181704"/>
              <a:gd name="connsiteX13" fmla="*/ 1685365 w 4944415"/>
              <a:gd name="connsiteY13" fmla="*/ 865447 h 1181704"/>
              <a:gd name="connsiteX14" fmla="*/ 1837765 w 4944415"/>
              <a:gd name="connsiteY14" fmla="*/ 847517 h 1181704"/>
              <a:gd name="connsiteX15" fmla="*/ 1972236 w 4944415"/>
              <a:gd name="connsiteY15" fmla="*/ 856482 h 1181704"/>
              <a:gd name="connsiteX16" fmla="*/ 1999130 w 4944415"/>
              <a:gd name="connsiteY16" fmla="*/ 865447 h 1181704"/>
              <a:gd name="connsiteX17" fmla="*/ 2043953 w 4944415"/>
              <a:gd name="connsiteY17" fmla="*/ 874411 h 1181704"/>
              <a:gd name="connsiteX18" fmla="*/ 2061883 w 4944415"/>
              <a:gd name="connsiteY18" fmla="*/ 892341 h 1181704"/>
              <a:gd name="connsiteX19" fmla="*/ 2286000 w 4944415"/>
              <a:gd name="connsiteY19" fmla="*/ 901305 h 1181704"/>
              <a:gd name="connsiteX20" fmla="*/ 2366683 w 4944415"/>
              <a:gd name="connsiteY20" fmla="*/ 865447 h 1181704"/>
              <a:gd name="connsiteX21" fmla="*/ 2411506 w 4944415"/>
              <a:gd name="connsiteY21" fmla="*/ 856482 h 1181704"/>
              <a:gd name="connsiteX22" fmla="*/ 2501153 w 4944415"/>
              <a:gd name="connsiteY22" fmla="*/ 838552 h 1181704"/>
              <a:gd name="connsiteX23" fmla="*/ 2617694 w 4944415"/>
              <a:gd name="connsiteY23" fmla="*/ 829588 h 1181704"/>
              <a:gd name="connsiteX24" fmla="*/ 2698377 w 4944415"/>
              <a:gd name="connsiteY24" fmla="*/ 820623 h 1181704"/>
              <a:gd name="connsiteX25" fmla="*/ 2796989 w 4944415"/>
              <a:gd name="connsiteY25" fmla="*/ 784764 h 1181704"/>
              <a:gd name="connsiteX26" fmla="*/ 2823883 w 4944415"/>
              <a:gd name="connsiteY26" fmla="*/ 775800 h 1181704"/>
              <a:gd name="connsiteX27" fmla="*/ 2886636 w 4944415"/>
              <a:gd name="connsiteY27" fmla="*/ 766835 h 1181704"/>
              <a:gd name="connsiteX28" fmla="*/ 2958353 w 4944415"/>
              <a:gd name="connsiteY28" fmla="*/ 730976 h 1181704"/>
              <a:gd name="connsiteX29" fmla="*/ 3056965 w 4944415"/>
              <a:gd name="connsiteY29" fmla="*/ 686152 h 1181704"/>
              <a:gd name="connsiteX30" fmla="*/ 3236259 w 4944415"/>
              <a:gd name="connsiteY30" fmla="*/ 695117 h 1181704"/>
              <a:gd name="connsiteX31" fmla="*/ 3514165 w 4944415"/>
              <a:gd name="connsiteY31" fmla="*/ 713047 h 1181704"/>
              <a:gd name="connsiteX32" fmla="*/ 3558989 w 4944415"/>
              <a:gd name="connsiteY32" fmla="*/ 704082 h 1181704"/>
              <a:gd name="connsiteX33" fmla="*/ 3630706 w 4944415"/>
              <a:gd name="connsiteY33" fmla="*/ 686152 h 1181704"/>
              <a:gd name="connsiteX34" fmla="*/ 3648636 w 4944415"/>
              <a:gd name="connsiteY34" fmla="*/ 668223 h 1181704"/>
              <a:gd name="connsiteX35" fmla="*/ 3702424 w 4944415"/>
              <a:gd name="connsiteY35" fmla="*/ 659258 h 1181704"/>
              <a:gd name="connsiteX36" fmla="*/ 3729318 w 4944415"/>
              <a:gd name="connsiteY36" fmla="*/ 650294 h 1181704"/>
              <a:gd name="connsiteX37" fmla="*/ 3747247 w 4944415"/>
              <a:gd name="connsiteY37" fmla="*/ 632364 h 1181704"/>
              <a:gd name="connsiteX38" fmla="*/ 3863789 w 4944415"/>
              <a:gd name="connsiteY38" fmla="*/ 605470 h 1181704"/>
              <a:gd name="connsiteX39" fmla="*/ 3890683 w 4944415"/>
              <a:gd name="connsiteY39" fmla="*/ 596505 h 1181704"/>
              <a:gd name="connsiteX40" fmla="*/ 3953436 w 4944415"/>
              <a:gd name="connsiteY40" fmla="*/ 587541 h 1181704"/>
              <a:gd name="connsiteX41" fmla="*/ 3989294 w 4944415"/>
              <a:gd name="connsiteY41" fmla="*/ 578576 h 1181704"/>
              <a:gd name="connsiteX42" fmla="*/ 4222377 w 4944415"/>
              <a:gd name="connsiteY42" fmla="*/ 569611 h 1181704"/>
              <a:gd name="connsiteX43" fmla="*/ 4303059 w 4944415"/>
              <a:gd name="connsiteY43" fmla="*/ 551682 h 1181704"/>
              <a:gd name="connsiteX44" fmla="*/ 4329953 w 4944415"/>
              <a:gd name="connsiteY44" fmla="*/ 533752 h 1181704"/>
              <a:gd name="connsiteX45" fmla="*/ 4392706 w 4944415"/>
              <a:gd name="connsiteY45" fmla="*/ 506858 h 1181704"/>
              <a:gd name="connsiteX46" fmla="*/ 4437530 w 4944415"/>
              <a:gd name="connsiteY46" fmla="*/ 462035 h 1181704"/>
              <a:gd name="connsiteX47" fmla="*/ 4473389 w 4944415"/>
              <a:gd name="connsiteY47" fmla="*/ 417211 h 1181704"/>
              <a:gd name="connsiteX48" fmla="*/ 4500283 w 4944415"/>
              <a:gd name="connsiteY48" fmla="*/ 399282 h 1181704"/>
              <a:gd name="connsiteX49" fmla="*/ 4518212 w 4944415"/>
              <a:gd name="connsiteY49" fmla="*/ 381352 h 1181704"/>
              <a:gd name="connsiteX50" fmla="*/ 4572000 w 4944415"/>
              <a:gd name="connsiteY50" fmla="*/ 345494 h 1181704"/>
              <a:gd name="connsiteX51" fmla="*/ 4598894 w 4944415"/>
              <a:gd name="connsiteY51" fmla="*/ 327564 h 1181704"/>
              <a:gd name="connsiteX52" fmla="*/ 4616824 w 4944415"/>
              <a:gd name="connsiteY52" fmla="*/ 309635 h 1181704"/>
              <a:gd name="connsiteX53" fmla="*/ 4643718 w 4944415"/>
              <a:gd name="connsiteY53" fmla="*/ 300670 h 1181704"/>
              <a:gd name="connsiteX54" fmla="*/ 4715436 w 4944415"/>
              <a:gd name="connsiteY54" fmla="*/ 282741 h 1181704"/>
              <a:gd name="connsiteX55" fmla="*/ 4769224 w 4944415"/>
              <a:gd name="connsiteY55" fmla="*/ 264811 h 1181704"/>
              <a:gd name="connsiteX56" fmla="*/ 4796118 w 4944415"/>
              <a:gd name="connsiteY56" fmla="*/ 246882 h 1181704"/>
              <a:gd name="connsiteX57" fmla="*/ 4849906 w 4944415"/>
              <a:gd name="connsiteY57" fmla="*/ 237917 h 1181704"/>
              <a:gd name="connsiteX58" fmla="*/ 4876800 w 4944415"/>
              <a:gd name="connsiteY58" fmla="*/ 228952 h 1181704"/>
              <a:gd name="connsiteX59" fmla="*/ 4894730 w 4944415"/>
              <a:gd name="connsiteY59" fmla="*/ 211023 h 1181704"/>
              <a:gd name="connsiteX60" fmla="*/ 4930589 w 4944415"/>
              <a:gd name="connsiteY60" fmla="*/ 157235 h 1181704"/>
              <a:gd name="connsiteX61" fmla="*/ 4939553 w 4944415"/>
              <a:gd name="connsiteY61" fmla="*/ 130341 h 1181704"/>
              <a:gd name="connsiteX62" fmla="*/ 4903694 w 4944415"/>
              <a:gd name="connsiteY62" fmla="*/ 112411 h 1181704"/>
              <a:gd name="connsiteX63" fmla="*/ 4858871 w 4944415"/>
              <a:gd name="connsiteY63" fmla="*/ 85517 h 1181704"/>
              <a:gd name="connsiteX64" fmla="*/ 4787153 w 4944415"/>
              <a:gd name="connsiteY64" fmla="*/ 67588 h 1181704"/>
              <a:gd name="connsiteX65" fmla="*/ 4607859 w 4944415"/>
              <a:gd name="connsiteY65" fmla="*/ 40694 h 1181704"/>
              <a:gd name="connsiteX66" fmla="*/ 4554071 w 4944415"/>
              <a:gd name="connsiteY66" fmla="*/ 22764 h 1181704"/>
              <a:gd name="connsiteX67" fmla="*/ 4455459 w 4944415"/>
              <a:gd name="connsiteY67" fmla="*/ 4835 h 1181704"/>
              <a:gd name="connsiteX68" fmla="*/ 4240306 w 4944415"/>
              <a:gd name="connsiteY68" fmla="*/ 22764 h 1181704"/>
              <a:gd name="connsiteX69" fmla="*/ 4186518 w 4944415"/>
              <a:gd name="connsiteY69" fmla="*/ 49658 h 1181704"/>
              <a:gd name="connsiteX70" fmla="*/ 4123765 w 4944415"/>
              <a:gd name="connsiteY70" fmla="*/ 67588 h 1181704"/>
              <a:gd name="connsiteX71" fmla="*/ 4096871 w 4944415"/>
              <a:gd name="connsiteY71" fmla="*/ 85517 h 1181704"/>
              <a:gd name="connsiteX72" fmla="*/ 4016189 w 4944415"/>
              <a:gd name="connsiteY72" fmla="*/ 94482 h 1181704"/>
              <a:gd name="connsiteX73" fmla="*/ 3980330 w 4944415"/>
              <a:gd name="connsiteY73" fmla="*/ 103447 h 1181704"/>
              <a:gd name="connsiteX74" fmla="*/ 3953436 w 4944415"/>
              <a:gd name="connsiteY74" fmla="*/ 112411 h 1181704"/>
              <a:gd name="connsiteX75" fmla="*/ 3899647 w 4944415"/>
              <a:gd name="connsiteY75" fmla="*/ 121376 h 1181704"/>
              <a:gd name="connsiteX76" fmla="*/ 3863789 w 4944415"/>
              <a:gd name="connsiteY76" fmla="*/ 130341 h 1181704"/>
              <a:gd name="connsiteX77" fmla="*/ 3621741 w 4944415"/>
              <a:gd name="connsiteY77" fmla="*/ 103447 h 1181704"/>
              <a:gd name="connsiteX78" fmla="*/ 3263153 w 4944415"/>
              <a:gd name="connsiteY78" fmla="*/ 112411 h 1181704"/>
              <a:gd name="connsiteX79" fmla="*/ 3155577 w 4944415"/>
              <a:gd name="connsiteY79" fmla="*/ 130341 h 1181704"/>
              <a:gd name="connsiteX80" fmla="*/ 3128683 w 4944415"/>
              <a:gd name="connsiteY80" fmla="*/ 139305 h 1181704"/>
              <a:gd name="connsiteX81" fmla="*/ 3048000 w 4944415"/>
              <a:gd name="connsiteY81" fmla="*/ 148270 h 1181704"/>
              <a:gd name="connsiteX82" fmla="*/ 3003177 w 4944415"/>
              <a:gd name="connsiteY82" fmla="*/ 157235 h 1181704"/>
              <a:gd name="connsiteX83" fmla="*/ 2886636 w 4944415"/>
              <a:gd name="connsiteY83" fmla="*/ 166200 h 1181704"/>
              <a:gd name="connsiteX84" fmla="*/ 2779059 w 4944415"/>
              <a:gd name="connsiteY84" fmla="*/ 184129 h 1181704"/>
              <a:gd name="connsiteX85" fmla="*/ 2725271 w 4944415"/>
              <a:gd name="connsiteY85" fmla="*/ 193094 h 1181704"/>
              <a:gd name="connsiteX86" fmla="*/ 2563906 w 4944415"/>
              <a:gd name="connsiteY86" fmla="*/ 175164 h 1181704"/>
              <a:gd name="connsiteX87" fmla="*/ 2519083 w 4944415"/>
              <a:gd name="connsiteY87" fmla="*/ 157235 h 1181704"/>
              <a:gd name="connsiteX88" fmla="*/ 2456330 w 4944415"/>
              <a:gd name="connsiteY88" fmla="*/ 139305 h 1181704"/>
              <a:gd name="connsiteX89" fmla="*/ 2205318 w 4944415"/>
              <a:gd name="connsiteY89" fmla="*/ 112411 h 1181704"/>
              <a:gd name="connsiteX90" fmla="*/ 2133600 w 4944415"/>
              <a:gd name="connsiteY90" fmla="*/ 103447 h 1181704"/>
              <a:gd name="connsiteX91" fmla="*/ 1945341 w 4944415"/>
              <a:gd name="connsiteY91" fmla="*/ 121376 h 1181704"/>
              <a:gd name="connsiteX92" fmla="*/ 1873624 w 4944415"/>
              <a:gd name="connsiteY92" fmla="*/ 139305 h 1181704"/>
              <a:gd name="connsiteX93" fmla="*/ 1837765 w 4944415"/>
              <a:gd name="connsiteY93" fmla="*/ 148270 h 1181704"/>
              <a:gd name="connsiteX94" fmla="*/ 1577789 w 4944415"/>
              <a:gd name="connsiteY94" fmla="*/ 166200 h 1181704"/>
              <a:gd name="connsiteX95" fmla="*/ 1550894 w 4944415"/>
              <a:gd name="connsiteY95" fmla="*/ 175164 h 1181704"/>
              <a:gd name="connsiteX96" fmla="*/ 1443318 w 4944415"/>
              <a:gd name="connsiteY96" fmla="*/ 193094 h 1181704"/>
              <a:gd name="connsiteX97" fmla="*/ 1407459 w 4944415"/>
              <a:gd name="connsiteY97" fmla="*/ 202058 h 1181704"/>
              <a:gd name="connsiteX98" fmla="*/ 1380565 w 4944415"/>
              <a:gd name="connsiteY98" fmla="*/ 211023 h 1181704"/>
              <a:gd name="connsiteX99" fmla="*/ 1183341 w 4944415"/>
              <a:gd name="connsiteY99" fmla="*/ 219988 h 1181704"/>
              <a:gd name="connsiteX100" fmla="*/ 1111624 w 4944415"/>
              <a:gd name="connsiteY100" fmla="*/ 228952 h 1181704"/>
              <a:gd name="connsiteX101" fmla="*/ 1039906 w 4944415"/>
              <a:gd name="connsiteY101" fmla="*/ 246882 h 1181704"/>
              <a:gd name="connsiteX102" fmla="*/ 851647 w 4944415"/>
              <a:gd name="connsiteY102" fmla="*/ 255847 h 1181704"/>
              <a:gd name="connsiteX103" fmla="*/ 753036 w 4944415"/>
              <a:gd name="connsiteY103" fmla="*/ 273776 h 1181704"/>
              <a:gd name="connsiteX104" fmla="*/ 726141 w 4944415"/>
              <a:gd name="connsiteY104" fmla="*/ 282741 h 1181704"/>
              <a:gd name="connsiteX105" fmla="*/ 636494 w 4944415"/>
              <a:gd name="connsiteY105" fmla="*/ 291705 h 1181704"/>
              <a:gd name="connsiteX106" fmla="*/ 600636 w 4944415"/>
              <a:gd name="connsiteY106" fmla="*/ 300670 h 1181704"/>
              <a:gd name="connsiteX107" fmla="*/ 510989 w 4944415"/>
              <a:gd name="connsiteY107" fmla="*/ 318600 h 1181704"/>
              <a:gd name="connsiteX108" fmla="*/ 430306 w 4944415"/>
              <a:gd name="connsiteY108" fmla="*/ 336529 h 1181704"/>
              <a:gd name="connsiteX109" fmla="*/ 403412 w 4944415"/>
              <a:gd name="connsiteY109" fmla="*/ 345494 h 1181704"/>
              <a:gd name="connsiteX110" fmla="*/ 304800 w 4944415"/>
              <a:gd name="connsiteY110" fmla="*/ 354458 h 1181704"/>
              <a:gd name="connsiteX111" fmla="*/ 251012 w 4944415"/>
              <a:gd name="connsiteY111" fmla="*/ 390317 h 1181704"/>
              <a:gd name="connsiteX112" fmla="*/ 215153 w 4944415"/>
              <a:gd name="connsiteY112" fmla="*/ 399282 h 1181704"/>
              <a:gd name="connsiteX113" fmla="*/ 188259 w 4944415"/>
              <a:gd name="connsiteY113" fmla="*/ 408247 h 1181704"/>
              <a:gd name="connsiteX114" fmla="*/ 125506 w 4944415"/>
              <a:gd name="connsiteY114" fmla="*/ 444105 h 1181704"/>
              <a:gd name="connsiteX115" fmla="*/ 98612 w 4944415"/>
              <a:gd name="connsiteY115" fmla="*/ 453070 h 1181704"/>
              <a:gd name="connsiteX116" fmla="*/ 80683 w 4944415"/>
              <a:gd name="connsiteY116" fmla="*/ 471000 h 1181704"/>
              <a:gd name="connsiteX117" fmla="*/ 53789 w 4944415"/>
              <a:gd name="connsiteY117" fmla="*/ 479964 h 1181704"/>
              <a:gd name="connsiteX118" fmla="*/ 44824 w 4944415"/>
              <a:gd name="connsiteY118" fmla="*/ 515823 h 1181704"/>
              <a:gd name="connsiteX119" fmla="*/ 26894 w 4944415"/>
              <a:gd name="connsiteY119" fmla="*/ 533752 h 1181704"/>
              <a:gd name="connsiteX120" fmla="*/ 0 w 4944415"/>
              <a:gd name="connsiteY120" fmla="*/ 641329 h 1181704"/>
              <a:gd name="connsiteX121" fmla="*/ 8965 w 4944415"/>
              <a:gd name="connsiteY121" fmla="*/ 695117 h 1181704"/>
              <a:gd name="connsiteX122" fmla="*/ 26894 w 4944415"/>
              <a:gd name="connsiteY122" fmla="*/ 713047 h 1181704"/>
              <a:gd name="connsiteX123" fmla="*/ 35859 w 4944415"/>
              <a:gd name="connsiteY123" fmla="*/ 748905 h 1181704"/>
              <a:gd name="connsiteX124" fmla="*/ 44824 w 4944415"/>
              <a:gd name="connsiteY124" fmla="*/ 775800 h 1181704"/>
              <a:gd name="connsiteX125" fmla="*/ 71718 w 4944415"/>
              <a:gd name="connsiteY125" fmla="*/ 910270 h 1181704"/>
              <a:gd name="connsiteX126" fmla="*/ 98612 w 4944415"/>
              <a:gd name="connsiteY126" fmla="*/ 973023 h 1181704"/>
              <a:gd name="connsiteX127" fmla="*/ 152400 w 4944415"/>
              <a:gd name="connsiteY127" fmla="*/ 1008882 h 1181704"/>
              <a:gd name="connsiteX128" fmla="*/ 215153 w 4944415"/>
              <a:gd name="connsiteY128" fmla="*/ 1035776 h 1181704"/>
              <a:gd name="connsiteX129" fmla="*/ 277906 w 4944415"/>
              <a:gd name="connsiteY129" fmla="*/ 1062670 h 1181704"/>
              <a:gd name="connsiteX130" fmla="*/ 322730 w 4944415"/>
              <a:gd name="connsiteY130" fmla="*/ 1089564 h 1181704"/>
              <a:gd name="connsiteX131" fmla="*/ 358589 w 4944415"/>
              <a:gd name="connsiteY131" fmla="*/ 1098529 h 1181704"/>
              <a:gd name="connsiteX132" fmla="*/ 421341 w 4944415"/>
              <a:gd name="connsiteY132" fmla="*/ 1116458 h 1181704"/>
              <a:gd name="connsiteX133" fmla="*/ 457200 w 4944415"/>
              <a:gd name="connsiteY133" fmla="*/ 1134388 h 1181704"/>
              <a:gd name="connsiteX134" fmla="*/ 690283 w 4944415"/>
              <a:gd name="connsiteY134" fmla="*/ 1134388 h 1181704"/>
              <a:gd name="connsiteX135" fmla="*/ 762000 w 4944415"/>
              <a:gd name="connsiteY135" fmla="*/ 1143352 h 1181704"/>
              <a:gd name="connsiteX136" fmla="*/ 878541 w 4944415"/>
              <a:gd name="connsiteY136" fmla="*/ 1152317 h 1181704"/>
              <a:gd name="connsiteX137" fmla="*/ 896471 w 4944415"/>
              <a:gd name="connsiteY137" fmla="*/ 1161282 h 1181704"/>
              <a:gd name="connsiteX0" fmla="*/ 896471 w 4944415"/>
              <a:gd name="connsiteY0" fmla="*/ 1161282 h 1181704"/>
              <a:gd name="connsiteX1" fmla="*/ 1004047 w 4944415"/>
              <a:gd name="connsiteY1" fmla="*/ 1143352 h 1181704"/>
              <a:gd name="connsiteX2" fmla="*/ 1102659 w 4944415"/>
              <a:gd name="connsiteY2" fmla="*/ 1134388 h 1181704"/>
              <a:gd name="connsiteX3" fmla="*/ 1156447 w 4944415"/>
              <a:gd name="connsiteY3" fmla="*/ 1107494 h 1181704"/>
              <a:gd name="connsiteX4" fmla="*/ 1192306 w 4944415"/>
              <a:gd name="connsiteY4" fmla="*/ 1080600 h 1181704"/>
              <a:gd name="connsiteX5" fmla="*/ 1264024 w 4944415"/>
              <a:gd name="connsiteY5" fmla="*/ 1035776 h 1181704"/>
              <a:gd name="connsiteX6" fmla="*/ 1299883 w 4944415"/>
              <a:gd name="connsiteY6" fmla="*/ 990952 h 1181704"/>
              <a:gd name="connsiteX7" fmla="*/ 1335741 w 4944415"/>
              <a:gd name="connsiteY7" fmla="*/ 973023 h 1181704"/>
              <a:gd name="connsiteX8" fmla="*/ 1452283 w 4944415"/>
              <a:gd name="connsiteY8" fmla="*/ 937164 h 1181704"/>
              <a:gd name="connsiteX9" fmla="*/ 1497106 w 4944415"/>
              <a:gd name="connsiteY9" fmla="*/ 928200 h 1181704"/>
              <a:gd name="connsiteX10" fmla="*/ 1559859 w 4944415"/>
              <a:gd name="connsiteY10" fmla="*/ 901305 h 1181704"/>
              <a:gd name="connsiteX11" fmla="*/ 1595718 w 4944415"/>
              <a:gd name="connsiteY11" fmla="*/ 892341 h 1181704"/>
              <a:gd name="connsiteX12" fmla="*/ 1658471 w 4944415"/>
              <a:gd name="connsiteY12" fmla="*/ 874411 h 1181704"/>
              <a:gd name="connsiteX13" fmla="*/ 1685365 w 4944415"/>
              <a:gd name="connsiteY13" fmla="*/ 865447 h 1181704"/>
              <a:gd name="connsiteX14" fmla="*/ 1837765 w 4944415"/>
              <a:gd name="connsiteY14" fmla="*/ 847517 h 1181704"/>
              <a:gd name="connsiteX15" fmla="*/ 1972236 w 4944415"/>
              <a:gd name="connsiteY15" fmla="*/ 856482 h 1181704"/>
              <a:gd name="connsiteX16" fmla="*/ 1999130 w 4944415"/>
              <a:gd name="connsiteY16" fmla="*/ 865447 h 1181704"/>
              <a:gd name="connsiteX17" fmla="*/ 2043953 w 4944415"/>
              <a:gd name="connsiteY17" fmla="*/ 874411 h 1181704"/>
              <a:gd name="connsiteX18" fmla="*/ 2061883 w 4944415"/>
              <a:gd name="connsiteY18" fmla="*/ 892341 h 1181704"/>
              <a:gd name="connsiteX19" fmla="*/ 2286000 w 4944415"/>
              <a:gd name="connsiteY19" fmla="*/ 901305 h 1181704"/>
              <a:gd name="connsiteX20" fmla="*/ 2366683 w 4944415"/>
              <a:gd name="connsiteY20" fmla="*/ 865447 h 1181704"/>
              <a:gd name="connsiteX21" fmla="*/ 2411506 w 4944415"/>
              <a:gd name="connsiteY21" fmla="*/ 856482 h 1181704"/>
              <a:gd name="connsiteX22" fmla="*/ 2501153 w 4944415"/>
              <a:gd name="connsiteY22" fmla="*/ 838552 h 1181704"/>
              <a:gd name="connsiteX23" fmla="*/ 2617694 w 4944415"/>
              <a:gd name="connsiteY23" fmla="*/ 829588 h 1181704"/>
              <a:gd name="connsiteX24" fmla="*/ 2698377 w 4944415"/>
              <a:gd name="connsiteY24" fmla="*/ 820623 h 1181704"/>
              <a:gd name="connsiteX25" fmla="*/ 2796989 w 4944415"/>
              <a:gd name="connsiteY25" fmla="*/ 784764 h 1181704"/>
              <a:gd name="connsiteX26" fmla="*/ 2823883 w 4944415"/>
              <a:gd name="connsiteY26" fmla="*/ 775800 h 1181704"/>
              <a:gd name="connsiteX27" fmla="*/ 2886636 w 4944415"/>
              <a:gd name="connsiteY27" fmla="*/ 766835 h 1181704"/>
              <a:gd name="connsiteX28" fmla="*/ 2958353 w 4944415"/>
              <a:gd name="connsiteY28" fmla="*/ 730976 h 1181704"/>
              <a:gd name="connsiteX29" fmla="*/ 3056965 w 4944415"/>
              <a:gd name="connsiteY29" fmla="*/ 686152 h 1181704"/>
              <a:gd name="connsiteX30" fmla="*/ 3236259 w 4944415"/>
              <a:gd name="connsiteY30" fmla="*/ 695117 h 1181704"/>
              <a:gd name="connsiteX31" fmla="*/ 3514165 w 4944415"/>
              <a:gd name="connsiteY31" fmla="*/ 713047 h 1181704"/>
              <a:gd name="connsiteX32" fmla="*/ 3558989 w 4944415"/>
              <a:gd name="connsiteY32" fmla="*/ 704082 h 1181704"/>
              <a:gd name="connsiteX33" fmla="*/ 3630706 w 4944415"/>
              <a:gd name="connsiteY33" fmla="*/ 686152 h 1181704"/>
              <a:gd name="connsiteX34" fmla="*/ 3648636 w 4944415"/>
              <a:gd name="connsiteY34" fmla="*/ 668223 h 1181704"/>
              <a:gd name="connsiteX35" fmla="*/ 3702424 w 4944415"/>
              <a:gd name="connsiteY35" fmla="*/ 659258 h 1181704"/>
              <a:gd name="connsiteX36" fmla="*/ 3729318 w 4944415"/>
              <a:gd name="connsiteY36" fmla="*/ 650294 h 1181704"/>
              <a:gd name="connsiteX37" fmla="*/ 3747247 w 4944415"/>
              <a:gd name="connsiteY37" fmla="*/ 632364 h 1181704"/>
              <a:gd name="connsiteX38" fmla="*/ 3863789 w 4944415"/>
              <a:gd name="connsiteY38" fmla="*/ 605470 h 1181704"/>
              <a:gd name="connsiteX39" fmla="*/ 3890683 w 4944415"/>
              <a:gd name="connsiteY39" fmla="*/ 596505 h 1181704"/>
              <a:gd name="connsiteX40" fmla="*/ 3953436 w 4944415"/>
              <a:gd name="connsiteY40" fmla="*/ 587541 h 1181704"/>
              <a:gd name="connsiteX41" fmla="*/ 3989294 w 4944415"/>
              <a:gd name="connsiteY41" fmla="*/ 578576 h 1181704"/>
              <a:gd name="connsiteX42" fmla="*/ 4222377 w 4944415"/>
              <a:gd name="connsiteY42" fmla="*/ 569611 h 1181704"/>
              <a:gd name="connsiteX43" fmla="*/ 4303059 w 4944415"/>
              <a:gd name="connsiteY43" fmla="*/ 551682 h 1181704"/>
              <a:gd name="connsiteX44" fmla="*/ 4329953 w 4944415"/>
              <a:gd name="connsiteY44" fmla="*/ 533752 h 1181704"/>
              <a:gd name="connsiteX45" fmla="*/ 4392706 w 4944415"/>
              <a:gd name="connsiteY45" fmla="*/ 506858 h 1181704"/>
              <a:gd name="connsiteX46" fmla="*/ 4437530 w 4944415"/>
              <a:gd name="connsiteY46" fmla="*/ 462035 h 1181704"/>
              <a:gd name="connsiteX47" fmla="*/ 4473389 w 4944415"/>
              <a:gd name="connsiteY47" fmla="*/ 417211 h 1181704"/>
              <a:gd name="connsiteX48" fmla="*/ 4500283 w 4944415"/>
              <a:gd name="connsiteY48" fmla="*/ 399282 h 1181704"/>
              <a:gd name="connsiteX49" fmla="*/ 4518212 w 4944415"/>
              <a:gd name="connsiteY49" fmla="*/ 381352 h 1181704"/>
              <a:gd name="connsiteX50" fmla="*/ 4572000 w 4944415"/>
              <a:gd name="connsiteY50" fmla="*/ 345494 h 1181704"/>
              <a:gd name="connsiteX51" fmla="*/ 4598894 w 4944415"/>
              <a:gd name="connsiteY51" fmla="*/ 327564 h 1181704"/>
              <a:gd name="connsiteX52" fmla="*/ 4616824 w 4944415"/>
              <a:gd name="connsiteY52" fmla="*/ 309635 h 1181704"/>
              <a:gd name="connsiteX53" fmla="*/ 4643718 w 4944415"/>
              <a:gd name="connsiteY53" fmla="*/ 300670 h 1181704"/>
              <a:gd name="connsiteX54" fmla="*/ 4715436 w 4944415"/>
              <a:gd name="connsiteY54" fmla="*/ 282741 h 1181704"/>
              <a:gd name="connsiteX55" fmla="*/ 4769224 w 4944415"/>
              <a:gd name="connsiteY55" fmla="*/ 264811 h 1181704"/>
              <a:gd name="connsiteX56" fmla="*/ 4796118 w 4944415"/>
              <a:gd name="connsiteY56" fmla="*/ 246882 h 1181704"/>
              <a:gd name="connsiteX57" fmla="*/ 4849906 w 4944415"/>
              <a:gd name="connsiteY57" fmla="*/ 237917 h 1181704"/>
              <a:gd name="connsiteX58" fmla="*/ 4876800 w 4944415"/>
              <a:gd name="connsiteY58" fmla="*/ 228952 h 1181704"/>
              <a:gd name="connsiteX59" fmla="*/ 4894730 w 4944415"/>
              <a:gd name="connsiteY59" fmla="*/ 211023 h 1181704"/>
              <a:gd name="connsiteX60" fmla="*/ 4930589 w 4944415"/>
              <a:gd name="connsiteY60" fmla="*/ 157235 h 1181704"/>
              <a:gd name="connsiteX61" fmla="*/ 4939553 w 4944415"/>
              <a:gd name="connsiteY61" fmla="*/ 130341 h 1181704"/>
              <a:gd name="connsiteX62" fmla="*/ 4903694 w 4944415"/>
              <a:gd name="connsiteY62" fmla="*/ 112411 h 1181704"/>
              <a:gd name="connsiteX63" fmla="*/ 4858871 w 4944415"/>
              <a:gd name="connsiteY63" fmla="*/ 85517 h 1181704"/>
              <a:gd name="connsiteX64" fmla="*/ 4787153 w 4944415"/>
              <a:gd name="connsiteY64" fmla="*/ 67588 h 1181704"/>
              <a:gd name="connsiteX65" fmla="*/ 4607859 w 4944415"/>
              <a:gd name="connsiteY65" fmla="*/ 40694 h 1181704"/>
              <a:gd name="connsiteX66" fmla="*/ 4554071 w 4944415"/>
              <a:gd name="connsiteY66" fmla="*/ 22764 h 1181704"/>
              <a:gd name="connsiteX67" fmla="*/ 4455459 w 4944415"/>
              <a:gd name="connsiteY67" fmla="*/ 4835 h 1181704"/>
              <a:gd name="connsiteX68" fmla="*/ 4240306 w 4944415"/>
              <a:gd name="connsiteY68" fmla="*/ 22764 h 1181704"/>
              <a:gd name="connsiteX69" fmla="*/ 4186518 w 4944415"/>
              <a:gd name="connsiteY69" fmla="*/ 49658 h 1181704"/>
              <a:gd name="connsiteX70" fmla="*/ 4123765 w 4944415"/>
              <a:gd name="connsiteY70" fmla="*/ 67588 h 1181704"/>
              <a:gd name="connsiteX71" fmla="*/ 4096871 w 4944415"/>
              <a:gd name="connsiteY71" fmla="*/ 85517 h 1181704"/>
              <a:gd name="connsiteX72" fmla="*/ 4016189 w 4944415"/>
              <a:gd name="connsiteY72" fmla="*/ 94482 h 1181704"/>
              <a:gd name="connsiteX73" fmla="*/ 3980330 w 4944415"/>
              <a:gd name="connsiteY73" fmla="*/ 103447 h 1181704"/>
              <a:gd name="connsiteX74" fmla="*/ 3953436 w 4944415"/>
              <a:gd name="connsiteY74" fmla="*/ 112411 h 1181704"/>
              <a:gd name="connsiteX75" fmla="*/ 3899647 w 4944415"/>
              <a:gd name="connsiteY75" fmla="*/ 121376 h 1181704"/>
              <a:gd name="connsiteX76" fmla="*/ 3863789 w 4944415"/>
              <a:gd name="connsiteY76" fmla="*/ 130341 h 1181704"/>
              <a:gd name="connsiteX77" fmla="*/ 3621741 w 4944415"/>
              <a:gd name="connsiteY77" fmla="*/ 103447 h 1181704"/>
              <a:gd name="connsiteX78" fmla="*/ 3263153 w 4944415"/>
              <a:gd name="connsiteY78" fmla="*/ 112411 h 1181704"/>
              <a:gd name="connsiteX79" fmla="*/ 3155577 w 4944415"/>
              <a:gd name="connsiteY79" fmla="*/ 130341 h 1181704"/>
              <a:gd name="connsiteX80" fmla="*/ 3128683 w 4944415"/>
              <a:gd name="connsiteY80" fmla="*/ 139305 h 1181704"/>
              <a:gd name="connsiteX81" fmla="*/ 3048000 w 4944415"/>
              <a:gd name="connsiteY81" fmla="*/ 148270 h 1181704"/>
              <a:gd name="connsiteX82" fmla="*/ 3003177 w 4944415"/>
              <a:gd name="connsiteY82" fmla="*/ 157235 h 1181704"/>
              <a:gd name="connsiteX83" fmla="*/ 2886636 w 4944415"/>
              <a:gd name="connsiteY83" fmla="*/ 166200 h 1181704"/>
              <a:gd name="connsiteX84" fmla="*/ 2779059 w 4944415"/>
              <a:gd name="connsiteY84" fmla="*/ 184129 h 1181704"/>
              <a:gd name="connsiteX85" fmla="*/ 2725271 w 4944415"/>
              <a:gd name="connsiteY85" fmla="*/ 193094 h 1181704"/>
              <a:gd name="connsiteX86" fmla="*/ 2563906 w 4944415"/>
              <a:gd name="connsiteY86" fmla="*/ 175164 h 1181704"/>
              <a:gd name="connsiteX87" fmla="*/ 2519083 w 4944415"/>
              <a:gd name="connsiteY87" fmla="*/ 157235 h 1181704"/>
              <a:gd name="connsiteX88" fmla="*/ 2456330 w 4944415"/>
              <a:gd name="connsiteY88" fmla="*/ 139305 h 1181704"/>
              <a:gd name="connsiteX89" fmla="*/ 2205318 w 4944415"/>
              <a:gd name="connsiteY89" fmla="*/ 112411 h 1181704"/>
              <a:gd name="connsiteX90" fmla="*/ 2133600 w 4944415"/>
              <a:gd name="connsiteY90" fmla="*/ 103447 h 1181704"/>
              <a:gd name="connsiteX91" fmla="*/ 1945341 w 4944415"/>
              <a:gd name="connsiteY91" fmla="*/ 121376 h 1181704"/>
              <a:gd name="connsiteX92" fmla="*/ 1873624 w 4944415"/>
              <a:gd name="connsiteY92" fmla="*/ 139305 h 1181704"/>
              <a:gd name="connsiteX93" fmla="*/ 1837765 w 4944415"/>
              <a:gd name="connsiteY93" fmla="*/ 148270 h 1181704"/>
              <a:gd name="connsiteX94" fmla="*/ 1577789 w 4944415"/>
              <a:gd name="connsiteY94" fmla="*/ 166200 h 1181704"/>
              <a:gd name="connsiteX95" fmla="*/ 1550894 w 4944415"/>
              <a:gd name="connsiteY95" fmla="*/ 175164 h 1181704"/>
              <a:gd name="connsiteX96" fmla="*/ 1443318 w 4944415"/>
              <a:gd name="connsiteY96" fmla="*/ 193094 h 1181704"/>
              <a:gd name="connsiteX97" fmla="*/ 1407459 w 4944415"/>
              <a:gd name="connsiteY97" fmla="*/ 202058 h 1181704"/>
              <a:gd name="connsiteX98" fmla="*/ 1380565 w 4944415"/>
              <a:gd name="connsiteY98" fmla="*/ 211023 h 1181704"/>
              <a:gd name="connsiteX99" fmla="*/ 1183341 w 4944415"/>
              <a:gd name="connsiteY99" fmla="*/ 219988 h 1181704"/>
              <a:gd name="connsiteX100" fmla="*/ 1111624 w 4944415"/>
              <a:gd name="connsiteY100" fmla="*/ 228952 h 1181704"/>
              <a:gd name="connsiteX101" fmla="*/ 1039906 w 4944415"/>
              <a:gd name="connsiteY101" fmla="*/ 246882 h 1181704"/>
              <a:gd name="connsiteX102" fmla="*/ 851647 w 4944415"/>
              <a:gd name="connsiteY102" fmla="*/ 255847 h 1181704"/>
              <a:gd name="connsiteX103" fmla="*/ 753036 w 4944415"/>
              <a:gd name="connsiteY103" fmla="*/ 273776 h 1181704"/>
              <a:gd name="connsiteX104" fmla="*/ 726141 w 4944415"/>
              <a:gd name="connsiteY104" fmla="*/ 282741 h 1181704"/>
              <a:gd name="connsiteX105" fmla="*/ 636494 w 4944415"/>
              <a:gd name="connsiteY105" fmla="*/ 291705 h 1181704"/>
              <a:gd name="connsiteX106" fmla="*/ 600636 w 4944415"/>
              <a:gd name="connsiteY106" fmla="*/ 300670 h 1181704"/>
              <a:gd name="connsiteX107" fmla="*/ 510989 w 4944415"/>
              <a:gd name="connsiteY107" fmla="*/ 318600 h 1181704"/>
              <a:gd name="connsiteX108" fmla="*/ 430306 w 4944415"/>
              <a:gd name="connsiteY108" fmla="*/ 336529 h 1181704"/>
              <a:gd name="connsiteX109" fmla="*/ 403412 w 4944415"/>
              <a:gd name="connsiteY109" fmla="*/ 345494 h 1181704"/>
              <a:gd name="connsiteX110" fmla="*/ 304800 w 4944415"/>
              <a:gd name="connsiteY110" fmla="*/ 354458 h 1181704"/>
              <a:gd name="connsiteX111" fmla="*/ 251012 w 4944415"/>
              <a:gd name="connsiteY111" fmla="*/ 390317 h 1181704"/>
              <a:gd name="connsiteX112" fmla="*/ 215153 w 4944415"/>
              <a:gd name="connsiteY112" fmla="*/ 399282 h 1181704"/>
              <a:gd name="connsiteX113" fmla="*/ 188259 w 4944415"/>
              <a:gd name="connsiteY113" fmla="*/ 408247 h 1181704"/>
              <a:gd name="connsiteX114" fmla="*/ 125506 w 4944415"/>
              <a:gd name="connsiteY114" fmla="*/ 444105 h 1181704"/>
              <a:gd name="connsiteX115" fmla="*/ 98612 w 4944415"/>
              <a:gd name="connsiteY115" fmla="*/ 453070 h 1181704"/>
              <a:gd name="connsiteX116" fmla="*/ 224746 w 4944415"/>
              <a:gd name="connsiteY116" fmla="*/ 510187 h 1181704"/>
              <a:gd name="connsiteX117" fmla="*/ 53789 w 4944415"/>
              <a:gd name="connsiteY117" fmla="*/ 479964 h 1181704"/>
              <a:gd name="connsiteX118" fmla="*/ 44824 w 4944415"/>
              <a:gd name="connsiteY118" fmla="*/ 515823 h 1181704"/>
              <a:gd name="connsiteX119" fmla="*/ 26894 w 4944415"/>
              <a:gd name="connsiteY119" fmla="*/ 533752 h 1181704"/>
              <a:gd name="connsiteX120" fmla="*/ 0 w 4944415"/>
              <a:gd name="connsiteY120" fmla="*/ 641329 h 1181704"/>
              <a:gd name="connsiteX121" fmla="*/ 8965 w 4944415"/>
              <a:gd name="connsiteY121" fmla="*/ 695117 h 1181704"/>
              <a:gd name="connsiteX122" fmla="*/ 26894 w 4944415"/>
              <a:gd name="connsiteY122" fmla="*/ 713047 h 1181704"/>
              <a:gd name="connsiteX123" fmla="*/ 35859 w 4944415"/>
              <a:gd name="connsiteY123" fmla="*/ 748905 h 1181704"/>
              <a:gd name="connsiteX124" fmla="*/ 44824 w 4944415"/>
              <a:gd name="connsiteY124" fmla="*/ 775800 h 1181704"/>
              <a:gd name="connsiteX125" fmla="*/ 71718 w 4944415"/>
              <a:gd name="connsiteY125" fmla="*/ 910270 h 1181704"/>
              <a:gd name="connsiteX126" fmla="*/ 98612 w 4944415"/>
              <a:gd name="connsiteY126" fmla="*/ 973023 h 1181704"/>
              <a:gd name="connsiteX127" fmla="*/ 152400 w 4944415"/>
              <a:gd name="connsiteY127" fmla="*/ 1008882 h 1181704"/>
              <a:gd name="connsiteX128" fmla="*/ 215153 w 4944415"/>
              <a:gd name="connsiteY128" fmla="*/ 1035776 h 1181704"/>
              <a:gd name="connsiteX129" fmla="*/ 277906 w 4944415"/>
              <a:gd name="connsiteY129" fmla="*/ 1062670 h 1181704"/>
              <a:gd name="connsiteX130" fmla="*/ 322730 w 4944415"/>
              <a:gd name="connsiteY130" fmla="*/ 1089564 h 1181704"/>
              <a:gd name="connsiteX131" fmla="*/ 358589 w 4944415"/>
              <a:gd name="connsiteY131" fmla="*/ 1098529 h 1181704"/>
              <a:gd name="connsiteX132" fmla="*/ 421341 w 4944415"/>
              <a:gd name="connsiteY132" fmla="*/ 1116458 h 1181704"/>
              <a:gd name="connsiteX133" fmla="*/ 457200 w 4944415"/>
              <a:gd name="connsiteY133" fmla="*/ 1134388 h 1181704"/>
              <a:gd name="connsiteX134" fmla="*/ 690283 w 4944415"/>
              <a:gd name="connsiteY134" fmla="*/ 1134388 h 1181704"/>
              <a:gd name="connsiteX135" fmla="*/ 762000 w 4944415"/>
              <a:gd name="connsiteY135" fmla="*/ 1143352 h 1181704"/>
              <a:gd name="connsiteX136" fmla="*/ 878541 w 4944415"/>
              <a:gd name="connsiteY136" fmla="*/ 1152317 h 1181704"/>
              <a:gd name="connsiteX137" fmla="*/ 896471 w 4944415"/>
              <a:gd name="connsiteY137" fmla="*/ 1161282 h 1181704"/>
              <a:gd name="connsiteX0" fmla="*/ 896471 w 4944415"/>
              <a:gd name="connsiteY0" fmla="*/ 1161282 h 1181704"/>
              <a:gd name="connsiteX1" fmla="*/ 1004047 w 4944415"/>
              <a:gd name="connsiteY1" fmla="*/ 1143352 h 1181704"/>
              <a:gd name="connsiteX2" fmla="*/ 1102659 w 4944415"/>
              <a:gd name="connsiteY2" fmla="*/ 1134388 h 1181704"/>
              <a:gd name="connsiteX3" fmla="*/ 1156447 w 4944415"/>
              <a:gd name="connsiteY3" fmla="*/ 1107494 h 1181704"/>
              <a:gd name="connsiteX4" fmla="*/ 1192306 w 4944415"/>
              <a:gd name="connsiteY4" fmla="*/ 1080600 h 1181704"/>
              <a:gd name="connsiteX5" fmla="*/ 1264024 w 4944415"/>
              <a:gd name="connsiteY5" fmla="*/ 1035776 h 1181704"/>
              <a:gd name="connsiteX6" fmla="*/ 1299883 w 4944415"/>
              <a:gd name="connsiteY6" fmla="*/ 990952 h 1181704"/>
              <a:gd name="connsiteX7" fmla="*/ 1335741 w 4944415"/>
              <a:gd name="connsiteY7" fmla="*/ 973023 h 1181704"/>
              <a:gd name="connsiteX8" fmla="*/ 1452283 w 4944415"/>
              <a:gd name="connsiteY8" fmla="*/ 937164 h 1181704"/>
              <a:gd name="connsiteX9" fmla="*/ 1497106 w 4944415"/>
              <a:gd name="connsiteY9" fmla="*/ 928200 h 1181704"/>
              <a:gd name="connsiteX10" fmla="*/ 1559859 w 4944415"/>
              <a:gd name="connsiteY10" fmla="*/ 901305 h 1181704"/>
              <a:gd name="connsiteX11" fmla="*/ 1595718 w 4944415"/>
              <a:gd name="connsiteY11" fmla="*/ 892341 h 1181704"/>
              <a:gd name="connsiteX12" fmla="*/ 1658471 w 4944415"/>
              <a:gd name="connsiteY12" fmla="*/ 874411 h 1181704"/>
              <a:gd name="connsiteX13" fmla="*/ 1685365 w 4944415"/>
              <a:gd name="connsiteY13" fmla="*/ 865447 h 1181704"/>
              <a:gd name="connsiteX14" fmla="*/ 1837765 w 4944415"/>
              <a:gd name="connsiteY14" fmla="*/ 847517 h 1181704"/>
              <a:gd name="connsiteX15" fmla="*/ 1972236 w 4944415"/>
              <a:gd name="connsiteY15" fmla="*/ 856482 h 1181704"/>
              <a:gd name="connsiteX16" fmla="*/ 1999130 w 4944415"/>
              <a:gd name="connsiteY16" fmla="*/ 865447 h 1181704"/>
              <a:gd name="connsiteX17" fmla="*/ 2043953 w 4944415"/>
              <a:gd name="connsiteY17" fmla="*/ 874411 h 1181704"/>
              <a:gd name="connsiteX18" fmla="*/ 2061883 w 4944415"/>
              <a:gd name="connsiteY18" fmla="*/ 892341 h 1181704"/>
              <a:gd name="connsiteX19" fmla="*/ 2286000 w 4944415"/>
              <a:gd name="connsiteY19" fmla="*/ 901305 h 1181704"/>
              <a:gd name="connsiteX20" fmla="*/ 2366683 w 4944415"/>
              <a:gd name="connsiteY20" fmla="*/ 865447 h 1181704"/>
              <a:gd name="connsiteX21" fmla="*/ 2411506 w 4944415"/>
              <a:gd name="connsiteY21" fmla="*/ 856482 h 1181704"/>
              <a:gd name="connsiteX22" fmla="*/ 2501153 w 4944415"/>
              <a:gd name="connsiteY22" fmla="*/ 838552 h 1181704"/>
              <a:gd name="connsiteX23" fmla="*/ 2617694 w 4944415"/>
              <a:gd name="connsiteY23" fmla="*/ 829588 h 1181704"/>
              <a:gd name="connsiteX24" fmla="*/ 2698377 w 4944415"/>
              <a:gd name="connsiteY24" fmla="*/ 820623 h 1181704"/>
              <a:gd name="connsiteX25" fmla="*/ 2796989 w 4944415"/>
              <a:gd name="connsiteY25" fmla="*/ 784764 h 1181704"/>
              <a:gd name="connsiteX26" fmla="*/ 2823883 w 4944415"/>
              <a:gd name="connsiteY26" fmla="*/ 775800 h 1181704"/>
              <a:gd name="connsiteX27" fmla="*/ 2886636 w 4944415"/>
              <a:gd name="connsiteY27" fmla="*/ 766835 h 1181704"/>
              <a:gd name="connsiteX28" fmla="*/ 2958353 w 4944415"/>
              <a:gd name="connsiteY28" fmla="*/ 730976 h 1181704"/>
              <a:gd name="connsiteX29" fmla="*/ 3056965 w 4944415"/>
              <a:gd name="connsiteY29" fmla="*/ 686152 h 1181704"/>
              <a:gd name="connsiteX30" fmla="*/ 3236259 w 4944415"/>
              <a:gd name="connsiteY30" fmla="*/ 695117 h 1181704"/>
              <a:gd name="connsiteX31" fmla="*/ 3514165 w 4944415"/>
              <a:gd name="connsiteY31" fmla="*/ 713047 h 1181704"/>
              <a:gd name="connsiteX32" fmla="*/ 3558989 w 4944415"/>
              <a:gd name="connsiteY32" fmla="*/ 704082 h 1181704"/>
              <a:gd name="connsiteX33" fmla="*/ 3630706 w 4944415"/>
              <a:gd name="connsiteY33" fmla="*/ 686152 h 1181704"/>
              <a:gd name="connsiteX34" fmla="*/ 3648636 w 4944415"/>
              <a:gd name="connsiteY34" fmla="*/ 668223 h 1181704"/>
              <a:gd name="connsiteX35" fmla="*/ 3702424 w 4944415"/>
              <a:gd name="connsiteY35" fmla="*/ 659258 h 1181704"/>
              <a:gd name="connsiteX36" fmla="*/ 3729318 w 4944415"/>
              <a:gd name="connsiteY36" fmla="*/ 650294 h 1181704"/>
              <a:gd name="connsiteX37" fmla="*/ 3747247 w 4944415"/>
              <a:gd name="connsiteY37" fmla="*/ 632364 h 1181704"/>
              <a:gd name="connsiteX38" fmla="*/ 3863789 w 4944415"/>
              <a:gd name="connsiteY38" fmla="*/ 605470 h 1181704"/>
              <a:gd name="connsiteX39" fmla="*/ 3890683 w 4944415"/>
              <a:gd name="connsiteY39" fmla="*/ 596505 h 1181704"/>
              <a:gd name="connsiteX40" fmla="*/ 3953436 w 4944415"/>
              <a:gd name="connsiteY40" fmla="*/ 587541 h 1181704"/>
              <a:gd name="connsiteX41" fmla="*/ 3989294 w 4944415"/>
              <a:gd name="connsiteY41" fmla="*/ 578576 h 1181704"/>
              <a:gd name="connsiteX42" fmla="*/ 4222377 w 4944415"/>
              <a:gd name="connsiteY42" fmla="*/ 569611 h 1181704"/>
              <a:gd name="connsiteX43" fmla="*/ 4303059 w 4944415"/>
              <a:gd name="connsiteY43" fmla="*/ 551682 h 1181704"/>
              <a:gd name="connsiteX44" fmla="*/ 4329953 w 4944415"/>
              <a:gd name="connsiteY44" fmla="*/ 533752 h 1181704"/>
              <a:gd name="connsiteX45" fmla="*/ 4392706 w 4944415"/>
              <a:gd name="connsiteY45" fmla="*/ 506858 h 1181704"/>
              <a:gd name="connsiteX46" fmla="*/ 4437530 w 4944415"/>
              <a:gd name="connsiteY46" fmla="*/ 462035 h 1181704"/>
              <a:gd name="connsiteX47" fmla="*/ 4473389 w 4944415"/>
              <a:gd name="connsiteY47" fmla="*/ 417211 h 1181704"/>
              <a:gd name="connsiteX48" fmla="*/ 4500283 w 4944415"/>
              <a:gd name="connsiteY48" fmla="*/ 399282 h 1181704"/>
              <a:gd name="connsiteX49" fmla="*/ 4518212 w 4944415"/>
              <a:gd name="connsiteY49" fmla="*/ 381352 h 1181704"/>
              <a:gd name="connsiteX50" fmla="*/ 4572000 w 4944415"/>
              <a:gd name="connsiteY50" fmla="*/ 345494 h 1181704"/>
              <a:gd name="connsiteX51" fmla="*/ 4598894 w 4944415"/>
              <a:gd name="connsiteY51" fmla="*/ 327564 h 1181704"/>
              <a:gd name="connsiteX52" fmla="*/ 4616824 w 4944415"/>
              <a:gd name="connsiteY52" fmla="*/ 309635 h 1181704"/>
              <a:gd name="connsiteX53" fmla="*/ 4643718 w 4944415"/>
              <a:gd name="connsiteY53" fmla="*/ 300670 h 1181704"/>
              <a:gd name="connsiteX54" fmla="*/ 4715436 w 4944415"/>
              <a:gd name="connsiteY54" fmla="*/ 282741 h 1181704"/>
              <a:gd name="connsiteX55" fmla="*/ 4769224 w 4944415"/>
              <a:gd name="connsiteY55" fmla="*/ 264811 h 1181704"/>
              <a:gd name="connsiteX56" fmla="*/ 4796118 w 4944415"/>
              <a:gd name="connsiteY56" fmla="*/ 246882 h 1181704"/>
              <a:gd name="connsiteX57" fmla="*/ 4849906 w 4944415"/>
              <a:gd name="connsiteY57" fmla="*/ 237917 h 1181704"/>
              <a:gd name="connsiteX58" fmla="*/ 4876800 w 4944415"/>
              <a:gd name="connsiteY58" fmla="*/ 228952 h 1181704"/>
              <a:gd name="connsiteX59" fmla="*/ 4894730 w 4944415"/>
              <a:gd name="connsiteY59" fmla="*/ 211023 h 1181704"/>
              <a:gd name="connsiteX60" fmla="*/ 4930589 w 4944415"/>
              <a:gd name="connsiteY60" fmla="*/ 157235 h 1181704"/>
              <a:gd name="connsiteX61" fmla="*/ 4939553 w 4944415"/>
              <a:gd name="connsiteY61" fmla="*/ 130341 h 1181704"/>
              <a:gd name="connsiteX62" fmla="*/ 4903694 w 4944415"/>
              <a:gd name="connsiteY62" fmla="*/ 112411 h 1181704"/>
              <a:gd name="connsiteX63" fmla="*/ 4858871 w 4944415"/>
              <a:gd name="connsiteY63" fmla="*/ 85517 h 1181704"/>
              <a:gd name="connsiteX64" fmla="*/ 4787153 w 4944415"/>
              <a:gd name="connsiteY64" fmla="*/ 67588 h 1181704"/>
              <a:gd name="connsiteX65" fmla="*/ 4607859 w 4944415"/>
              <a:gd name="connsiteY65" fmla="*/ 40694 h 1181704"/>
              <a:gd name="connsiteX66" fmla="*/ 4554071 w 4944415"/>
              <a:gd name="connsiteY66" fmla="*/ 22764 h 1181704"/>
              <a:gd name="connsiteX67" fmla="*/ 4455459 w 4944415"/>
              <a:gd name="connsiteY67" fmla="*/ 4835 h 1181704"/>
              <a:gd name="connsiteX68" fmla="*/ 4240306 w 4944415"/>
              <a:gd name="connsiteY68" fmla="*/ 22764 h 1181704"/>
              <a:gd name="connsiteX69" fmla="*/ 4186518 w 4944415"/>
              <a:gd name="connsiteY69" fmla="*/ 49658 h 1181704"/>
              <a:gd name="connsiteX70" fmla="*/ 4123765 w 4944415"/>
              <a:gd name="connsiteY70" fmla="*/ 67588 h 1181704"/>
              <a:gd name="connsiteX71" fmla="*/ 4096871 w 4944415"/>
              <a:gd name="connsiteY71" fmla="*/ 85517 h 1181704"/>
              <a:gd name="connsiteX72" fmla="*/ 4016189 w 4944415"/>
              <a:gd name="connsiteY72" fmla="*/ 94482 h 1181704"/>
              <a:gd name="connsiteX73" fmla="*/ 3980330 w 4944415"/>
              <a:gd name="connsiteY73" fmla="*/ 103447 h 1181704"/>
              <a:gd name="connsiteX74" fmla="*/ 3953436 w 4944415"/>
              <a:gd name="connsiteY74" fmla="*/ 112411 h 1181704"/>
              <a:gd name="connsiteX75" fmla="*/ 3899647 w 4944415"/>
              <a:gd name="connsiteY75" fmla="*/ 121376 h 1181704"/>
              <a:gd name="connsiteX76" fmla="*/ 3863789 w 4944415"/>
              <a:gd name="connsiteY76" fmla="*/ 130341 h 1181704"/>
              <a:gd name="connsiteX77" fmla="*/ 3621741 w 4944415"/>
              <a:gd name="connsiteY77" fmla="*/ 103447 h 1181704"/>
              <a:gd name="connsiteX78" fmla="*/ 3263153 w 4944415"/>
              <a:gd name="connsiteY78" fmla="*/ 112411 h 1181704"/>
              <a:gd name="connsiteX79" fmla="*/ 3155577 w 4944415"/>
              <a:gd name="connsiteY79" fmla="*/ 130341 h 1181704"/>
              <a:gd name="connsiteX80" fmla="*/ 3128683 w 4944415"/>
              <a:gd name="connsiteY80" fmla="*/ 139305 h 1181704"/>
              <a:gd name="connsiteX81" fmla="*/ 3048000 w 4944415"/>
              <a:gd name="connsiteY81" fmla="*/ 148270 h 1181704"/>
              <a:gd name="connsiteX82" fmla="*/ 3003177 w 4944415"/>
              <a:gd name="connsiteY82" fmla="*/ 157235 h 1181704"/>
              <a:gd name="connsiteX83" fmla="*/ 2886636 w 4944415"/>
              <a:gd name="connsiteY83" fmla="*/ 166200 h 1181704"/>
              <a:gd name="connsiteX84" fmla="*/ 2779059 w 4944415"/>
              <a:gd name="connsiteY84" fmla="*/ 184129 h 1181704"/>
              <a:gd name="connsiteX85" fmla="*/ 2725271 w 4944415"/>
              <a:gd name="connsiteY85" fmla="*/ 193094 h 1181704"/>
              <a:gd name="connsiteX86" fmla="*/ 2563906 w 4944415"/>
              <a:gd name="connsiteY86" fmla="*/ 175164 h 1181704"/>
              <a:gd name="connsiteX87" fmla="*/ 2519083 w 4944415"/>
              <a:gd name="connsiteY87" fmla="*/ 157235 h 1181704"/>
              <a:gd name="connsiteX88" fmla="*/ 2456330 w 4944415"/>
              <a:gd name="connsiteY88" fmla="*/ 139305 h 1181704"/>
              <a:gd name="connsiteX89" fmla="*/ 2205318 w 4944415"/>
              <a:gd name="connsiteY89" fmla="*/ 112411 h 1181704"/>
              <a:gd name="connsiteX90" fmla="*/ 2133600 w 4944415"/>
              <a:gd name="connsiteY90" fmla="*/ 103447 h 1181704"/>
              <a:gd name="connsiteX91" fmla="*/ 1945341 w 4944415"/>
              <a:gd name="connsiteY91" fmla="*/ 121376 h 1181704"/>
              <a:gd name="connsiteX92" fmla="*/ 1873624 w 4944415"/>
              <a:gd name="connsiteY92" fmla="*/ 139305 h 1181704"/>
              <a:gd name="connsiteX93" fmla="*/ 1837765 w 4944415"/>
              <a:gd name="connsiteY93" fmla="*/ 148270 h 1181704"/>
              <a:gd name="connsiteX94" fmla="*/ 1577789 w 4944415"/>
              <a:gd name="connsiteY94" fmla="*/ 166200 h 1181704"/>
              <a:gd name="connsiteX95" fmla="*/ 1550894 w 4944415"/>
              <a:gd name="connsiteY95" fmla="*/ 175164 h 1181704"/>
              <a:gd name="connsiteX96" fmla="*/ 1443318 w 4944415"/>
              <a:gd name="connsiteY96" fmla="*/ 193094 h 1181704"/>
              <a:gd name="connsiteX97" fmla="*/ 1407459 w 4944415"/>
              <a:gd name="connsiteY97" fmla="*/ 202058 h 1181704"/>
              <a:gd name="connsiteX98" fmla="*/ 1380565 w 4944415"/>
              <a:gd name="connsiteY98" fmla="*/ 211023 h 1181704"/>
              <a:gd name="connsiteX99" fmla="*/ 1183341 w 4944415"/>
              <a:gd name="connsiteY99" fmla="*/ 219988 h 1181704"/>
              <a:gd name="connsiteX100" fmla="*/ 1111624 w 4944415"/>
              <a:gd name="connsiteY100" fmla="*/ 228952 h 1181704"/>
              <a:gd name="connsiteX101" fmla="*/ 1039906 w 4944415"/>
              <a:gd name="connsiteY101" fmla="*/ 246882 h 1181704"/>
              <a:gd name="connsiteX102" fmla="*/ 851647 w 4944415"/>
              <a:gd name="connsiteY102" fmla="*/ 255847 h 1181704"/>
              <a:gd name="connsiteX103" fmla="*/ 753036 w 4944415"/>
              <a:gd name="connsiteY103" fmla="*/ 273776 h 1181704"/>
              <a:gd name="connsiteX104" fmla="*/ 726141 w 4944415"/>
              <a:gd name="connsiteY104" fmla="*/ 282741 h 1181704"/>
              <a:gd name="connsiteX105" fmla="*/ 636494 w 4944415"/>
              <a:gd name="connsiteY105" fmla="*/ 291705 h 1181704"/>
              <a:gd name="connsiteX106" fmla="*/ 600636 w 4944415"/>
              <a:gd name="connsiteY106" fmla="*/ 300670 h 1181704"/>
              <a:gd name="connsiteX107" fmla="*/ 510989 w 4944415"/>
              <a:gd name="connsiteY107" fmla="*/ 318600 h 1181704"/>
              <a:gd name="connsiteX108" fmla="*/ 430306 w 4944415"/>
              <a:gd name="connsiteY108" fmla="*/ 336529 h 1181704"/>
              <a:gd name="connsiteX109" fmla="*/ 403412 w 4944415"/>
              <a:gd name="connsiteY109" fmla="*/ 345494 h 1181704"/>
              <a:gd name="connsiteX110" fmla="*/ 304800 w 4944415"/>
              <a:gd name="connsiteY110" fmla="*/ 354458 h 1181704"/>
              <a:gd name="connsiteX111" fmla="*/ 251012 w 4944415"/>
              <a:gd name="connsiteY111" fmla="*/ 390317 h 1181704"/>
              <a:gd name="connsiteX112" fmla="*/ 215153 w 4944415"/>
              <a:gd name="connsiteY112" fmla="*/ 399282 h 1181704"/>
              <a:gd name="connsiteX113" fmla="*/ 188259 w 4944415"/>
              <a:gd name="connsiteY113" fmla="*/ 408247 h 1181704"/>
              <a:gd name="connsiteX114" fmla="*/ 125506 w 4944415"/>
              <a:gd name="connsiteY114" fmla="*/ 444105 h 1181704"/>
              <a:gd name="connsiteX115" fmla="*/ 98612 w 4944415"/>
              <a:gd name="connsiteY115" fmla="*/ 453070 h 1181704"/>
              <a:gd name="connsiteX116" fmla="*/ 224746 w 4944415"/>
              <a:gd name="connsiteY116" fmla="*/ 510187 h 1181704"/>
              <a:gd name="connsiteX117" fmla="*/ 44824 w 4944415"/>
              <a:gd name="connsiteY117" fmla="*/ 515823 h 1181704"/>
              <a:gd name="connsiteX118" fmla="*/ 26894 w 4944415"/>
              <a:gd name="connsiteY118" fmla="*/ 533752 h 1181704"/>
              <a:gd name="connsiteX119" fmla="*/ 0 w 4944415"/>
              <a:gd name="connsiteY119" fmla="*/ 641329 h 1181704"/>
              <a:gd name="connsiteX120" fmla="*/ 8965 w 4944415"/>
              <a:gd name="connsiteY120" fmla="*/ 695117 h 1181704"/>
              <a:gd name="connsiteX121" fmla="*/ 26894 w 4944415"/>
              <a:gd name="connsiteY121" fmla="*/ 713047 h 1181704"/>
              <a:gd name="connsiteX122" fmla="*/ 35859 w 4944415"/>
              <a:gd name="connsiteY122" fmla="*/ 748905 h 1181704"/>
              <a:gd name="connsiteX123" fmla="*/ 44824 w 4944415"/>
              <a:gd name="connsiteY123" fmla="*/ 775800 h 1181704"/>
              <a:gd name="connsiteX124" fmla="*/ 71718 w 4944415"/>
              <a:gd name="connsiteY124" fmla="*/ 910270 h 1181704"/>
              <a:gd name="connsiteX125" fmla="*/ 98612 w 4944415"/>
              <a:gd name="connsiteY125" fmla="*/ 973023 h 1181704"/>
              <a:gd name="connsiteX126" fmla="*/ 152400 w 4944415"/>
              <a:gd name="connsiteY126" fmla="*/ 1008882 h 1181704"/>
              <a:gd name="connsiteX127" fmla="*/ 215153 w 4944415"/>
              <a:gd name="connsiteY127" fmla="*/ 1035776 h 1181704"/>
              <a:gd name="connsiteX128" fmla="*/ 277906 w 4944415"/>
              <a:gd name="connsiteY128" fmla="*/ 1062670 h 1181704"/>
              <a:gd name="connsiteX129" fmla="*/ 322730 w 4944415"/>
              <a:gd name="connsiteY129" fmla="*/ 1089564 h 1181704"/>
              <a:gd name="connsiteX130" fmla="*/ 358589 w 4944415"/>
              <a:gd name="connsiteY130" fmla="*/ 1098529 h 1181704"/>
              <a:gd name="connsiteX131" fmla="*/ 421341 w 4944415"/>
              <a:gd name="connsiteY131" fmla="*/ 1116458 h 1181704"/>
              <a:gd name="connsiteX132" fmla="*/ 457200 w 4944415"/>
              <a:gd name="connsiteY132" fmla="*/ 1134388 h 1181704"/>
              <a:gd name="connsiteX133" fmla="*/ 690283 w 4944415"/>
              <a:gd name="connsiteY133" fmla="*/ 1134388 h 1181704"/>
              <a:gd name="connsiteX134" fmla="*/ 762000 w 4944415"/>
              <a:gd name="connsiteY134" fmla="*/ 1143352 h 1181704"/>
              <a:gd name="connsiteX135" fmla="*/ 878541 w 4944415"/>
              <a:gd name="connsiteY135" fmla="*/ 1152317 h 1181704"/>
              <a:gd name="connsiteX136" fmla="*/ 896471 w 4944415"/>
              <a:gd name="connsiteY136" fmla="*/ 1161282 h 1181704"/>
              <a:gd name="connsiteX0" fmla="*/ 896471 w 4944415"/>
              <a:gd name="connsiteY0" fmla="*/ 1161282 h 1181704"/>
              <a:gd name="connsiteX1" fmla="*/ 1004047 w 4944415"/>
              <a:gd name="connsiteY1" fmla="*/ 1143352 h 1181704"/>
              <a:gd name="connsiteX2" fmla="*/ 1102659 w 4944415"/>
              <a:gd name="connsiteY2" fmla="*/ 1134388 h 1181704"/>
              <a:gd name="connsiteX3" fmla="*/ 1156447 w 4944415"/>
              <a:gd name="connsiteY3" fmla="*/ 1107494 h 1181704"/>
              <a:gd name="connsiteX4" fmla="*/ 1192306 w 4944415"/>
              <a:gd name="connsiteY4" fmla="*/ 1080600 h 1181704"/>
              <a:gd name="connsiteX5" fmla="*/ 1264024 w 4944415"/>
              <a:gd name="connsiteY5" fmla="*/ 1035776 h 1181704"/>
              <a:gd name="connsiteX6" fmla="*/ 1299883 w 4944415"/>
              <a:gd name="connsiteY6" fmla="*/ 990952 h 1181704"/>
              <a:gd name="connsiteX7" fmla="*/ 1335741 w 4944415"/>
              <a:gd name="connsiteY7" fmla="*/ 973023 h 1181704"/>
              <a:gd name="connsiteX8" fmla="*/ 1452283 w 4944415"/>
              <a:gd name="connsiteY8" fmla="*/ 937164 h 1181704"/>
              <a:gd name="connsiteX9" fmla="*/ 1497106 w 4944415"/>
              <a:gd name="connsiteY9" fmla="*/ 928200 h 1181704"/>
              <a:gd name="connsiteX10" fmla="*/ 1559859 w 4944415"/>
              <a:gd name="connsiteY10" fmla="*/ 901305 h 1181704"/>
              <a:gd name="connsiteX11" fmla="*/ 1595718 w 4944415"/>
              <a:gd name="connsiteY11" fmla="*/ 892341 h 1181704"/>
              <a:gd name="connsiteX12" fmla="*/ 1658471 w 4944415"/>
              <a:gd name="connsiteY12" fmla="*/ 874411 h 1181704"/>
              <a:gd name="connsiteX13" fmla="*/ 1685365 w 4944415"/>
              <a:gd name="connsiteY13" fmla="*/ 865447 h 1181704"/>
              <a:gd name="connsiteX14" fmla="*/ 1837765 w 4944415"/>
              <a:gd name="connsiteY14" fmla="*/ 847517 h 1181704"/>
              <a:gd name="connsiteX15" fmla="*/ 1972236 w 4944415"/>
              <a:gd name="connsiteY15" fmla="*/ 856482 h 1181704"/>
              <a:gd name="connsiteX16" fmla="*/ 1999130 w 4944415"/>
              <a:gd name="connsiteY16" fmla="*/ 865447 h 1181704"/>
              <a:gd name="connsiteX17" fmla="*/ 2043953 w 4944415"/>
              <a:gd name="connsiteY17" fmla="*/ 874411 h 1181704"/>
              <a:gd name="connsiteX18" fmla="*/ 2061883 w 4944415"/>
              <a:gd name="connsiteY18" fmla="*/ 892341 h 1181704"/>
              <a:gd name="connsiteX19" fmla="*/ 2286000 w 4944415"/>
              <a:gd name="connsiteY19" fmla="*/ 901305 h 1181704"/>
              <a:gd name="connsiteX20" fmla="*/ 2366683 w 4944415"/>
              <a:gd name="connsiteY20" fmla="*/ 865447 h 1181704"/>
              <a:gd name="connsiteX21" fmla="*/ 2411506 w 4944415"/>
              <a:gd name="connsiteY21" fmla="*/ 856482 h 1181704"/>
              <a:gd name="connsiteX22" fmla="*/ 2501153 w 4944415"/>
              <a:gd name="connsiteY22" fmla="*/ 838552 h 1181704"/>
              <a:gd name="connsiteX23" fmla="*/ 2617694 w 4944415"/>
              <a:gd name="connsiteY23" fmla="*/ 829588 h 1181704"/>
              <a:gd name="connsiteX24" fmla="*/ 2698377 w 4944415"/>
              <a:gd name="connsiteY24" fmla="*/ 820623 h 1181704"/>
              <a:gd name="connsiteX25" fmla="*/ 2796989 w 4944415"/>
              <a:gd name="connsiteY25" fmla="*/ 784764 h 1181704"/>
              <a:gd name="connsiteX26" fmla="*/ 2823883 w 4944415"/>
              <a:gd name="connsiteY26" fmla="*/ 775800 h 1181704"/>
              <a:gd name="connsiteX27" fmla="*/ 2886636 w 4944415"/>
              <a:gd name="connsiteY27" fmla="*/ 766835 h 1181704"/>
              <a:gd name="connsiteX28" fmla="*/ 2958353 w 4944415"/>
              <a:gd name="connsiteY28" fmla="*/ 730976 h 1181704"/>
              <a:gd name="connsiteX29" fmla="*/ 3056965 w 4944415"/>
              <a:gd name="connsiteY29" fmla="*/ 686152 h 1181704"/>
              <a:gd name="connsiteX30" fmla="*/ 3236259 w 4944415"/>
              <a:gd name="connsiteY30" fmla="*/ 695117 h 1181704"/>
              <a:gd name="connsiteX31" fmla="*/ 3514165 w 4944415"/>
              <a:gd name="connsiteY31" fmla="*/ 713047 h 1181704"/>
              <a:gd name="connsiteX32" fmla="*/ 3558989 w 4944415"/>
              <a:gd name="connsiteY32" fmla="*/ 704082 h 1181704"/>
              <a:gd name="connsiteX33" fmla="*/ 3630706 w 4944415"/>
              <a:gd name="connsiteY33" fmla="*/ 686152 h 1181704"/>
              <a:gd name="connsiteX34" fmla="*/ 3648636 w 4944415"/>
              <a:gd name="connsiteY34" fmla="*/ 668223 h 1181704"/>
              <a:gd name="connsiteX35" fmla="*/ 3702424 w 4944415"/>
              <a:gd name="connsiteY35" fmla="*/ 659258 h 1181704"/>
              <a:gd name="connsiteX36" fmla="*/ 3729318 w 4944415"/>
              <a:gd name="connsiteY36" fmla="*/ 650294 h 1181704"/>
              <a:gd name="connsiteX37" fmla="*/ 3747247 w 4944415"/>
              <a:gd name="connsiteY37" fmla="*/ 632364 h 1181704"/>
              <a:gd name="connsiteX38" fmla="*/ 3863789 w 4944415"/>
              <a:gd name="connsiteY38" fmla="*/ 605470 h 1181704"/>
              <a:gd name="connsiteX39" fmla="*/ 3890683 w 4944415"/>
              <a:gd name="connsiteY39" fmla="*/ 596505 h 1181704"/>
              <a:gd name="connsiteX40" fmla="*/ 3953436 w 4944415"/>
              <a:gd name="connsiteY40" fmla="*/ 587541 h 1181704"/>
              <a:gd name="connsiteX41" fmla="*/ 3989294 w 4944415"/>
              <a:gd name="connsiteY41" fmla="*/ 578576 h 1181704"/>
              <a:gd name="connsiteX42" fmla="*/ 4222377 w 4944415"/>
              <a:gd name="connsiteY42" fmla="*/ 569611 h 1181704"/>
              <a:gd name="connsiteX43" fmla="*/ 4303059 w 4944415"/>
              <a:gd name="connsiteY43" fmla="*/ 551682 h 1181704"/>
              <a:gd name="connsiteX44" fmla="*/ 4329953 w 4944415"/>
              <a:gd name="connsiteY44" fmla="*/ 533752 h 1181704"/>
              <a:gd name="connsiteX45" fmla="*/ 4392706 w 4944415"/>
              <a:gd name="connsiteY45" fmla="*/ 506858 h 1181704"/>
              <a:gd name="connsiteX46" fmla="*/ 4437530 w 4944415"/>
              <a:gd name="connsiteY46" fmla="*/ 462035 h 1181704"/>
              <a:gd name="connsiteX47" fmla="*/ 4473389 w 4944415"/>
              <a:gd name="connsiteY47" fmla="*/ 417211 h 1181704"/>
              <a:gd name="connsiteX48" fmla="*/ 4500283 w 4944415"/>
              <a:gd name="connsiteY48" fmla="*/ 399282 h 1181704"/>
              <a:gd name="connsiteX49" fmla="*/ 4518212 w 4944415"/>
              <a:gd name="connsiteY49" fmla="*/ 381352 h 1181704"/>
              <a:gd name="connsiteX50" fmla="*/ 4572000 w 4944415"/>
              <a:gd name="connsiteY50" fmla="*/ 345494 h 1181704"/>
              <a:gd name="connsiteX51" fmla="*/ 4598894 w 4944415"/>
              <a:gd name="connsiteY51" fmla="*/ 327564 h 1181704"/>
              <a:gd name="connsiteX52" fmla="*/ 4616824 w 4944415"/>
              <a:gd name="connsiteY52" fmla="*/ 309635 h 1181704"/>
              <a:gd name="connsiteX53" fmla="*/ 4643718 w 4944415"/>
              <a:gd name="connsiteY53" fmla="*/ 300670 h 1181704"/>
              <a:gd name="connsiteX54" fmla="*/ 4715436 w 4944415"/>
              <a:gd name="connsiteY54" fmla="*/ 282741 h 1181704"/>
              <a:gd name="connsiteX55" fmla="*/ 4769224 w 4944415"/>
              <a:gd name="connsiteY55" fmla="*/ 264811 h 1181704"/>
              <a:gd name="connsiteX56" fmla="*/ 4796118 w 4944415"/>
              <a:gd name="connsiteY56" fmla="*/ 246882 h 1181704"/>
              <a:gd name="connsiteX57" fmla="*/ 4849906 w 4944415"/>
              <a:gd name="connsiteY57" fmla="*/ 237917 h 1181704"/>
              <a:gd name="connsiteX58" fmla="*/ 4876800 w 4944415"/>
              <a:gd name="connsiteY58" fmla="*/ 228952 h 1181704"/>
              <a:gd name="connsiteX59" fmla="*/ 4894730 w 4944415"/>
              <a:gd name="connsiteY59" fmla="*/ 211023 h 1181704"/>
              <a:gd name="connsiteX60" fmla="*/ 4930589 w 4944415"/>
              <a:gd name="connsiteY60" fmla="*/ 157235 h 1181704"/>
              <a:gd name="connsiteX61" fmla="*/ 4939553 w 4944415"/>
              <a:gd name="connsiteY61" fmla="*/ 130341 h 1181704"/>
              <a:gd name="connsiteX62" fmla="*/ 4903694 w 4944415"/>
              <a:gd name="connsiteY62" fmla="*/ 112411 h 1181704"/>
              <a:gd name="connsiteX63" fmla="*/ 4858871 w 4944415"/>
              <a:gd name="connsiteY63" fmla="*/ 85517 h 1181704"/>
              <a:gd name="connsiteX64" fmla="*/ 4787153 w 4944415"/>
              <a:gd name="connsiteY64" fmla="*/ 67588 h 1181704"/>
              <a:gd name="connsiteX65" fmla="*/ 4607859 w 4944415"/>
              <a:gd name="connsiteY65" fmla="*/ 40694 h 1181704"/>
              <a:gd name="connsiteX66" fmla="*/ 4554071 w 4944415"/>
              <a:gd name="connsiteY66" fmla="*/ 22764 h 1181704"/>
              <a:gd name="connsiteX67" fmla="*/ 4455459 w 4944415"/>
              <a:gd name="connsiteY67" fmla="*/ 4835 h 1181704"/>
              <a:gd name="connsiteX68" fmla="*/ 4240306 w 4944415"/>
              <a:gd name="connsiteY68" fmla="*/ 22764 h 1181704"/>
              <a:gd name="connsiteX69" fmla="*/ 4186518 w 4944415"/>
              <a:gd name="connsiteY69" fmla="*/ 49658 h 1181704"/>
              <a:gd name="connsiteX70" fmla="*/ 4123765 w 4944415"/>
              <a:gd name="connsiteY70" fmla="*/ 67588 h 1181704"/>
              <a:gd name="connsiteX71" fmla="*/ 4096871 w 4944415"/>
              <a:gd name="connsiteY71" fmla="*/ 85517 h 1181704"/>
              <a:gd name="connsiteX72" fmla="*/ 4016189 w 4944415"/>
              <a:gd name="connsiteY72" fmla="*/ 94482 h 1181704"/>
              <a:gd name="connsiteX73" fmla="*/ 3980330 w 4944415"/>
              <a:gd name="connsiteY73" fmla="*/ 103447 h 1181704"/>
              <a:gd name="connsiteX74" fmla="*/ 3953436 w 4944415"/>
              <a:gd name="connsiteY74" fmla="*/ 112411 h 1181704"/>
              <a:gd name="connsiteX75" fmla="*/ 3899647 w 4944415"/>
              <a:gd name="connsiteY75" fmla="*/ 121376 h 1181704"/>
              <a:gd name="connsiteX76" fmla="*/ 3863789 w 4944415"/>
              <a:gd name="connsiteY76" fmla="*/ 130341 h 1181704"/>
              <a:gd name="connsiteX77" fmla="*/ 3621741 w 4944415"/>
              <a:gd name="connsiteY77" fmla="*/ 103447 h 1181704"/>
              <a:gd name="connsiteX78" fmla="*/ 3263153 w 4944415"/>
              <a:gd name="connsiteY78" fmla="*/ 112411 h 1181704"/>
              <a:gd name="connsiteX79" fmla="*/ 3155577 w 4944415"/>
              <a:gd name="connsiteY79" fmla="*/ 130341 h 1181704"/>
              <a:gd name="connsiteX80" fmla="*/ 3128683 w 4944415"/>
              <a:gd name="connsiteY80" fmla="*/ 139305 h 1181704"/>
              <a:gd name="connsiteX81" fmla="*/ 3048000 w 4944415"/>
              <a:gd name="connsiteY81" fmla="*/ 148270 h 1181704"/>
              <a:gd name="connsiteX82" fmla="*/ 3003177 w 4944415"/>
              <a:gd name="connsiteY82" fmla="*/ 157235 h 1181704"/>
              <a:gd name="connsiteX83" fmla="*/ 2886636 w 4944415"/>
              <a:gd name="connsiteY83" fmla="*/ 166200 h 1181704"/>
              <a:gd name="connsiteX84" fmla="*/ 2779059 w 4944415"/>
              <a:gd name="connsiteY84" fmla="*/ 184129 h 1181704"/>
              <a:gd name="connsiteX85" fmla="*/ 2725271 w 4944415"/>
              <a:gd name="connsiteY85" fmla="*/ 193094 h 1181704"/>
              <a:gd name="connsiteX86" fmla="*/ 2563906 w 4944415"/>
              <a:gd name="connsiteY86" fmla="*/ 175164 h 1181704"/>
              <a:gd name="connsiteX87" fmla="*/ 2519083 w 4944415"/>
              <a:gd name="connsiteY87" fmla="*/ 157235 h 1181704"/>
              <a:gd name="connsiteX88" fmla="*/ 2456330 w 4944415"/>
              <a:gd name="connsiteY88" fmla="*/ 139305 h 1181704"/>
              <a:gd name="connsiteX89" fmla="*/ 2205318 w 4944415"/>
              <a:gd name="connsiteY89" fmla="*/ 112411 h 1181704"/>
              <a:gd name="connsiteX90" fmla="*/ 2133600 w 4944415"/>
              <a:gd name="connsiteY90" fmla="*/ 103447 h 1181704"/>
              <a:gd name="connsiteX91" fmla="*/ 1945341 w 4944415"/>
              <a:gd name="connsiteY91" fmla="*/ 121376 h 1181704"/>
              <a:gd name="connsiteX92" fmla="*/ 1873624 w 4944415"/>
              <a:gd name="connsiteY92" fmla="*/ 139305 h 1181704"/>
              <a:gd name="connsiteX93" fmla="*/ 1837765 w 4944415"/>
              <a:gd name="connsiteY93" fmla="*/ 148270 h 1181704"/>
              <a:gd name="connsiteX94" fmla="*/ 1577789 w 4944415"/>
              <a:gd name="connsiteY94" fmla="*/ 166200 h 1181704"/>
              <a:gd name="connsiteX95" fmla="*/ 1550894 w 4944415"/>
              <a:gd name="connsiteY95" fmla="*/ 175164 h 1181704"/>
              <a:gd name="connsiteX96" fmla="*/ 1443318 w 4944415"/>
              <a:gd name="connsiteY96" fmla="*/ 193094 h 1181704"/>
              <a:gd name="connsiteX97" fmla="*/ 1407459 w 4944415"/>
              <a:gd name="connsiteY97" fmla="*/ 202058 h 1181704"/>
              <a:gd name="connsiteX98" fmla="*/ 1380565 w 4944415"/>
              <a:gd name="connsiteY98" fmla="*/ 211023 h 1181704"/>
              <a:gd name="connsiteX99" fmla="*/ 1183341 w 4944415"/>
              <a:gd name="connsiteY99" fmla="*/ 219988 h 1181704"/>
              <a:gd name="connsiteX100" fmla="*/ 1111624 w 4944415"/>
              <a:gd name="connsiteY100" fmla="*/ 228952 h 1181704"/>
              <a:gd name="connsiteX101" fmla="*/ 1039906 w 4944415"/>
              <a:gd name="connsiteY101" fmla="*/ 246882 h 1181704"/>
              <a:gd name="connsiteX102" fmla="*/ 851647 w 4944415"/>
              <a:gd name="connsiteY102" fmla="*/ 255847 h 1181704"/>
              <a:gd name="connsiteX103" fmla="*/ 753036 w 4944415"/>
              <a:gd name="connsiteY103" fmla="*/ 273776 h 1181704"/>
              <a:gd name="connsiteX104" fmla="*/ 726141 w 4944415"/>
              <a:gd name="connsiteY104" fmla="*/ 282741 h 1181704"/>
              <a:gd name="connsiteX105" fmla="*/ 636494 w 4944415"/>
              <a:gd name="connsiteY105" fmla="*/ 291705 h 1181704"/>
              <a:gd name="connsiteX106" fmla="*/ 600636 w 4944415"/>
              <a:gd name="connsiteY106" fmla="*/ 300670 h 1181704"/>
              <a:gd name="connsiteX107" fmla="*/ 510989 w 4944415"/>
              <a:gd name="connsiteY107" fmla="*/ 318600 h 1181704"/>
              <a:gd name="connsiteX108" fmla="*/ 430306 w 4944415"/>
              <a:gd name="connsiteY108" fmla="*/ 336529 h 1181704"/>
              <a:gd name="connsiteX109" fmla="*/ 403412 w 4944415"/>
              <a:gd name="connsiteY109" fmla="*/ 345494 h 1181704"/>
              <a:gd name="connsiteX110" fmla="*/ 304800 w 4944415"/>
              <a:gd name="connsiteY110" fmla="*/ 354458 h 1181704"/>
              <a:gd name="connsiteX111" fmla="*/ 251012 w 4944415"/>
              <a:gd name="connsiteY111" fmla="*/ 390317 h 1181704"/>
              <a:gd name="connsiteX112" fmla="*/ 215153 w 4944415"/>
              <a:gd name="connsiteY112" fmla="*/ 399282 h 1181704"/>
              <a:gd name="connsiteX113" fmla="*/ 188259 w 4944415"/>
              <a:gd name="connsiteY113" fmla="*/ 408247 h 1181704"/>
              <a:gd name="connsiteX114" fmla="*/ 125506 w 4944415"/>
              <a:gd name="connsiteY114" fmla="*/ 444105 h 1181704"/>
              <a:gd name="connsiteX115" fmla="*/ 98612 w 4944415"/>
              <a:gd name="connsiteY115" fmla="*/ 453070 h 1181704"/>
              <a:gd name="connsiteX116" fmla="*/ 224746 w 4944415"/>
              <a:gd name="connsiteY116" fmla="*/ 510187 h 1181704"/>
              <a:gd name="connsiteX117" fmla="*/ 44824 w 4944415"/>
              <a:gd name="connsiteY117" fmla="*/ 515823 h 1181704"/>
              <a:gd name="connsiteX118" fmla="*/ 0 w 4944415"/>
              <a:gd name="connsiteY118" fmla="*/ 641329 h 1181704"/>
              <a:gd name="connsiteX119" fmla="*/ 8965 w 4944415"/>
              <a:gd name="connsiteY119" fmla="*/ 695117 h 1181704"/>
              <a:gd name="connsiteX120" fmla="*/ 26894 w 4944415"/>
              <a:gd name="connsiteY120" fmla="*/ 713047 h 1181704"/>
              <a:gd name="connsiteX121" fmla="*/ 35859 w 4944415"/>
              <a:gd name="connsiteY121" fmla="*/ 748905 h 1181704"/>
              <a:gd name="connsiteX122" fmla="*/ 44824 w 4944415"/>
              <a:gd name="connsiteY122" fmla="*/ 775800 h 1181704"/>
              <a:gd name="connsiteX123" fmla="*/ 71718 w 4944415"/>
              <a:gd name="connsiteY123" fmla="*/ 910270 h 1181704"/>
              <a:gd name="connsiteX124" fmla="*/ 98612 w 4944415"/>
              <a:gd name="connsiteY124" fmla="*/ 973023 h 1181704"/>
              <a:gd name="connsiteX125" fmla="*/ 152400 w 4944415"/>
              <a:gd name="connsiteY125" fmla="*/ 1008882 h 1181704"/>
              <a:gd name="connsiteX126" fmla="*/ 215153 w 4944415"/>
              <a:gd name="connsiteY126" fmla="*/ 1035776 h 1181704"/>
              <a:gd name="connsiteX127" fmla="*/ 277906 w 4944415"/>
              <a:gd name="connsiteY127" fmla="*/ 1062670 h 1181704"/>
              <a:gd name="connsiteX128" fmla="*/ 322730 w 4944415"/>
              <a:gd name="connsiteY128" fmla="*/ 1089564 h 1181704"/>
              <a:gd name="connsiteX129" fmla="*/ 358589 w 4944415"/>
              <a:gd name="connsiteY129" fmla="*/ 1098529 h 1181704"/>
              <a:gd name="connsiteX130" fmla="*/ 421341 w 4944415"/>
              <a:gd name="connsiteY130" fmla="*/ 1116458 h 1181704"/>
              <a:gd name="connsiteX131" fmla="*/ 457200 w 4944415"/>
              <a:gd name="connsiteY131" fmla="*/ 1134388 h 1181704"/>
              <a:gd name="connsiteX132" fmla="*/ 690283 w 4944415"/>
              <a:gd name="connsiteY132" fmla="*/ 1134388 h 1181704"/>
              <a:gd name="connsiteX133" fmla="*/ 762000 w 4944415"/>
              <a:gd name="connsiteY133" fmla="*/ 1143352 h 1181704"/>
              <a:gd name="connsiteX134" fmla="*/ 878541 w 4944415"/>
              <a:gd name="connsiteY134" fmla="*/ 1152317 h 1181704"/>
              <a:gd name="connsiteX135" fmla="*/ 896471 w 4944415"/>
              <a:gd name="connsiteY135" fmla="*/ 1161282 h 1181704"/>
              <a:gd name="connsiteX0" fmla="*/ 887610 w 4935554"/>
              <a:gd name="connsiteY0" fmla="*/ 1161282 h 1181704"/>
              <a:gd name="connsiteX1" fmla="*/ 995186 w 4935554"/>
              <a:gd name="connsiteY1" fmla="*/ 1143352 h 1181704"/>
              <a:gd name="connsiteX2" fmla="*/ 1093798 w 4935554"/>
              <a:gd name="connsiteY2" fmla="*/ 1134388 h 1181704"/>
              <a:gd name="connsiteX3" fmla="*/ 1147586 w 4935554"/>
              <a:gd name="connsiteY3" fmla="*/ 1107494 h 1181704"/>
              <a:gd name="connsiteX4" fmla="*/ 1183445 w 4935554"/>
              <a:gd name="connsiteY4" fmla="*/ 1080600 h 1181704"/>
              <a:gd name="connsiteX5" fmla="*/ 1255163 w 4935554"/>
              <a:gd name="connsiteY5" fmla="*/ 1035776 h 1181704"/>
              <a:gd name="connsiteX6" fmla="*/ 1291022 w 4935554"/>
              <a:gd name="connsiteY6" fmla="*/ 990952 h 1181704"/>
              <a:gd name="connsiteX7" fmla="*/ 1326880 w 4935554"/>
              <a:gd name="connsiteY7" fmla="*/ 973023 h 1181704"/>
              <a:gd name="connsiteX8" fmla="*/ 1443422 w 4935554"/>
              <a:gd name="connsiteY8" fmla="*/ 937164 h 1181704"/>
              <a:gd name="connsiteX9" fmla="*/ 1488245 w 4935554"/>
              <a:gd name="connsiteY9" fmla="*/ 928200 h 1181704"/>
              <a:gd name="connsiteX10" fmla="*/ 1550998 w 4935554"/>
              <a:gd name="connsiteY10" fmla="*/ 901305 h 1181704"/>
              <a:gd name="connsiteX11" fmla="*/ 1586857 w 4935554"/>
              <a:gd name="connsiteY11" fmla="*/ 892341 h 1181704"/>
              <a:gd name="connsiteX12" fmla="*/ 1649610 w 4935554"/>
              <a:gd name="connsiteY12" fmla="*/ 874411 h 1181704"/>
              <a:gd name="connsiteX13" fmla="*/ 1676504 w 4935554"/>
              <a:gd name="connsiteY13" fmla="*/ 865447 h 1181704"/>
              <a:gd name="connsiteX14" fmla="*/ 1828904 w 4935554"/>
              <a:gd name="connsiteY14" fmla="*/ 847517 h 1181704"/>
              <a:gd name="connsiteX15" fmla="*/ 1963375 w 4935554"/>
              <a:gd name="connsiteY15" fmla="*/ 856482 h 1181704"/>
              <a:gd name="connsiteX16" fmla="*/ 1990269 w 4935554"/>
              <a:gd name="connsiteY16" fmla="*/ 865447 h 1181704"/>
              <a:gd name="connsiteX17" fmla="*/ 2035092 w 4935554"/>
              <a:gd name="connsiteY17" fmla="*/ 874411 h 1181704"/>
              <a:gd name="connsiteX18" fmla="*/ 2053022 w 4935554"/>
              <a:gd name="connsiteY18" fmla="*/ 892341 h 1181704"/>
              <a:gd name="connsiteX19" fmla="*/ 2277139 w 4935554"/>
              <a:gd name="connsiteY19" fmla="*/ 901305 h 1181704"/>
              <a:gd name="connsiteX20" fmla="*/ 2357822 w 4935554"/>
              <a:gd name="connsiteY20" fmla="*/ 865447 h 1181704"/>
              <a:gd name="connsiteX21" fmla="*/ 2402645 w 4935554"/>
              <a:gd name="connsiteY21" fmla="*/ 856482 h 1181704"/>
              <a:gd name="connsiteX22" fmla="*/ 2492292 w 4935554"/>
              <a:gd name="connsiteY22" fmla="*/ 838552 h 1181704"/>
              <a:gd name="connsiteX23" fmla="*/ 2608833 w 4935554"/>
              <a:gd name="connsiteY23" fmla="*/ 829588 h 1181704"/>
              <a:gd name="connsiteX24" fmla="*/ 2689516 w 4935554"/>
              <a:gd name="connsiteY24" fmla="*/ 820623 h 1181704"/>
              <a:gd name="connsiteX25" fmla="*/ 2788128 w 4935554"/>
              <a:gd name="connsiteY25" fmla="*/ 784764 h 1181704"/>
              <a:gd name="connsiteX26" fmla="*/ 2815022 w 4935554"/>
              <a:gd name="connsiteY26" fmla="*/ 775800 h 1181704"/>
              <a:gd name="connsiteX27" fmla="*/ 2877775 w 4935554"/>
              <a:gd name="connsiteY27" fmla="*/ 766835 h 1181704"/>
              <a:gd name="connsiteX28" fmla="*/ 2949492 w 4935554"/>
              <a:gd name="connsiteY28" fmla="*/ 730976 h 1181704"/>
              <a:gd name="connsiteX29" fmla="*/ 3048104 w 4935554"/>
              <a:gd name="connsiteY29" fmla="*/ 686152 h 1181704"/>
              <a:gd name="connsiteX30" fmla="*/ 3227398 w 4935554"/>
              <a:gd name="connsiteY30" fmla="*/ 695117 h 1181704"/>
              <a:gd name="connsiteX31" fmla="*/ 3505304 w 4935554"/>
              <a:gd name="connsiteY31" fmla="*/ 713047 h 1181704"/>
              <a:gd name="connsiteX32" fmla="*/ 3550128 w 4935554"/>
              <a:gd name="connsiteY32" fmla="*/ 704082 h 1181704"/>
              <a:gd name="connsiteX33" fmla="*/ 3621845 w 4935554"/>
              <a:gd name="connsiteY33" fmla="*/ 686152 h 1181704"/>
              <a:gd name="connsiteX34" fmla="*/ 3639775 w 4935554"/>
              <a:gd name="connsiteY34" fmla="*/ 668223 h 1181704"/>
              <a:gd name="connsiteX35" fmla="*/ 3693563 w 4935554"/>
              <a:gd name="connsiteY35" fmla="*/ 659258 h 1181704"/>
              <a:gd name="connsiteX36" fmla="*/ 3720457 w 4935554"/>
              <a:gd name="connsiteY36" fmla="*/ 650294 h 1181704"/>
              <a:gd name="connsiteX37" fmla="*/ 3738386 w 4935554"/>
              <a:gd name="connsiteY37" fmla="*/ 632364 h 1181704"/>
              <a:gd name="connsiteX38" fmla="*/ 3854928 w 4935554"/>
              <a:gd name="connsiteY38" fmla="*/ 605470 h 1181704"/>
              <a:gd name="connsiteX39" fmla="*/ 3881822 w 4935554"/>
              <a:gd name="connsiteY39" fmla="*/ 596505 h 1181704"/>
              <a:gd name="connsiteX40" fmla="*/ 3944575 w 4935554"/>
              <a:gd name="connsiteY40" fmla="*/ 587541 h 1181704"/>
              <a:gd name="connsiteX41" fmla="*/ 3980433 w 4935554"/>
              <a:gd name="connsiteY41" fmla="*/ 578576 h 1181704"/>
              <a:gd name="connsiteX42" fmla="*/ 4213516 w 4935554"/>
              <a:gd name="connsiteY42" fmla="*/ 569611 h 1181704"/>
              <a:gd name="connsiteX43" fmla="*/ 4294198 w 4935554"/>
              <a:gd name="connsiteY43" fmla="*/ 551682 h 1181704"/>
              <a:gd name="connsiteX44" fmla="*/ 4321092 w 4935554"/>
              <a:gd name="connsiteY44" fmla="*/ 533752 h 1181704"/>
              <a:gd name="connsiteX45" fmla="*/ 4383845 w 4935554"/>
              <a:gd name="connsiteY45" fmla="*/ 506858 h 1181704"/>
              <a:gd name="connsiteX46" fmla="*/ 4428669 w 4935554"/>
              <a:gd name="connsiteY46" fmla="*/ 462035 h 1181704"/>
              <a:gd name="connsiteX47" fmla="*/ 4464528 w 4935554"/>
              <a:gd name="connsiteY47" fmla="*/ 417211 h 1181704"/>
              <a:gd name="connsiteX48" fmla="*/ 4491422 w 4935554"/>
              <a:gd name="connsiteY48" fmla="*/ 399282 h 1181704"/>
              <a:gd name="connsiteX49" fmla="*/ 4509351 w 4935554"/>
              <a:gd name="connsiteY49" fmla="*/ 381352 h 1181704"/>
              <a:gd name="connsiteX50" fmla="*/ 4563139 w 4935554"/>
              <a:gd name="connsiteY50" fmla="*/ 345494 h 1181704"/>
              <a:gd name="connsiteX51" fmla="*/ 4590033 w 4935554"/>
              <a:gd name="connsiteY51" fmla="*/ 327564 h 1181704"/>
              <a:gd name="connsiteX52" fmla="*/ 4607963 w 4935554"/>
              <a:gd name="connsiteY52" fmla="*/ 309635 h 1181704"/>
              <a:gd name="connsiteX53" fmla="*/ 4634857 w 4935554"/>
              <a:gd name="connsiteY53" fmla="*/ 300670 h 1181704"/>
              <a:gd name="connsiteX54" fmla="*/ 4706575 w 4935554"/>
              <a:gd name="connsiteY54" fmla="*/ 282741 h 1181704"/>
              <a:gd name="connsiteX55" fmla="*/ 4760363 w 4935554"/>
              <a:gd name="connsiteY55" fmla="*/ 264811 h 1181704"/>
              <a:gd name="connsiteX56" fmla="*/ 4787257 w 4935554"/>
              <a:gd name="connsiteY56" fmla="*/ 246882 h 1181704"/>
              <a:gd name="connsiteX57" fmla="*/ 4841045 w 4935554"/>
              <a:gd name="connsiteY57" fmla="*/ 237917 h 1181704"/>
              <a:gd name="connsiteX58" fmla="*/ 4867939 w 4935554"/>
              <a:gd name="connsiteY58" fmla="*/ 228952 h 1181704"/>
              <a:gd name="connsiteX59" fmla="*/ 4885869 w 4935554"/>
              <a:gd name="connsiteY59" fmla="*/ 211023 h 1181704"/>
              <a:gd name="connsiteX60" fmla="*/ 4921728 w 4935554"/>
              <a:gd name="connsiteY60" fmla="*/ 157235 h 1181704"/>
              <a:gd name="connsiteX61" fmla="*/ 4930692 w 4935554"/>
              <a:gd name="connsiteY61" fmla="*/ 130341 h 1181704"/>
              <a:gd name="connsiteX62" fmla="*/ 4894833 w 4935554"/>
              <a:gd name="connsiteY62" fmla="*/ 112411 h 1181704"/>
              <a:gd name="connsiteX63" fmla="*/ 4850010 w 4935554"/>
              <a:gd name="connsiteY63" fmla="*/ 85517 h 1181704"/>
              <a:gd name="connsiteX64" fmla="*/ 4778292 w 4935554"/>
              <a:gd name="connsiteY64" fmla="*/ 67588 h 1181704"/>
              <a:gd name="connsiteX65" fmla="*/ 4598998 w 4935554"/>
              <a:gd name="connsiteY65" fmla="*/ 40694 h 1181704"/>
              <a:gd name="connsiteX66" fmla="*/ 4545210 w 4935554"/>
              <a:gd name="connsiteY66" fmla="*/ 22764 h 1181704"/>
              <a:gd name="connsiteX67" fmla="*/ 4446598 w 4935554"/>
              <a:gd name="connsiteY67" fmla="*/ 4835 h 1181704"/>
              <a:gd name="connsiteX68" fmla="*/ 4231445 w 4935554"/>
              <a:gd name="connsiteY68" fmla="*/ 22764 h 1181704"/>
              <a:gd name="connsiteX69" fmla="*/ 4177657 w 4935554"/>
              <a:gd name="connsiteY69" fmla="*/ 49658 h 1181704"/>
              <a:gd name="connsiteX70" fmla="*/ 4114904 w 4935554"/>
              <a:gd name="connsiteY70" fmla="*/ 67588 h 1181704"/>
              <a:gd name="connsiteX71" fmla="*/ 4088010 w 4935554"/>
              <a:gd name="connsiteY71" fmla="*/ 85517 h 1181704"/>
              <a:gd name="connsiteX72" fmla="*/ 4007328 w 4935554"/>
              <a:gd name="connsiteY72" fmla="*/ 94482 h 1181704"/>
              <a:gd name="connsiteX73" fmla="*/ 3971469 w 4935554"/>
              <a:gd name="connsiteY73" fmla="*/ 103447 h 1181704"/>
              <a:gd name="connsiteX74" fmla="*/ 3944575 w 4935554"/>
              <a:gd name="connsiteY74" fmla="*/ 112411 h 1181704"/>
              <a:gd name="connsiteX75" fmla="*/ 3890786 w 4935554"/>
              <a:gd name="connsiteY75" fmla="*/ 121376 h 1181704"/>
              <a:gd name="connsiteX76" fmla="*/ 3854928 w 4935554"/>
              <a:gd name="connsiteY76" fmla="*/ 130341 h 1181704"/>
              <a:gd name="connsiteX77" fmla="*/ 3612880 w 4935554"/>
              <a:gd name="connsiteY77" fmla="*/ 103447 h 1181704"/>
              <a:gd name="connsiteX78" fmla="*/ 3254292 w 4935554"/>
              <a:gd name="connsiteY78" fmla="*/ 112411 h 1181704"/>
              <a:gd name="connsiteX79" fmla="*/ 3146716 w 4935554"/>
              <a:gd name="connsiteY79" fmla="*/ 130341 h 1181704"/>
              <a:gd name="connsiteX80" fmla="*/ 3119822 w 4935554"/>
              <a:gd name="connsiteY80" fmla="*/ 139305 h 1181704"/>
              <a:gd name="connsiteX81" fmla="*/ 3039139 w 4935554"/>
              <a:gd name="connsiteY81" fmla="*/ 148270 h 1181704"/>
              <a:gd name="connsiteX82" fmla="*/ 2994316 w 4935554"/>
              <a:gd name="connsiteY82" fmla="*/ 157235 h 1181704"/>
              <a:gd name="connsiteX83" fmla="*/ 2877775 w 4935554"/>
              <a:gd name="connsiteY83" fmla="*/ 166200 h 1181704"/>
              <a:gd name="connsiteX84" fmla="*/ 2770198 w 4935554"/>
              <a:gd name="connsiteY84" fmla="*/ 184129 h 1181704"/>
              <a:gd name="connsiteX85" fmla="*/ 2716410 w 4935554"/>
              <a:gd name="connsiteY85" fmla="*/ 193094 h 1181704"/>
              <a:gd name="connsiteX86" fmla="*/ 2555045 w 4935554"/>
              <a:gd name="connsiteY86" fmla="*/ 175164 h 1181704"/>
              <a:gd name="connsiteX87" fmla="*/ 2510222 w 4935554"/>
              <a:gd name="connsiteY87" fmla="*/ 157235 h 1181704"/>
              <a:gd name="connsiteX88" fmla="*/ 2447469 w 4935554"/>
              <a:gd name="connsiteY88" fmla="*/ 139305 h 1181704"/>
              <a:gd name="connsiteX89" fmla="*/ 2196457 w 4935554"/>
              <a:gd name="connsiteY89" fmla="*/ 112411 h 1181704"/>
              <a:gd name="connsiteX90" fmla="*/ 2124739 w 4935554"/>
              <a:gd name="connsiteY90" fmla="*/ 103447 h 1181704"/>
              <a:gd name="connsiteX91" fmla="*/ 1936480 w 4935554"/>
              <a:gd name="connsiteY91" fmla="*/ 121376 h 1181704"/>
              <a:gd name="connsiteX92" fmla="*/ 1864763 w 4935554"/>
              <a:gd name="connsiteY92" fmla="*/ 139305 h 1181704"/>
              <a:gd name="connsiteX93" fmla="*/ 1828904 w 4935554"/>
              <a:gd name="connsiteY93" fmla="*/ 148270 h 1181704"/>
              <a:gd name="connsiteX94" fmla="*/ 1568928 w 4935554"/>
              <a:gd name="connsiteY94" fmla="*/ 166200 h 1181704"/>
              <a:gd name="connsiteX95" fmla="*/ 1542033 w 4935554"/>
              <a:gd name="connsiteY95" fmla="*/ 175164 h 1181704"/>
              <a:gd name="connsiteX96" fmla="*/ 1434457 w 4935554"/>
              <a:gd name="connsiteY96" fmla="*/ 193094 h 1181704"/>
              <a:gd name="connsiteX97" fmla="*/ 1398598 w 4935554"/>
              <a:gd name="connsiteY97" fmla="*/ 202058 h 1181704"/>
              <a:gd name="connsiteX98" fmla="*/ 1371704 w 4935554"/>
              <a:gd name="connsiteY98" fmla="*/ 211023 h 1181704"/>
              <a:gd name="connsiteX99" fmla="*/ 1174480 w 4935554"/>
              <a:gd name="connsiteY99" fmla="*/ 219988 h 1181704"/>
              <a:gd name="connsiteX100" fmla="*/ 1102763 w 4935554"/>
              <a:gd name="connsiteY100" fmla="*/ 228952 h 1181704"/>
              <a:gd name="connsiteX101" fmla="*/ 1031045 w 4935554"/>
              <a:gd name="connsiteY101" fmla="*/ 246882 h 1181704"/>
              <a:gd name="connsiteX102" fmla="*/ 842786 w 4935554"/>
              <a:gd name="connsiteY102" fmla="*/ 255847 h 1181704"/>
              <a:gd name="connsiteX103" fmla="*/ 744175 w 4935554"/>
              <a:gd name="connsiteY103" fmla="*/ 273776 h 1181704"/>
              <a:gd name="connsiteX104" fmla="*/ 717280 w 4935554"/>
              <a:gd name="connsiteY104" fmla="*/ 282741 h 1181704"/>
              <a:gd name="connsiteX105" fmla="*/ 627633 w 4935554"/>
              <a:gd name="connsiteY105" fmla="*/ 291705 h 1181704"/>
              <a:gd name="connsiteX106" fmla="*/ 591775 w 4935554"/>
              <a:gd name="connsiteY106" fmla="*/ 300670 h 1181704"/>
              <a:gd name="connsiteX107" fmla="*/ 502128 w 4935554"/>
              <a:gd name="connsiteY107" fmla="*/ 318600 h 1181704"/>
              <a:gd name="connsiteX108" fmla="*/ 421445 w 4935554"/>
              <a:gd name="connsiteY108" fmla="*/ 336529 h 1181704"/>
              <a:gd name="connsiteX109" fmla="*/ 394551 w 4935554"/>
              <a:gd name="connsiteY109" fmla="*/ 345494 h 1181704"/>
              <a:gd name="connsiteX110" fmla="*/ 295939 w 4935554"/>
              <a:gd name="connsiteY110" fmla="*/ 354458 h 1181704"/>
              <a:gd name="connsiteX111" fmla="*/ 242151 w 4935554"/>
              <a:gd name="connsiteY111" fmla="*/ 390317 h 1181704"/>
              <a:gd name="connsiteX112" fmla="*/ 206292 w 4935554"/>
              <a:gd name="connsiteY112" fmla="*/ 399282 h 1181704"/>
              <a:gd name="connsiteX113" fmla="*/ 179398 w 4935554"/>
              <a:gd name="connsiteY113" fmla="*/ 408247 h 1181704"/>
              <a:gd name="connsiteX114" fmla="*/ 116645 w 4935554"/>
              <a:gd name="connsiteY114" fmla="*/ 444105 h 1181704"/>
              <a:gd name="connsiteX115" fmla="*/ 89751 w 4935554"/>
              <a:gd name="connsiteY115" fmla="*/ 453070 h 1181704"/>
              <a:gd name="connsiteX116" fmla="*/ 215885 w 4935554"/>
              <a:gd name="connsiteY116" fmla="*/ 510187 h 1181704"/>
              <a:gd name="connsiteX117" fmla="*/ 35963 w 4935554"/>
              <a:gd name="connsiteY117" fmla="*/ 515823 h 1181704"/>
              <a:gd name="connsiteX118" fmla="*/ 104 w 4935554"/>
              <a:gd name="connsiteY118" fmla="*/ 695117 h 1181704"/>
              <a:gd name="connsiteX119" fmla="*/ 18033 w 4935554"/>
              <a:gd name="connsiteY119" fmla="*/ 713047 h 1181704"/>
              <a:gd name="connsiteX120" fmla="*/ 26998 w 4935554"/>
              <a:gd name="connsiteY120" fmla="*/ 748905 h 1181704"/>
              <a:gd name="connsiteX121" fmla="*/ 35963 w 4935554"/>
              <a:gd name="connsiteY121" fmla="*/ 775800 h 1181704"/>
              <a:gd name="connsiteX122" fmla="*/ 62857 w 4935554"/>
              <a:gd name="connsiteY122" fmla="*/ 910270 h 1181704"/>
              <a:gd name="connsiteX123" fmla="*/ 89751 w 4935554"/>
              <a:gd name="connsiteY123" fmla="*/ 973023 h 1181704"/>
              <a:gd name="connsiteX124" fmla="*/ 143539 w 4935554"/>
              <a:gd name="connsiteY124" fmla="*/ 1008882 h 1181704"/>
              <a:gd name="connsiteX125" fmla="*/ 206292 w 4935554"/>
              <a:gd name="connsiteY125" fmla="*/ 1035776 h 1181704"/>
              <a:gd name="connsiteX126" fmla="*/ 269045 w 4935554"/>
              <a:gd name="connsiteY126" fmla="*/ 1062670 h 1181704"/>
              <a:gd name="connsiteX127" fmla="*/ 313869 w 4935554"/>
              <a:gd name="connsiteY127" fmla="*/ 1089564 h 1181704"/>
              <a:gd name="connsiteX128" fmla="*/ 349728 w 4935554"/>
              <a:gd name="connsiteY128" fmla="*/ 1098529 h 1181704"/>
              <a:gd name="connsiteX129" fmla="*/ 412480 w 4935554"/>
              <a:gd name="connsiteY129" fmla="*/ 1116458 h 1181704"/>
              <a:gd name="connsiteX130" fmla="*/ 448339 w 4935554"/>
              <a:gd name="connsiteY130" fmla="*/ 1134388 h 1181704"/>
              <a:gd name="connsiteX131" fmla="*/ 681422 w 4935554"/>
              <a:gd name="connsiteY131" fmla="*/ 1134388 h 1181704"/>
              <a:gd name="connsiteX132" fmla="*/ 753139 w 4935554"/>
              <a:gd name="connsiteY132" fmla="*/ 1143352 h 1181704"/>
              <a:gd name="connsiteX133" fmla="*/ 869680 w 4935554"/>
              <a:gd name="connsiteY133" fmla="*/ 1152317 h 1181704"/>
              <a:gd name="connsiteX134" fmla="*/ 887610 w 4935554"/>
              <a:gd name="connsiteY134" fmla="*/ 1161282 h 1181704"/>
              <a:gd name="connsiteX0" fmla="*/ 884622 w 4932566"/>
              <a:gd name="connsiteY0" fmla="*/ 1161282 h 1181704"/>
              <a:gd name="connsiteX1" fmla="*/ 992198 w 4932566"/>
              <a:gd name="connsiteY1" fmla="*/ 1143352 h 1181704"/>
              <a:gd name="connsiteX2" fmla="*/ 1090810 w 4932566"/>
              <a:gd name="connsiteY2" fmla="*/ 1134388 h 1181704"/>
              <a:gd name="connsiteX3" fmla="*/ 1144598 w 4932566"/>
              <a:gd name="connsiteY3" fmla="*/ 1107494 h 1181704"/>
              <a:gd name="connsiteX4" fmla="*/ 1180457 w 4932566"/>
              <a:gd name="connsiteY4" fmla="*/ 1080600 h 1181704"/>
              <a:gd name="connsiteX5" fmla="*/ 1252175 w 4932566"/>
              <a:gd name="connsiteY5" fmla="*/ 1035776 h 1181704"/>
              <a:gd name="connsiteX6" fmla="*/ 1288034 w 4932566"/>
              <a:gd name="connsiteY6" fmla="*/ 990952 h 1181704"/>
              <a:gd name="connsiteX7" fmla="*/ 1323892 w 4932566"/>
              <a:gd name="connsiteY7" fmla="*/ 973023 h 1181704"/>
              <a:gd name="connsiteX8" fmla="*/ 1440434 w 4932566"/>
              <a:gd name="connsiteY8" fmla="*/ 937164 h 1181704"/>
              <a:gd name="connsiteX9" fmla="*/ 1485257 w 4932566"/>
              <a:gd name="connsiteY9" fmla="*/ 928200 h 1181704"/>
              <a:gd name="connsiteX10" fmla="*/ 1548010 w 4932566"/>
              <a:gd name="connsiteY10" fmla="*/ 901305 h 1181704"/>
              <a:gd name="connsiteX11" fmla="*/ 1583869 w 4932566"/>
              <a:gd name="connsiteY11" fmla="*/ 892341 h 1181704"/>
              <a:gd name="connsiteX12" fmla="*/ 1646622 w 4932566"/>
              <a:gd name="connsiteY12" fmla="*/ 874411 h 1181704"/>
              <a:gd name="connsiteX13" fmla="*/ 1673516 w 4932566"/>
              <a:gd name="connsiteY13" fmla="*/ 865447 h 1181704"/>
              <a:gd name="connsiteX14" fmla="*/ 1825916 w 4932566"/>
              <a:gd name="connsiteY14" fmla="*/ 847517 h 1181704"/>
              <a:gd name="connsiteX15" fmla="*/ 1960387 w 4932566"/>
              <a:gd name="connsiteY15" fmla="*/ 856482 h 1181704"/>
              <a:gd name="connsiteX16" fmla="*/ 1987281 w 4932566"/>
              <a:gd name="connsiteY16" fmla="*/ 865447 h 1181704"/>
              <a:gd name="connsiteX17" fmla="*/ 2032104 w 4932566"/>
              <a:gd name="connsiteY17" fmla="*/ 874411 h 1181704"/>
              <a:gd name="connsiteX18" fmla="*/ 2050034 w 4932566"/>
              <a:gd name="connsiteY18" fmla="*/ 892341 h 1181704"/>
              <a:gd name="connsiteX19" fmla="*/ 2274151 w 4932566"/>
              <a:gd name="connsiteY19" fmla="*/ 901305 h 1181704"/>
              <a:gd name="connsiteX20" fmla="*/ 2354834 w 4932566"/>
              <a:gd name="connsiteY20" fmla="*/ 865447 h 1181704"/>
              <a:gd name="connsiteX21" fmla="*/ 2399657 w 4932566"/>
              <a:gd name="connsiteY21" fmla="*/ 856482 h 1181704"/>
              <a:gd name="connsiteX22" fmla="*/ 2489304 w 4932566"/>
              <a:gd name="connsiteY22" fmla="*/ 838552 h 1181704"/>
              <a:gd name="connsiteX23" fmla="*/ 2605845 w 4932566"/>
              <a:gd name="connsiteY23" fmla="*/ 829588 h 1181704"/>
              <a:gd name="connsiteX24" fmla="*/ 2686528 w 4932566"/>
              <a:gd name="connsiteY24" fmla="*/ 820623 h 1181704"/>
              <a:gd name="connsiteX25" fmla="*/ 2785140 w 4932566"/>
              <a:gd name="connsiteY25" fmla="*/ 784764 h 1181704"/>
              <a:gd name="connsiteX26" fmla="*/ 2812034 w 4932566"/>
              <a:gd name="connsiteY26" fmla="*/ 775800 h 1181704"/>
              <a:gd name="connsiteX27" fmla="*/ 2874787 w 4932566"/>
              <a:gd name="connsiteY27" fmla="*/ 766835 h 1181704"/>
              <a:gd name="connsiteX28" fmla="*/ 2946504 w 4932566"/>
              <a:gd name="connsiteY28" fmla="*/ 730976 h 1181704"/>
              <a:gd name="connsiteX29" fmla="*/ 3045116 w 4932566"/>
              <a:gd name="connsiteY29" fmla="*/ 686152 h 1181704"/>
              <a:gd name="connsiteX30" fmla="*/ 3224410 w 4932566"/>
              <a:gd name="connsiteY30" fmla="*/ 695117 h 1181704"/>
              <a:gd name="connsiteX31" fmla="*/ 3502316 w 4932566"/>
              <a:gd name="connsiteY31" fmla="*/ 713047 h 1181704"/>
              <a:gd name="connsiteX32" fmla="*/ 3547140 w 4932566"/>
              <a:gd name="connsiteY32" fmla="*/ 704082 h 1181704"/>
              <a:gd name="connsiteX33" fmla="*/ 3618857 w 4932566"/>
              <a:gd name="connsiteY33" fmla="*/ 686152 h 1181704"/>
              <a:gd name="connsiteX34" fmla="*/ 3636787 w 4932566"/>
              <a:gd name="connsiteY34" fmla="*/ 668223 h 1181704"/>
              <a:gd name="connsiteX35" fmla="*/ 3690575 w 4932566"/>
              <a:gd name="connsiteY35" fmla="*/ 659258 h 1181704"/>
              <a:gd name="connsiteX36" fmla="*/ 3717469 w 4932566"/>
              <a:gd name="connsiteY36" fmla="*/ 650294 h 1181704"/>
              <a:gd name="connsiteX37" fmla="*/ 3735398 w 4932566"/>
              <a:gd name="connsiteY37" fmla="*/ 632364 h 1181704"/>
              <a:gd name="connsiteX38" fmla="*/ 3851940 w 4932566"/>
              <a:gd name="connsiteY38" fmla="*/ 605470 h 1181704"/>
              <a:gd name="connsiteX39" fmla="*/ 3878834 w 4932566"/>
              <a:gd name="connsiteY39" fmla="*/ 596505 h 1181704"/>
              <a:gd name="connsiteX40" fmla="*/ 3941587 w 4932566"/>
              <a:gd name="connsiteY40" fmla="*/ 587541 h 1181704"/>
              <a:gd name="connsiteX41" fmla="*/ 3977445 w 4932566"/>
              <a:gd name="connsiteY41" fmla="*/ 578576 h 1181704"/>
              <a:gd name="connsiteX42" fmla="*/ 4210528 w 4932566"/>
              <a:gd name="connsiteY42" fmla="*/ 569611 h 1181704"/>
              <a:gd name="connsiteX43" fmla="*/ 4291210 w 4932566"/>
              <a:gd name="connsiteY43" fmla="*/ 551682 h 1181704"/>
              <a:gd name="connsiteX44" fmla="*/ 4318104 w 4932566"/>
              <a:gd name="connsiteY44" fmla="*/ 533752 h 1181704"/>
              <a:gd name="connsiteX45" fmla="*/ 4380857 w 4932566"/>
              <a:gd name="connsiteY45" fmla="*/ 506858 h 1181704"/>
              <a:gd name="connsiteX46" fmla="*/ 4425681 w 4932566"/>
              <a:gd name="connsiteY46" fmla="*/ 462035 h 1181704"/>
              <a:gd name="connsiteX47" fmla="*/ 4461540 w 4932566"/>
              <a:gd name="connsiteY47" fmla="*/ 417211 h 1181704"/>
              <a:gd name="connsiteX48" fmla="*/ 4488434 w 4932566"/>
              <a:gd name="connsiteY48" fmla="*/ 399282 h 1181704"/>
              <a:gd name="connsiteX49" fmla="*/ 4506363 w 4932566"/>
              <a:gd name="connsiteY49" fmla="*/ 381352 h 1181704"/>
              <a:gd name="connsiteX50" fmla="*/ 4560151 w 4932566"/>
              <a:gd name="connsiteY50" fmla="*/ 345494 h 1181704"/>
              <a:gd name="connsiteX51" fmla="*/ 4587045 w 4932566"/>
              <a:gd name="connsiteY51" fmla="*/ 327564 h 1181704"/>
              <a:gd name="connsiteX52" fmla="*/ 4604975 w 4932566"/>
              <a:gd name="connsiteY52" fmla="*/ 309635 h 1181704"/>
              <a:gd name="connsiteX53" fmla="*/ 4631869 w 4932566"/>
              <a:gd name="connsiteY53" fmla="*/ 300670 h 1181704"/>
              <a:gd name="connsiteX54" fmla="*/ 4703587 w 4932566"/>
              <a:gd name="connsiteY54" fmla="*/ 282741 h 1181704"/>
              <a:gd name="connsiteX55" fmla="*/ 4757375 w 4932566"/>
              <a:gd name="connsiteY55" fmla="*/ 264811 h 1181704"/>
              <a:gd name="connsiteX56" fmla="*/ 4784269 w 4932566"/>
              <a:gd name="connsiteY56" fmla="*/ 246882 h 1181704"/>
              <a:gd name="connsiteX57" fmla="*/ 4838057 w 4932566"/>
              <a:gd name="connsiteY57" fmla="*/ 237917 h 1181704"/>
              <a:gd name="connsiteX58" fmla="*/ 4864951 w 4932566"/>
              <a:gd name="connsiteY58" fmla="*/ 228952 h 1181704"/>
              <a:gd name="connsiteX59" fmla="*/ 4882881 w 4932566"/>
              <a:gd name="connsiteY59" fmla="*/ 211023 h 1181704"/>
              <a:gd name="connsiteX60" fmla="*/ 4918740 w 4932566"/>
              <a:gd name="connsiteY60" fmla="*/ 157235 h 1181704"/>
              <a:gd name="connsiteX61" fmla="*/ 4927704 w 4932566"/>
              <a:gd name="connsiteY61" fmla="*/ 130341 h 1181704"/>
              <a:gd name="connsiteX62" fmla="*/ 4891845 w 4932566"/>
              <a:gd name="connsiteY62" fmla="*/ 112411 h 1181704"/>
              <a:gd name="connsiteX63" fmla="*/ 4847022 w 4932566"/>
              <a:gd name="connsiteY63" fmla="*/ 85517 h 1181704"/>
              <a:gd name="connsiteX64" fmla="*/ 4775304 w 4932566"/>
              <a:gd name="connsiteY64" fmla="*/ 67588 h 1181704"/>
              <a:gd name="connsiteX65" fmla="*/ 4596010 w 4932566"/>
              <a:gd name="connsiteY65" fmla="*/ 40694 h 1181704"/>
              <a:gd name="connsiteX66" fmla="*/ 4542222 w 4932566"/>
              <a:gd name="connsiteY66" fmla="*/ 22764 h 1181704"/>
              <a:gd name="connsiteX67" fmla="*/ 4443610 w 4932566"/>
              <a:gd name="connsiteY67" fmla="*/ 4835 h 1181704"/>
              <a:gd name="connsiteX68" fmla="*/ 4228457 w 4932566"/>
              <a:gd name="connsiteY68" fmla="*/ 22764 h 1181704"/>
              <a:gd name="connsiteX69" fmla="*/ 4174669 w 4932566"/>
              <a:gd name="connsiteY69" fmla="*/ 49658 h 1181704"/>
              <a:gd name="connsiteX70" fmla="*/ 4111916 w 4932566"/>
              <a:gd name="connsiteY70" fmla="*/ 67588 h 1181704"/>
              <a:gd name="connsiteX71" fmla="*/ 4085022 w 4932566"/>
              <a:gd name="connsiteY71" fmla="*/ 85517 h 1181704"/>
              <a:gd name="connsiteX72" fmla="*/ 4004340 w 4932566"/>
              <a:gd name="connsiteY72" fmla="*/ 94482 h 1181704"/>
              <a:gd name="connsiteX73" fmla="*/ 3968481 w 4932566"/>
              <a:gd name="connsiteY73" fmla="*/ 103447 h 1181704"/>
              <a:gd name="connsiteX74" fmla="*/ 3941587 w 4932566"/>
              <a:gd name="connsiteY74" fmla="*/ 112411 h 1181704"/>
              <a:gd name="connsiteX75" fmla="*/ 3887798 w 4932566"/>
              <a:gd name="connsiteY75" fmla="*/ 121376 h 1181704"/>
              <a:gd name="connsiteX76" fmla="*/ 3851940 w 4932566"/>
              <a:gd name="connsiteY76" fmla="*/ 130341 h 1181704"/>
              <a:gd name="connsiteX77" fmla="*/ 3609892 w 4932566"/>
              <a:gd name="connsiteY77" fmla="*/ 103447 h 1181704"/>
              <a:gd name="connsiteX78" fmla="*/ 3251304 w 4932566"/>
              <a:gd name="connsiteY78" fmla="*/ 112411 h 1181704"/>
              <a:gd name="connsiteX79" fmla="*/ 3143728 w 4932566"/>
              <a:gd name="connsiteY79" fmla="*/ 130341 h 1181704"/>
              <a:gd name="connsiteX80" fmla="*/ 3116834 w 4932566"/>
              <a:gd name="connsiteY80" fmla="*/ 139305 h 1181704"/>
              <a:gd name="connsiteX81" fmla="*/ 3036151 w 4932566"/>
              <a:gd name="connsiteY81" fmla="*/ 148270 h 1181704"/>
              <a:gd name="connsiteX82" fmla="*/ 2991328 w 4932566"/>
              <a:gd name="connsiteY82" fmla="*/ 157235 h 1181704"/>
              <a:gd name="connsiteX83" fmla="*/ 2874787 w 4932566"/>
              <a:gd name="connsiteY83" fmla="*/ 166200 h 1181704"/>
              <a:gd name="connsiteX84" fmla="*/ 2767210 w 4932566"/>
              <a:gd name="connsiteY84" fmla="*/ 184129 h 1181704"/>
              <a:gd name="connsiteX85" fmla="*/ 2713422 w 4932566"/>
              <a:gd name="connsiteY85" fmla="*/ 193094 h 1181704"/>
              <a:gd name="connsiteX86" fmla="*/ 2552057 w 4932566"/>
              <a:gd name="connsiteY86" fmla="*/ 175164 h 1181704"/>
              <a:gd name="connsiteX87" fmla="*/ 2507234 w 4932566"/>
              <a:gd name="connsiteY87" fmla="*/ 157235 h 1181704"/>
              <a:gd name="connsiteX88" fmla="*/ 2444481 w 4932566"/>
              <a:gd name="connsiteY88" fmla="*/ 139305 h 1181704"/>
              <a:gd name="connsiteX89" fmla="*/ 2193469 w 4932566"/>
              <a:gd name="connsiteY89" fmla="*/ 112411 h 1181704"/>
              <a:gd name="connsiteX90" fmla="*/ 2121751 w 4932566"/>
              <a:gd name="connsiteY90" fmla="*/ 103447 h 1181704"/>
              <a:gd name="connsiteX91" fmla="*/ 1933492 w 4932566"/>
              <a:gd name="connsiteY91" fmla="*/ 121376 h 1181704"/>
              <a:gd name="connsiteX92" fmla="*/ 1861775 w 4932566"/>
              <a:gd name="connsiteY92" fmla="*/ 139305 h 1181704"/>
              <a:gd name="connsiteX93" fmla="*/ 1825916 w 4932566"/>
              <a:gd name="connsiteY93" fmla="*/ 148270 h 1181704"/>
              <a:gd name="connsiteX94" fmla="*/ 1565940 w 4932566"/>
              <a:gd name="connsiteY94" fmla="*/ 166200 h 1181704"/>
              <a:gd name="connsiteX95" fmla="*/ 1539045 w 4932566"/>
              <a:gd name="connsiteY95" fmla="*/ 175164 h 1181704"/>
              <a:gd name="connsiteX96" fmla="*/ 1431469 w 4932566"/>
              <a:gd name="connsiteY96" fmla="*/ 193094 h 1181704"/>
              <a:gd name="connsiteX97" fmla="*/ 1395610 w 4932566"/>
              <a:gd name="connsiteY97" fmla="*/ 202058 h 1181704"/>
              <a:gd name="connsiteX98" fmla="*/ 1368716 w 4932566"/>
              <a:gd name="connsiteY98" fmla="*/ 211023 h 1181704"/>
              <a:gd name="connsiteX99" fmla="*/ 1171492 w 4932566"/>
              <a:gd name="connsiteY99" fmla="*/ 219988 h 1181704"/>
              <a:gd name="connsiteX100" fmla="*/ 1099775 w 4932566"/>
              <a:gd name="connsiteY100" fmla="*/ 228952 h 1181704"/>
              <a:gd name="connsiteX101" fmla="*/ 1028057 w 4932566"/>
              <a:gd name="connsiteY101" fmla="*/ 246882 h 1181704"/>
              <a:gd name="connsiteX102" fmla="*/ 839798 w 4932566"/>
              <a:gd name="connsiteY102" fmla="*/ 255847 h 1181704"/>
              <a:gd name="connsiteX103" fmla="*/ 741187 w 4932566"/>
              <a:gd name="connsiteY103" fmla="*/ 273776 h 1181704"/>
              <a:gd name="connsiteX104" fmla="*/ 714292 w 4932566"/>
              <a:gd name="connsiteY104" fmla="*/ 282741 h 1181704"/>
              <a:gd name="connsiteX105" fmla="*/ 624645 w 4932566"/>
              <a:gd name="connsiteY105" fmla="*/ 291705 h 1181704"/>
              <a:gd name="connsiteX106" fmla="*/ 588787 w 4932566"/>
              <a:gd name="connsiteY106" fmla="*/ 300670 h 1181704"/>
              <a:gd name="connsiteX107" fmla="*/ 499140 w 4932566"/>
              <a:gd name="connsiteY107" fmla="*/ 318600 h 1181704"/>
              <a:gd name="connsiteX108" fmla="*/ 418457 w 4932566"/>
              <a:gd name="connsiteY108" fmla="*/ 336529 h 1181704"/>
              <a:gd name="connsiteX109" fmla="*/ 391563 w 4932566"/>
              <a:gd name="connsiteY109" fmla="*/ 345494 h 1181704"/>
              <a:gd name="connsiteX110" fmla="*/ 292951 w 4932566"/>
              <a:gd name="connsiteY110" fmla="*/ 354458 h 1181704"/>
              <a:gd name="connsiteX111" fmla="*/ 239163 w 4932566"/>
              <a:gd name="connsiteY111" fmla="*/ 390317 h 1181704"/>
              <a:gd name="connsiteX112" fmla="*/ 203304 w 4932566"/>
              <a:gd name="connsiteY112" fmla="*/ 399282 h 1181704"/>
              <a:gd name="connsiteX113" fmla="*/ 176410 w 4932566"/>
              <a:gd name="connsiteY113" fmla="*/ 408247 h 1181704"/>
              <a:gd name="connsiteX114" fmla="*/ 113657 w 4932566"/>
              <a:gd name="connsiteY114" fmla="*/ 444105 h 1181704"/>
              <a:gd name="connsiteX115" fmla="*/ 86763 w 4932566"/>
              <a:gd name="connsiteY115" fmla="*/ 453070 h 1181704"/>
              <a:gd name="connsiteX116" fmla="*/ 212897 w 4932566"/>
              <a:gd name="connsiteY116" fmla="*/ 510187 h 1181704"/>
              <a:gd name="connsiteX117" fmla="*/ 32975 w 4932566"/>
              <a:gd name="connsiteY117" fmla="*/ 515823 h 1181704"/>
              <a:gd name="connsiteX118" fmla="*/ 15045 w 4932566"/>
              <a:gd name="connsiteY118" fmla="*/ 713047 h 1181704"/>
              <a:gd name="connsiteX119" fmla="*/ 24010 w 4932566"/>
              <a:gd name="connsiteY119" fmla="*/ 748905 h 1181704"/>
              <a:gd name="connsiteX120" fmla="*/ 32975 w 4932566"/>
              <a:gd name="connsiteY120" fmla="*/ 775800 h 1181704"/>
              <a:gd name="connsiteX121" fmla="*/ 59869 w 4932566"/>
              <a:gd name="connsiteY121" fmla="*/ 910270 h 1181704"/>
              <a:gd name="connsiteX122" fmla="*/ 86763 w 4932566"/>
              <a:gd name="connsiteY122" fmla="*/ 973023 h 1181704"/>
              <a:gd name="connsiteX123" fmla="*/ 140551 w 4932566"/>
              <a:gd name="connsiteY123" fmla="*/ 1008882 h 1181704"/>
              <a:gd name="connsiteX124" fmla="*/ 203304 w 4932566"/>
              <a:gd name="connsiteY124" fmla="*/ 1035776 h 1181704"/>
              <a:gd name="connsiteX125" fmla="*/ 266057 w 4932566"/>
              <a:gd name="connsiteY125" fmla="*/ 1062670 h 1181704"/>
              <a:gd name="connsiteX126" fmla="*/ 310881 w 4932566"/>
              <a:gd name="connsiteY126" fmla="*/ 1089564 h 1181704"/>
              <a:gd name="connsiteX127" fmla="*/ 346740 w 4932566"/>
              <a:gd name="connsiteY127" fmla="*/ 1098529 h 1181704"/>
              <a:gd name="connsiteX128" fmla="*/ 409492 w 4932566"/>
              <a:gd name="connsiteY128" fmla="*/ 1116458 h 1181704"/>
              <a:gd name="connsiteX129" fmla="*/ 445351 w 4932566"/>
              <a:gd name="connsiteY129" fmla="*/ 1134388 h 1181704"/>
              <a:gd name="connsiteX130" fmla="*/ 678434 w 4932566"/>
              <a:gd name="connsiteY130" fmla="*/ 1134388 h 1181704"/>
              <a:gd name="connsiteX131" fmla="*/ 750151 w 4932566"/>
              <a:gd name="connsiteY131" fmla="*/ 1143352 h 1181704"/>
              <a:gd name="connsiteX132" fmla="*/ 866692 w 4932566"/>
              <a:gd name="connsiteY132" fmla="*/ 1152317 h 1181704"/>
              <a:gd name="connsiteX133" fmla="*/ 884622 w 4932566"/>
              <a:gd name="connsiteY133" fmla="*/ 1161282 h 1181704"/>
              <a:gd name="connsiteX0" fmla="*/ 883128 w 4931072"/>
              <a:gd name="connsiteY0" fmla="*/ 1161282 h 1181704"/>
              <a:gd name="connsiteX1" fmla="*/ 990704 w 4931072"/>
              <a:gd name="connsiteY1" fmla="*/ 1143352 h 1181704"/>
              <a:gd name="connsiteX2" fmla="*/ 1089316 w 4931072"/>
              <a:gd name="connsiteY2" fmla="*/ 1134388 h 1181704"/>
              <a:gd name="connsiteX3" fmla="*/ 1143104 w 4931072"/>
              <a:gd name="connsiteY3" fmla="*/ 1107494 h 1181704"/>
              <a:gd name="connsiteX4" fmla="*/ 1178963 w 4931072"/>
              <a:gd name="connsiteY4" fmla="*/ 1080600 h 1181704"/>
              <a:gd name="connsiteX5" fmla="*/ 1250681 w 4931072"/>
              <a:gd name="connsiteY5" fmla="*/ 1035776 h 1181704"/>
              <a:gd name="connsiteX6" fmla="*/ 1286540 w 4931072"/>
              <a:gd name="connsiteY6" fmla="*/ 990952 h 1181704"/>
              <a:gd name="connsiteX7" fmla="*/ 1322398 w 4931072"/>
              <a:gd name="connsiteY7" fmla="*/ 973023 h 1181704"/>
              <a:gd name="connsiteX8" fmla="*/ 1438940 w 4931072"/>
              <a:gd name="connsiteY8" fmla="*/ 937164 h 1181704"/>
              <a:gd name="connsiteX9" fmla="*/ 1483763 w 4931072"/>
              <a:gd name="connsiteY9" fmla="*/ 928200 h 1181704"/>
              <a:gd name="connsiteX10" fmla="*/ 1546516 w 4931072"/>
              <a:gd name="connsiteY10" fmla="*/ 901305 h 1181704"/>
              <a:gd name="connsiteX11" fmla="*/ 1582375 w 4931072"/>
              <a:gd name="connsiteY11" fmla="*/ 892341 h 1181704"/>
              <a:gd name="connsiteX12" fmla="*/ 1645128 w 4931072"/>
              <a:gd name="connsiteY12" fmla="*/ 874411 h 1181704"/>
              <a:gd name="connsiteX13" fmla="*/ 1672022 w 4931072"/>
              <a:gd name="connsiteY13" fmla="*/ 865447 h 1181704"/>
              <a:gd name="connsiteX14" fmla="*/ 1824422 w 4931072"/>
              <a:gd name="connsiteY14" fmla="*/ 847517 h 1181704"/>
              <a:gd name="connsiteX15" fmla="*/ 1958893 w 4931072"/>
              <a:gd name="connsiteY15" fmla="*/ 856482 h 1181704"/>
              <a:gd name="connsiteX16" fmla="*/ 1985787 w 4931072"/>
              <a:gd name="connsiteY16" fmla="*/ 865447 h 1181704"/>
              <a:gd name="connsiteX17" fmla="*/ 2030610 w 4931072"/>
              <a:gd name="connsiteY17" fmla="*/ 874411 h 1181704"/>
              <a:gd name="connsiteX18" fmla="*/ 2048540 w 4931072"/>
              <a:gd name="connsiteY18" fmla="*/ 892341 h 1181704"/>
              <a:gd name="connsiteX19" fmla="*/ 2272657 w 4931072"/>
              <a:gd name="connsiteY19" fmla="*/ 901305 h 1181704"/>
              <a:gd name="connsiteX20" fmla="*/ 2353340 w 4931072"/>
              <a:gd name="connsiteY20" fmla="*/ 865447 h 1181704"/>
              <a:gd name="connsiteX21" fmla="*/ 2398163 w 4931072"/>
              <a:gd name="connsiteY21" fmla="*/ 856482 h 1181704"/>
              <a:gd name="connsiteX22" fmla="*/ 2487810 w 4931072"/>
              <a:gd name="connsiteY22" fmla="*/ 838552 h 1181704"/>
              <a:gd name="connsiteX23" fmla="*/ 2604351 w 4931072"/>
              <a:gd name="connsiteY23" fmla="*/ 829588 h 1181704"/>
              <a:gd name="connsiteX24" fmla="*/ 2685034 w 4931072"/>
              <a:gd name="connsiteY24" fmla="*/ 820623 h 1181704"/>
              <a:gd name="connsiteX25" fmla="*/ 2783646 w 4931072"/>
              <a:gd name="connsiteY25" fmla="*/ 784764 h 1181704"/>
              <a:gd name="connsiteX26" fmla="*/ 2810540 w 4931072"/>
              <a:gd name="connsiteY26" fmla="*/ 775800 h 1181704"/>
              <a:gd name="connsiteX27" fmla="*/ 2873293 w 4931072"/>
              <a:gd name="connsiteY27" fmla="*/ 766835 h 1181704"/>
              <a:gd name="connsiteX28" fmla="*/ 2945010 w 4931072"/>
              <a:gd name="connsiteY28" fmla="*/ 730976 h 1181704"/>
              <a:gd name="connsiteX29" fmla="*/ 3043622 w 4931072"/>
              <a:gd name="connsiteY29" fmla="*/ 686152 h 1181704"/>
              <a:gd name="connsiteX30" fmla="*/ 3222916 w 4931072"/>
              <a:gd name="connsiteY30" fmla="*/ 695117 h 1181704"/>
              <a:gd name="connsiteX31" fmla="*/ 3500822 w 4931072"/>
              <a:gd name="connsiteY31" fmla="*/ 713047 h 1181704"/>
              <a:gd name="connsiteX32" fmla="*/ 3545646 w 4931072"/>
              <a:gd name="connsiteY32" fmla="*/ 704082 h 1181704"/>
              <a:gd name="connsiteX33" fmla="*/ 3617363 w 4931072"/>
              <a:gd name="connsiteY33" fmla="*/ 686152 h 1181704"/>
              <a:gd name="connsiteX34" fmla="*/ 3635293 w 4931072"/>
              <a:gd name="connsiteY34" fmla="*/ 668223 h 1181704"/>
              <a:gd name="connsiteX35" fmla="*/ 3689081 w 4931072"/>
              <a:gd name="connsiteY35" fmla="*/ 659258 h 1181704"/>
              <a:gd name="connsiteX36" fmla="*/ 3715975 w 4931072"/>
              <a:gd name="connsiteY36" fmla="*/ 650294 h 1181704"/>
              <a:gd name="connsiteX37" fmla="*/ 3733904 w 4931072"/>
              <a:gd name="connsiteY37" fmla="*/ 632364 h 1181704"/>
              <a:gd name="connsiteX38" fmla="*/ 3850446 w 4931072"/>
              <a:gd name="connsiteY38" fmla="*/ 605470 h 1181704"/>
              <a:gd name="connsiteX39" fmla="*/ 3877340 w 4931072"/>
              <a:gd name="connsiteY39" fmla="*/ 596505 h 1181704"/>
              <a:gd name="connsiteX40" fmla="*/ 3940093 w 4931072"/>
              <a:gd name="connsiteY40" fmla="*/ 587541 h 1181704"/>
              <a:gd name="connsiteX41" fmla="*/ 3975951 w 4931072"/>
              <a:gd name="connsiteY41" fmla="*/ 578576 h 1181704"/>
              <a:gd name="connsiteX42" fmla="*/ 4209034 w 4931072"/>
              <a:gd name="connsiteY42" fmla="*/ 569611 h 1181704"/>
              <a:gd name="connsiteX43" fmla="*/ 4289716 w 4931072"/>
              <a:gd name="connsiteY43" fmla="*/ 551682 h 1181704"/>
              <a:gd name="connsiteX44" fmla="*/ 4316610 w 4931072"/>
              <a:gd name="connsiteY44" fmla="*/ 533752 h 1181704"/>
              <a:gd name="connsiteX45" fmla="*/ 4379363 w 4931072"/>
              <a:gd name="connsiteY45" fmla="*/ 506858 h 1181704"/>
              <a:gd name="connsiteX46" fmla="*/ 4424187 w 4931072"/>
              <a:gd name="connsiteY46" fmla="*/ 462035 h 1181704"/>
              <a:gd name="connsiteX47" fmla="*/ 4460046 w 4931072"/>
              <a:gd name="connsiteY47" fmla="*/ 417211 h 1181704"/>
              <a:gd name="connsiteX48" fmla="*/ 4486940 w 4931072"/>
              <a:gd name="connsiteY48" fmla="*/ 399282 h 1181704"/>
              <a:gd name="connsiteX49" fmla="*/ 4504869 w 4931072"/>
              <a:gd name="connsiteY49" fmla="*/ 381352 h 1181704"/>
              <a:gd name="connsiteX50" fmla="*/ 4558657 w 4931072"/>
              <a:gd name="connsiteY50" fmla="*/ 345494 h 1181704"/>
              <a:gd name="connsiteX51" fmla="*/ 4585551 w 4931072"/>
              <a:gd name="connsiteY51" fmla="*/ 327564 h 1181704"/>
              <a:gd name="connsiteX52" fmla="*/ 4603481 w 4931072"/>
              <a:gd name="connsiteY52" fmla="*/ 309635 h 1181704"/>
              <a:gd name="connsiteX53" fmla="*/ 4630375 w 4931072"/>
              <a:gd name="connsiteY53" fmla="*/ 300670 h 1181704"/>
              <a:gd name="connsiteX54" fmla="*/ 4702093 w 4931072"/>
              <a:gd name="connsiteY54" fmla="*/ 282741 h 1181704"/>
              <a:gd name="connsiteX55" fmla="*/ 4755881 w 4931072"/>
              <a:gd name="connsiteY55" fmla="*/ 264811 h 1181704"/>
              <a:gd name="connsiteX56" fmla="*/ 4782775 w 4931072"/>
              <a:gd name="connsiteY56" fmla="*/ 246882 h 1181704"/>
              <a:gd name="connsiteX57" fmla="*/ 4836563 w 4931072"/>
              <a:gd name="connsiteY57" fmla="*/ 237917 h 1181704"/>
              <a:gd name="connsiteX58" fmla="*/ 4863457 w 4931072"/>
              <a:gd name="connsiteY58" fmla="*/ 228952 h 1181704"/>
              <a:gd name="connsiteX59" fmla="*/ 4881387 w 4931072"/>
              <a:gd name="connsiteY59" fmla="*/ 211023 h 1181704"/>
              <a:gd name="connsiteX60" fmla="*/ 4917246 w 4931072"/>
              <a:gd name="connsiteY60" fmla="*/ 157235 h 1181704"/>
              <a:gd name="connsiteX61" fmla="*/ 4926210 w 4931072"/>
              <a:gd name="connsiteY61" fmla="*/ 130341 h 1181704"/>
              <a:gd name="connsiteX62" fmla="*/ 4890351 w 4931072"/>
              <a:gd name="connsiteY62" fmla="*/ 112411 h 1181704"/>
              <a:gd name="connsiteX63" fmla="*/ 4845528 w 4931072"/>
              <a:gd name="connsiteY63" fmla="*/ 85517 h 1181704"/>
              <a:gd name="connsiteX64" fmla="*/ 4773810 w 4931072"/>
              <a:gd name="connsiteY64" fmla="*/ 67588 h 1181704"/>
              <a:gd name="connsiteX65" fmla="*/ 4594516 w 4931072"/>
              <a:gd name="connsiteY65" fmla="*/ 40694 h 1181704"/>
              <a:gd name="connsiteX66" fmla="*/ 4540728 w 4931072"/>
              <a:gd name="connsiteY66" fmla="*/ 22764 h 1181704"/>
              <a:gd name="connsiteX67" fmla="*/ 4442116 w 4931072"/>
              <a:gd name="connsiteY67" fmla="*/ 4835 h 1181704"/>
              <a:gd name="connsiteX68" fmla="*/ 4226963 w 4931072"/>
              <a:gd name="connsiteY68" fmla="*/ 22764 h 1181704"/>
              <a:gd name="connsiteX69" fmla="*/ 4173175 w 4931072"/>
              <a:gd name="connsiteY69" fmla="*/ 49658 h 1181704"/>
              <a:gd name="connsiteX70" fmla="*/ 4110422 w 4931072"/>
              <a:gd name="connsiteY70" fmla="*/ 67588 h 1181704"/>
              <a:gd name="connsiteX71" fmla="*/ 4083528 w 4931072"/>
              <a:gd name="connsiteY71" fmla="*/ 85517 h 1181704"/>
              <a:gd name="connsiteX72" fmla="*/ 4002846 w 4931072"/>
              <a:gd name="connsiteY72" fmla="*/ 94482 h 1181704"/>
              <a:gd name="connsiteX73" fmla="*/ 3966987 w 4931072"/>
              <a:gd name="connsiteY73" fmla="*/ 103447 h 1181704"/>
              <a:gd name="connsiteX74" fmla="*/ 3940093 w 4931072"/>
              <a:gd name="connsiteY74" fmla="*/ 112411 h 1181704"/>
              <a:gd name="connsiteX75" fmla="*/ 3886304 w 4931072"/>
              <a:gd name="connsiteY75" fmla="*/ 121376 h 1181704"/>
              <a:gd name="connsiteX76" fmla="*/ 3850446 w 4931072"/>
              <a:gd name="connsiteY76" fmla="*/ 130341 h 1181704"/>
              <a:gd name="connsiteX77" fmla="*/ 3608398 w 4931072"/>
              <a:gd name="connsiteY77" fmla="*/ 103447 h 1181704"/>
              <a:gd name="connsiteX78" fmla="*/ 3249810 w 4931072"/>
              <a:gd name="connsiteY78" fmla="*/ 112411 h 1181704"/>
              <a:gd name="connsiteX79" fmla="*/ 3142234 w 4931072"/>
              <a:gd name="connsiteY79" fmla="*/ 130341 h 1181704"/>
              <a:gd name="connsiteX80" fmla="*/ 3115340 w 4931072"/>
              <a:gd name="connsiteY80" fmla="*/ 139305 h 1181704"/>
              <a:gd name="connsiteX81" fmla="*/ 3034657 w 4931072"/>
              <a:gd name="connsiteY81" fmla="*/ 148270 h 1181704"/>
              <a:gd name="connsiteX82" fmla="*/ 2989834 w 4931072"/>
              <a:gd name="connsiteY82" fmla="*/ 157235 h 1181704"/>
              <a:gd name="connsiteX83" fmla="*/ 2873293 w 4931072"/>
              <a:gd name="connsiteY83" fmla="*/ 166200 h 1181704"/>
              <a:gd name="connsiteX84" fmla="*/ 2765716 w 4931072"/>
              <a:gd name="connsiteY84" fmla="*/ 184129 h 1181704"/>
              <a:gd name="connsiteX85" fmla="*/ 2711928 w 4931072"/>
              <a:gd name="connsiteY85" fmla="*/ 193094 h 1181704"/>
              <a:gd name="connsiteX86" fmla="*/ 2550563 w 4931072"/>
              <a:gd name="connsiteY86" fmla="*/ 175164 h 1181704"/>
              <a:gd name="connsiteX87" fmla="*/ 2505740 w 4931072"/>
              <a:gd name="connsiteY87" fmla="*/ 157235 h 1181704"/>
              <a:gd name="connsiteX88" fmla="*/ 2442987 w 4931072"/>
              <a:gd name="connsiteY88" fmla="*/ 139305 h 1181704"/>
              <a:gd name="connsiteX89" fmla="*/ 2191975 w 4931072"/>
              <a:gd name="connsiteY89" fmla="*/ 112411 h 1181704"/>
              <a:gd name="connsiteX90" fmla="*/ 2120257 w 4931072"/>
              <a:gd name="connsiteY90" fmla="*/ 103447 h 1181704"/>
              <a:gd name="connsiteX91" fmla="*/ 1931998 w 4931072"/>
              <a:gd name="connsiteY91" fmla="*/ 121376 h 1181704"/>
              <a:gd name="connsiteX92" fmla="*/ 1860281 w 4931072"/>
              <a:gd name="connsiteY92" fmla="*/ 139305 h 1181704"/>
              <a:gd name="connsiteX93" fmla="*/ 1824422 w 4931072"/>
              <a:gd name="connsiteY93" fmla="*/ 148270 h 1181704"/>
              <a:gd name="connsiteX94" fmla="*/ 1564446 w 4931072"/>
              <a:gd name="connsiteY94" fmla="*/ 166200 h 1181704"/>
              <a:gd name="connsiteX95" fmla="*/ 1537551 w 4931072"/>
              <a:gd name="connsiteY95" fmla="*/ 175164 h 1181704"/>
              <a:gd name="connsiteX96" fmla="*/ 1429975 w 4931072"/>
              <a:gd name="connsiteY96" fmla="*/ 193094 h 1181704"/>
              <a:gd name="connsiteX97" fmla="*/ 1394116 w 4931072"/>
              <a:gd name="connsiteY97" fmla="*/ 202058 h 1181704"/>
              <a:gd name="connsiteX98" fmla="*/ 1367222 w 4931072"/>
              <a:gd name="connsiteY98" fmla="*/ 211023 h 1181704"/>
              <a:gd name="connsiteX99" fmla="*/ 1169998 w 4931072"/>
              <a:gd name="connsiteY99" fmla="*/ 219988 h 1181704"/>
              <a:gd name="connsiteX100" fmla="*/ 1098281 w 4931072"/>
              <a:gd name="connsiteY100" fmla="*/ 228952 h 1181704"/>
              <a:gd name="connsiteX101" fmla="*/ 1026563 w 4931072"/>
              <a:gd name="connsiteY101" fmla="*/ 246882 h 1181704"/>
              <a:gd name="connsiteX102" fmla="*/ 838304 w 4931072"/>
              <a:gd name="connsiteY102" fmla="*/ 255847 h 1181704"/>
              <a:gd name="connsiteX103" fmla="*/ 739693 w 4931072"/>
              <a:gd name="connsiteY103" fmla="*/ 273776 h 1181704"/>
              <a:gd name="connsiteX104" fmla="*/ 712798 w 4931072"/>
              <a:gd name="connsiteY104" fmla="*/ 282741 h 1181704"/>
              <a:gd name="connsiteX105" fmla="*/ 623151 w 4931072"/>
              <a:gd name="connsiteY105" fmla="*/ 291705 h 1181704"/>
              <a:gd name="connsiteX106" fmla="*/ 587293 w 4931072"/>
              <a:gd name="connsiteY106" fmla="*/ 300670 h 1181704"/>
              <a:gd name="connsiteX107" fmla="*/ 497646 w 4931072"/>
              <a:gd name="connsiteY107" fmla="*/ 318600 h 1181704"/>
              <a:gd name="connsiteX108" fmla="*/ 416963 w 4931072"/>
              <a:gd name="connsiteY108" fmla="*/ 336529 h 1181704"/>
              <a:gd name="connsiteX109" fmla="*/ 390069 w 4931072"/>
              <a:gd name="connsiteY109" fmla="*/ 345494 h 1181704"/>
              <a:gd name="connsiteX110" fmla="*/ 291457 w 4931072"/>
              <a:gd name="connsiteY110" fmla="*/ 354458 h 1181704"/>
              <a:gd name="connsiteX111" fmla="*/ 237669 w 4931072"/>
              <a:gd name="connsiteY111" fmla="*/ 390317 h 1181704"/>
              <a:gd name="connsiteX112" fmla="*/ 201810 w 4931072"/>
              <a:gd name="connsiteY112" fmla="*/ 399282 h 1181704"/>
              <a:gd name="connsiteX113" fmla="*/ 174916 w 4931072"/>
              <a:gd name="connsiteY113" fmla="*/ 408247 h 1181704"/>
              <a:gd name="connsiteX114" fmla="*/ 112163 w 4931072"/>
              <a:gd name="connsiteY114" fmla="*/ 444105 h 1181704"/>
              <a:gd name="connsiteX115" fmla="*/ 85269 w 4931072"/>
              <a:gd name="connsiteY115" fmla="*/ 453070 h 1181704"/>
              <a:gd name="connsiteX116" fmla="*/ 211403 w 4931072"/>
              <a:gd name="connsiteY116" fmla="*/ 510187 h 1181704"/>
              <a:gd name="connsiteX117" fmla="*/ 31481 w 4931072"/>
              <a:gd name="connsiteY117" fmla="*/ 515823 h 1181704"/>
              <a:gd name="connsiteX118" fmla="*/ 22516 w 4931072"/>
              <a:gd name="connsiteY118" fmla="*/ 748905 h 1181704"/>
              <a:gd name="connsiteX119" fmla="*/ 31481 w 4931072"/>
              <a:gd name="connsiteY119" fmla="*/ 775800 h 1181704"/>
              <a:gd name="connsiteX120" fmla="*/ 58375 w 4931072"/>
              <a:gd name="connsiteY120" fmla="*/ 910270 h 1181704"/>
              <a:gd name="connsiteX121" fmla="*/ 85269 w 4931072"/>
              <a:gd name="connsiteY121" fmla="*/ 973023 h 1181704"/>
              <a:gd name="connsiteX122" fmla="*/ 139057 w 4931072"/>
              <a:gd name="connsiteY122" fmla="*/ 1008882 h 1181704"/>
              <a:gd name="connsiteX123" fmla="*/ 201810 w 4931072"/>
              <a:gd name="connsiteY123" fmla="*/ 1035776 h 1181704"/>
              <a:gd name="connsiteX124" fmla="*/ 264563 w 4931072"/>
              <a:gd name="connsiteY124" fmla="*/ 1062670 h 1181704"/>
              <a:gd name="connsiteX125" fmla="*/ 309387 w 4931072"/>
              <a:gd name="connsiteY125" fmla="*/ 1089564 h 1181704"/>
              <a:gd name="connsiteX126" fmla="*/ 345246 w 4931072"/>
              <a:gd name="connsiteY126" fmla="*/ 1098529 h 1181704"/>
              <a:gd name="connsiteX127" fmla="*/ 407998 w 4931072"/>
              <a:gd name="connsiteY127" fmla="*/ 1116458 h 1181704"/>
              <a:gd name="connsiteX128" fmla="*/ 443857 w 4931072"/>
              <a:gd name="connsiteY128" fmla="*/ 1134388 h 1181704"/>
              <a:gd name="connsiteX129" fmla="*/ 676940 w 4931072"/>
              <a:gd name="connsiteY129" fmla="*/ 1134388 h 1181704"/>
              <a:gd name="connsiteX130" fmla="*/ 748657 w 4931072"/>
              <a:gd name="connsiteY130" fmla="*/ 1143352 h 1181704"/>
              <a:gd name="connsiteX131" fmla="*/ 865198 w 4931072"/>
              <a:gd name="connsiteY131" fmla="*/ 1152317 h 1181704"/>
              <a:gd name="connsiteX132" fmla="*/ 883128 w 4931072"/>
              <a:gd name="connsiteY132" fmla="*/ 1161282 h 1181704"/>
              <a:gd name="connsiteX0" fmla="*/ 881634 w 4929578"/>
              <a:gd name="connsiteY0" fmla="*/ 1161282 h 1181704"/>
              <a:gd name="connsiteX1" fmla="*/ 989210 w 4929578"/>
              <a:gd name="connsiteY1" fmla="*/ 1143352 h 1181704"/>
              <a:gd name="connsiteX2" fmla="*/ 1087822 w 4929578"/>
              <a:gd name="connsiteY2" fmla="*/ 1134388 h 1181704"/>
              <a:gd name="connsiteX3" fmla="*/ 1141610 w 4929578"/>
              <a:gd name="connsiteY3" fmla="*/ 1107494 h 1181704"/>
              <a:gd name="connsiteX4" fmla="*/ 1177469 w 4929578"/>
              <a:gd name="connsiteY4" fmla="*/ 1080600 h 1181704"/>
              <a:gd name="connsiteX5" fmla="*/ 1249187 w 4929578"/>
              <a:gd name="connsiteY5" fmla="*/ 1035776 h 1181704"/>
              <a:gd name="connsiteX6" fmla="*/ 1285046 w 4929578"/>
              <a:gd name="connsiteY6" fmla="*/ 990952 h 1181704"/>
              <a:gd name="connsiteX7" fmla="*/ 1320904 w 4929578"/>
              <a:gd name="connsiteY7" fmla="*/ 973023 h 1181704"/>
              <a:gd name="connsiteX8" fmla="*/ 1437446 w 4929578"/>
              <a:gd name="connsiteY8" fmla="*/ 937164 h 1181704"/>
              <a:gd name="connsiteX9" fmla="*/ 1482269 w 4929578"/>
              <a:gd name="connsiteY9" fmla="*/ 928200 h 1181704"/>
              <a:gd name="connsiteX10" fmla="*/ 1545022 w 4929578"/>
              <a:gd name="connsiteY10" fmla="*/ 901305 h 1181704"/>
              <a:gd name="connsiteX11" fmla="*/ 1580881 w 4929578"/>
              <a:gd name="connsiteY11" fmla="*/ 892341 h 1181704"/>
              <a:gd name="connsiteX12" fmla="*/ 1643634 w 4929578"/>
              <a:gd name="connsiteY12" fmla="*/ 874411 h 1181704"/>
              <a:gd name="connsiteX13" fmla="*/ 1670528 w 4929578"/>
              <a:gd name="connsiteY13" fmla="*/ 865447 h 1181704"/>
              <a:gd name="connsiteX14" fmla="*/ 1822928 w 4929578"/>
              <a:gd name="connsiteY14" fmla="*/ 847517 h 1181704"/>
              <a:gd name="connsiteX15" fmla="*/ 1957399 w 4929578"/>
              <a:gd name="connsiteY15" fmla="*/ 856482 h 1181704"/>
              <a:gd name="connsiteX16" fmla="*/ 1984293 w 4929578"/>
              <a:gd name="connsiteY16" fmla="*/ 865447 h 1181704"/>
              <a:gd name="connsiteX17" fmla="*/ 2029116 w 4929578"/>
              <a:gd name="connsiteY17" fmla="*/ 874411 h 1181704"/>
              <a:gd name="connsiteX18" fmla="*/ 2047046 w 4929578"/>
              <a:gd name="connsiteY18" fmla="*/ 892341 h 1181704"/>
              <a:gd name="connsiteX19" fmla="*/ 2271163 w 4929578"/>
              <a:gd name="connsiteY19" fmla="*/ 901305 h 1181704"/>
              <a:gd name="connsiteX20" fmla="*/ 2351846 w 4929578"/>
              <a:gd name="connsiteY20" fmla="*/ 865447 h 1181704"/>
              <a:gd name="connsiteX21" fmla="*/ 2396669 w 4929578"/>
              <a:gd name="connsiteY21" fmla="*/ 856482 h 1181704"/>
              <a:gd name="connsiteX22" fmla="*/ 2486316 w 4929578"/>
              <a:gd name="connsiteY22" fmla="*/ 838552 h 1181704"/>
              <a:gd name="connsiteX23" fmla="*/ 2602857 w 4929578"/>
              <a:gd name="connsiteY23" fmla="*/ 829588 h 1181704"/>
              <a:gd name="connsiteX24" fmla="*/ 2683540 w 4929578"/>
              <a:gd name="connsiteY24" fmla="*/ 820623 h 1181704"/>
              <a:gd name="connsiteX25" fmla="*/ 2782152 w 4929578"/>
              <a:gd name="connsiteY25" fmla="*/ 784764 h 1181704"/>
              <a:gd name="connsiteX26" fmla="*/ 2809046 w 4929578"/>
              <a:gd name="connsiteY26" fmla="*/ 775800 h 1181704"/>
              <a:gd name="connsiteX27" fmla="*/ 2871799 w 4929578"/>
              <a:gd name="connsiteY27" fmla="*/ 766835 h 1181704"/>
              <a:gd name="connsiteX28" fmla="*/ 2943516 w 4929578"/>
              <a:gd name="connsiteY28" fmla="*/ 730976 h 1181704"/>
              <a:gd name="connsiteX29" fmla="*/ 3042128 w 4929578"/>
              <a:gd name="connsiteY29" fmla="*/ 686152 h 1181704"/>
              <a:gd name="connsiteX30" fmla="*/ 3221422 w 4929578"/>
              <a:gd name="connsiteY30" fmla="*/ 695117 h 1181704"/>
              <a:gd name="connsiteX31" fmla="*/ 3499328 w 4929578"/>
              <a:gd name="connsiteY31" fmla="*/ 713047 h 1181704"/>
              <a:gd name="connsiteX32" fmla="*/ 3544152 w 4929578"/>
              <a:gd name="connsiteY32" fmla="*/ 704082 h 1181704"/>
              <a:gd name="connsiteX33" fmla="*/ 3615869 w 4929578"/>
              <a:gd name="connsiteY33" fmla="*/ 686152 h 1181704"/>
              <a:gd name="connsiteX34" fmla="*/ 3633799 w 4929578"/>
              <a:gd name="connsiteY34" fmla="*/ 668223 h 1181704"/>
              <a:gd name="connsiteX35" fmla="*/ 3687587 w 4929578"/>
              <a:gd name="connsiteY35" fmla="*/ 659258 h 1181704"/>
              <a:gd name="connsiteX36" fmla="*/ 3714481 w 4929578"/>
              <a:gd name="connsiteY36" fmla="*/ 650294 h 1181704"/>
              <a:gd name="connsiteX37" fmla="*/ 3732410 w 4929578"/>
              <a:gd name="connsiteY37" fmla="*/ 632364 h 1181704"/>
              <a:gd name="connsiteX38" fmla="*/ 3848952 w 4929578"/>
              <a:gd name="connsiteY38" fmla="*/ 605470 h 1181704"/>
              <a:gd name="connsiteX39" fmla="*/ 3875846 w 4929578"/>
              <a:gd name="connsiteY39" fmla="*/ 596505 h 1181704"/>
              <a:gd name="connsiteX40" fmla="*/ 3938599 w 4929578"/>
              <a:gd name="connsiteY40" fmla="*/ 587541 h 1181704"/>
              <a:gd name="connsiteX41" fmla="*/ 3974457 w 4929578"/>
              <a:gd name="connsiteY41" fmla="*/ 578576 h 1181704"/>
              <a:gd name="connsiteX42" fmla="*/ 4207540 w 4929578"/>
              <a:gd name="connsiteY42" fmla="*/ 569611 h 1181704"/>
              <a:gd name="connsiteX43" fmla="*/ 4288222 w 4929578"/>
              <a:gd name="connsiteY43" fmla="*/ 551682 h 1181704"/>
              <a:gd name="connsiteX44" fmla="*/ 4315116 w 4929578"/>
              <a:gd name="connsiteY44" fmla="*/ 533752 h 1181704"/>
              <a:gd name="connsiteX45" fmla="*/ 4377869 w 4929578"/>
              <a:gd name="connsiteY45" fmla="*/ 506858 h 1181704"/>
              <a:gd name="connsiteX46" fmla="*/ 4422693 w 4929578"/>
              <a:gd name="connsiteY46" fmla="*/ 462035 h 1181704"/>
              <a:gd name="connsiteX47" fmla="*/ 4458552 w 4929578"/>
              <a:gd name="connsiteY47" fmla="*/ 417211 h 1181704"/>
              <a:gd name="connsiteX48" fmla="*/ 4485446 w 4929578"/>
              <a:gd name="connsiteY48" fmla="*/ 399282 h 1181704"/>
              <a:gd name="connsiteX49" fmla="*/ 4503375 w 4929578"/>
              <a:gd name="connsiteY49" fmla="*/ 381352 h 1181704"/>
              <a:gd name="connsiteX50" fmla="*/ 4557163 w 4929578"/>
              <a:gd name="connsiteY50" fmla="*/ 345494 h 1181704"/>
              <a:gd name="connsiteX51" fmla="*/ 4584057 w 4929578"/>
              <a:gd name="connsiteY51" fmla="*/ 327564 h 1181704"/>
              <a:gd name="connsiteX52" fmla="*/ 4601987 w 4929578"/>
              <a:gd name="connsiteY52" fmla="*/ 309635 h 1181704"/>
              <a:gd name="connsiteX53" fmla="*/ 4628881 w 4929578"/>
              <a:gd name="connsiteY53" fmla="*/ 300670 h 1181704"/>
              <a:gd name="connsiteX54" fmla="*/ 4700599 w 4929578"/>
              <a:gd name="connsiteY54" fmla="*/ 282741 h 1181704"/>
              <a:gd name="connsiteX55" fmla="*/ 4754387 w 4929578"/>
              <a:gd name="connsiteY55" fmla="*/ 264811 h 1181704"/>
              <a:gd name="connsiteX56" fmla="*/ 4781281 w 4929578"/>
              <a:gd name="connsiteY56" fmla="*/ 246882 h 1181704"/>
              <a:gd name="connsiteX57" fmla="*/ 4835069 w 4929578"/>
              <a:gd name="connsiteY57" fmla="*/ 237917 h 1181704"/>
              <a:gd name="connsiteX58" fmla="*/ 4861963 w 4929578"/>
              <a:gd name="connsiteY58" fmla="*/ 228952 h 1181704"/>
              <a:gd name="connsiteX59" fmla="*/ 4879893 w 4929578"/>
              <a:gd name="connsiteY59" fmla="*/ 211023 h 1181704"/>
              <a:gd name="connsiteX60" fmla="*/ 4915752 w 4929578"/>
              <a:gd name="connsiteY60" fmla="*/ 157235 h 1181704"/>
              <a:gd name="connsiteX61" fmla="*/ 4924716 w 4929578"/>
              <a:gd name="connsiteY61" fmla="*/ 130341 h 1181704"/>
              <a:gd name="connsiteX62" fmla="*/ 4888857 w 4929578"/>
              <a:gd name="connsiteY62" fmla="*/ 112411 h 1181704"/>
              <a:gd name="connsiteX63" fmla="*/ 4844034 w 4929578"/>
              <a:gd name="connsiteY63" fmla="*/ 85517 h 1181704"/>
              <a:gd name="connsiteX64" fmla="*/ 4772316 w 4929578"/>
              <a:gd name="connsiteY64" fmla="*/ 67588 h 1181704"/>
              <a:gd name="connsiteX65" fmla="*/ 4593022 w 4929578"/>
              <a:gd name="connsiteY65" fmla="*/ 40694 h 1181704"/>
              <a:gd name="connsiteX66" fmla="*/ 4539234 w 4929578"/>
              <a:gd name="connsiteY66" fmla="*/ 22764 h 1181704"/>
              <a:gd name="connsiteX67" fmla="*/ 4440622 w 4929578"/>
              <a:gd name="connsiteY67" fmla="*/ 4835 h 1181704"/>
              <a:gd name="connsiteX68" fmla="*/ 4225469 w 4929578"/>
              <a:gd name="connsiteY68" fmla="*/ 22764 h 1181704"/>
              <a:gd name="connsiteX69" fmla="*/ 4171681 w 4929578"/>
              <a:gd name="connsiteY69" fmla="*/ 49658 h 1181704"/>
              <a:gd name="connsiteX70" fmla="*/ 4108928 w 4929578"/>
              <a:gd name="connsiteY70" fmla="*/ 67588 h 1181704"/>
              <a:gd name="connsiteX71" fmla="*/ 4082034 w 4929578"/>
              <a:gd name="connsiteY71" fmla="*/ 85517 h 1181704"/>
              <a:gd name="connsiteX72" fmla="*/ 4001352 w 4929578"/>
              <a:gd name="connsiteY72" fmla="*/ 94482 h 1181704"/>
              <a:gd name="connsiteX73" fmla="*/ 3965493 w 4929578"/>
              <a:gd name="connsiteY73" fmla="*/ 103447 h 1181704"/>
              <a:gd name="connsiteX74" fmla="*/ 3938599 w 4929578"/>
              <a:gd name="connsiteY74" fmla="*/ 112411 h 1181704"/>
              <a:gd name="connsiteX75" fmla="*/ 3884810 w 4929578"/>
              <a:gd name="connsiteY75" fmla="*/ 121376 h 1181704"/>
              <a:gd name="connsiteX76" fmla="*/ 3848952 w 4929578"/>
              <a:gd name="connsiteY76" fmla="*/ 130341 h 1181704"/>
              <a:gd name="connsiteX77" fmla="*/ 3606904 w 4929578"/>
              <a:gd name="connsiteY77" fmla="*/ 103447 h 1181704"/>
              <a:gd name="connsiteX78" fmla="*/ 3248316 w 4929578"/>
              <a:gd name="connsiteY78" fmla="*/ 112411 h 1181704"/>
              <a:gd name="connsiteX79" fmla="*/ 3140740 w 4929578"/>
              <a:gd name="connsiteY79" fmla="*/ 130341 h 1181704"/>
              <a:gd name="connsiteX80" fmla="*/ 3113846 w 4929578"/>
              <a:gd name="connsiteY80" fmla="*/ 139305 h 1181704"/>
              <a:gd name="connsiteX81" fmla="*/ 3033163 w 4929578"/>
              <a:gd name="connsiteY81" fmla="*/ 148270 h 1181704"/>
              <a:gd name="connsiteX82" fmla="*/ 2988340 w 4929578"/>
              <a:gd name="connsiteY82" fmla="*/ 157235 h 1181704"/>
              <a:gd name="connsiteX83" fmla="*/ 2871799 w 4929578"/>
              <a:gd name="connsiteY83" fmla="*/ 166200 h 1181704"/>
              <a:gd name="connsiteX84" fmla="*/ 2764222 w 4929578"/>
              <a:gd name="connsiteY84" fmla="*/ 184129 h 1181704"/>
              <a:gd name="connsiteX85" fmla="*/ 2710434 w 4929578"/>
              <a:gd name="connsiteY85" fmla="*/ 193094 h 1181704"/>
              <a:gd name="connsiteX86" fmla="*/ 2549069 w 4929578"/>
              <a:gd name="connsiteY86" fmla="*/ 175164 h 1181704"/>
              <a:gd name="connsiteX87" fmla="*/ 2504246 w 4929578"/>
              <a:gd name="connsiteY87" fmla="*/ 157235 h 1181704"/>
              <a:gd name="connsiteX88" fmla="*/ 2441493 w 4929578"/>
              <a:gd name="connsiteY88" fmla="*/ 139305 h 1181704"/>
              <a:gd name="connsiteX89" fmla="*/ 2190481 w 4929578"/>
              <a:gd name="connsiteY89" fmla="*/ 112411 h 1181704"/>
              <a:gd name="connsiteX90" fmla="*/ 2118763 w 4929578"/>
              <a:gd name="connsiteY90" fmla="*/ 103447 h 1181704"/>
              <a:gd name="connsiteX91" fmla="*/ 1930504 w 4929578"/>
              <a:gd name="connsiteY91" fmla="*/ 121376 h 1181704"/>
              <a:gd name="connsiteX92" fmla="*/ 1858787 w 4929578"/>
              <a:gd name="connsiteY92" fmla="*/ 139305 h 1181704"/>
              <a:gd name="connsiteX93" fmla="*/ 1822928 w 4929578"/>
              <a:gd name="connsiteY93" fmla="*/ 148270 h 1181704"/>
              <a:gd name="connsiteX94" fmla="*/ 1562952 w 4929578"/>
              <a:gd name="connsiteY94" fmla="*/ 166200 h 1181704"/>
              <a:gd name="connsiteX95" fmla="*/ 1536057 w 4929578"/>
              <a:gd name="connsiteY95" fmla="*/ 175164 h 1181704"/>
              <a:gd name="connsiteX96" fmla="*/ 1428481 w 4929578"/>
              <a:gd name="connsiteY96" fmla="*/ 193094 h 1181704"/>
              <a:gd name="connsiteX97" fmla="*/ 1392622 w 4929578"/>
              <a:gd name="connsiteY97" fmla="*/ 202058 h 1181704"/>
              <a:gd name="connsiteX98" fmla="*/ 1365728 w 4929578"/>
              <a:gd name="connsiteY98" fmla="*/ 211023 h 1181704"/>
              <a:gd name="connsiteX99" fmla="*/ 1168504 w 4929578"/>
              <a:gd name="connsiteY99" fmla="*/ 219988 h 1181704"/>
              <a:gd name="connsiteX100" fmla="*/ 1096787 w 4929578"/>
              <a:gd name="connsiteY100" fmla="*/ 228952 h 1181704"/>
              <a:gd name="connsiteX101" fmla="*/ 1025069 w 4929578"/>
              <a:gd name="connsiteY101" fmla="*/ 246882 h 1181704"/>
              <a:gd name="connsiteX102" fmla="*/ 836810 w 4929578"/>
              <a:gd name="connsiteY102" fmla="*/ 255847 h 1181704"/>
              <a:gd name="connsiteX103" fmla="*/ 738199 w 4929578"/>
              <a:gd name="connsiteY103" fmla="*/ 273776 h 1181704"/>
              <a:gd name="connsiteX104" fmla="*/ 711304 w 4929578"/>
              <a:gd name="connsiteY104" fmla="*/ 282741 h 1181704"/>
              <a:gd name="connsiteX105" fmla="*/ 621657 w 4929578"/>
              <a:gd name="connsiteY105" fmla="*/ 291705 h 1181704"/>
              <a:gd name="connsiteX106" fmla="*/ 585799 w 4929578"/>
              <a:gd name="connsiteY106" fmla="*/ 300670 h 1181704"/>
              <a:gd name="connsiteX107" fmla="*/ 496152 w 4929578"/>
              <a:gd name="connsiteY107" fmla="*/ 318600 h 1181704"/>
              <a:gd name="connsiteX108" fmla="*/ 415469 w 4929578"/>
              <a:gd name="connsiteY108" fmla="*/ 336529 h 1181704"/>
              <a:gd name="connsiteX109" fmla="*/ 388575 w 4929578"/>
              <a:gd name="connsiteY109" fmla="*/ 345494 h 1181704"/>
              <a:gd name="connsiteX110" fmla="*/ 289963 w 4929578"/>
              <a:gd name="connsiteY110" fmla="*/ 354458 h 1181704"/>
              <a:gd name="connsiteX111" fmla="*/ 236175 w 4929578"/>
              <a:gd name="connsiteY111" fmla="*/ 390317 h 1181704"/>
              <a:gd name="connsiteX112" fmla="*/ 200316 w 4929578"/>
              <a:gd name="connsiteY112" fmla="*/ 399282 h 1181704"/>
              <a:gd name="connsiteX113" fmla="*/ 173422 w 4929578"/>
              <a:gd name="connsiteY113" fmla="*/ 408247 h 1181704"/>
              <a:gd name="connsiteX114" fmla="*/ 110669 w 4929578"/>
              <a:gd name="connsiteY114" fmla="*/ 444105 h 1181704"/>
              <a:gd name="connsiteX115" fmla="*/ 83775 w 4929578"/>
              <a:gd name="connsiteY115" fmla="*/ 453070 h 1181704"/>
              <a:gd name="connsiteX116" fmla="*/ 209909 w 4929578"/>
              <a:gd name="connsiteY116" fmla="*/ 510187 h 1181704"/>
              <a:gd name="connsiteX117" fmla="*/ 29987 w 4929578"/>
              <a:gd name="connsiteY117" fmla="*/ 515823 h 1181704"/>
              <a:gd name="connsiteX118" fmla="*/ 29987 w 4929578"/>
              <a:gd name="connsiteY118" fmla="*/ 775800 h 1181704"/>
              <a:gd name="connsiteX119" fmla="*/ 56881 w 4929578"/>
              <a:gd name="connsiteY119" fmla="*/ 910270 h 1181704"/>
              <a:gd name="connsiteX120" fmla="*/ 83775 w 4929578"/>
              <a:gd name="connsiteY120" fmla="*/ 973023 h 1181704"/>
              <a:gd name="connsiteX121" fmla="*/ 137563 w 4929578"/>
              <a:gd name="connsiteY121" fmla="*/ 1008882 h 1181704"/>
              <a:gd name="connsiteX122" fmla="*/ 200316 w 4929578"/>
              <a:gd name="connsiteY122" fmla="*/ 1035776 h 1181704"/>
              <a:gd name="connsiteX123" fmla="*/ 263069 w 4929578"/>
              <a:gd name="connsiteY123" fmla="*/ 1062670 h 1181704"/>
              <a:gd name="connsiteX124" fmla="*/ 307893 w 4929578"/>
              <a:gd name="connsiteY124" fmla="*/ 1089564 h 1181704"/>
              <a:gd name="connsiteX125" fmla="*/ 343752 w 4929578"/>
              <a:gd name="connsiteY125" fmla="*/ 1098529 h 1181704"/>
              <a:gd name="connsiteX126" fmla="*/ 406504 w 4929578"/>
              <a:gd name="connsiteY126" fmla="*/ 1116458 h 1181704"/>
              <a:gd name="connsiteX127" fmla="*/ 442363 w 4929578"/>
              <a:gd name="connsiteY127" fmla="*/ 1134388 h 1181704"/>
              <a:gd name="connsiteX128" fmla="*/ 675446 w 4929578"/>
              <a:gd name="connsiteY128" fmla="*/ 1134388 h 1181704"/>
              <a:gd name="connsiteX129" fmla="*/ 747163 w 4929578"/>
              <a:gd name="connsiteY129" fmla="*/ 1143352 h 1181704"/>
              <a:gd name="connsiteX130" fmla="*/ 863704 w 4929578"/>
              <a:gd name="connsiteY130" fmla="*/ 1152317 h 1181704"/>
              <a:gd name="connsiteX131" fmla="*/ 881634 w 4929578"/>
              <a:gd name="connsiteY131" fmla="*/ 1161282 h 1181704"/>
              <a:gd name="connsiteX0" fmla="*/ 877152 w 4925096"/>
              <a:gd name="connsiteY0" fmla="*/ 1161282 h 1181704"/>
              <a:gd name="connsiteX1" fmla="*/ 984728 w 4925096"/>
              <a:gd name="connsiteY1" fmla="*/ 1143352 h 1181704"/>
              <a:gd name="connsiteX2" fmla="*/ 1083340 w 4925096"/>
              <a:gd name="connsiteY2" fmla="*/ 1134388 h 1181704"/>
              <a:gd name="connsiteX3" fmla="*/ 1137128 w 4925096"/>
              <a:gd name="connsiteY3" fmla="*/ 1107494 h 1181704"/>
              <a:gd name="connsiteX4" fmla="*/ 1172987 w 4925096"/>
              <a:gd name="connsiteY4" fmla="*/ 1080600 h 1181704"/>
              <a:gd name="connsiteX5" fmla="*/ 1244705 w 4925096"/>
              <a:gd name="connsiteY5" fmla="*/ 1035776 h 1181704"/>
              <a:gd name="connsiteX6" fmla="*/ 1280564 w 4925096"/>
              <a:gd name="connsiteY6" fmla="*/ 990952 h 1181704"/>
              <a:gd name="connsiteX7" fmla="*/ 1316422 w 4925096"/>
              <a:gd name="connsiteY7" fmla="*/ 973023 h 1181704"/>
              <a:gd name="connsiteX8" fmla="*/ 1432964 w 4925096"/>
              <a:gd name="connsiteY8" fmla="*/ 937164 h 1181704"/>
              <a:gd name="connsiteX9" fmla="*/ 1477787 w 4925096"/>
              <a:gd name="connsiteY9" fmla="*/ 928200 h 1181704"/>
              <a:gd name="connsiteX10" fmla="*/ 1540540 w 4925096"/>
              <a:gd name="connsiteY10" fmla="*/ 901305 h 1181704"/>
              <a:gd name="connsiteX11" fmla="*/ 1576399 w 4925096"/>
              <a:gd name="connsiteY11" fmla="*/ 892341 h 1181704"/>
              <a:gd name="connsiteX12" fmla="*/ 1639152 w 4925096"/>
              <a:gd name="connsiteY12" fmla="*/ 874411 h 1181704"/>
              <a:gd name="connsiteX13" fmla="*/ 1666046 w 4925096"/>
              <a:gd name="connsiteY13" fmla="*/ 865447 h 1181704"/>
              <a:gd name="connsiteX14" fmla="*/ 1818446 w 4925096"/>
              <a:gd name="connsiteY14" fmla="*/ 847517 h 1181704"/>
              <a:gd name="connsiteX15" fmla="*/ 1952917 w 4925096"/>
              <a:gd name="connsiteY15" fmla="*/ 856482 h 1181704"/>
              <a:gd name="connsiteX16" fmla="*/ 1979811 w 4925096"/>
              <a:gd name="connsiteY16" fmla="*/ 865447 h 1181704"/>
              <a:gd name="connsiteX17" fmla="*/ 2024634 w 4925096"/>
              <a:gd name="connsiteY17" fmla="*/ 874411 h 1181704"/>
              <a:gd name="connsiteX18" fmla="*/ 2042564 w 4925096"/>
              <a:gd name="connsiteY18" fmla="*/ 892341 h 1181704"/>
              <a:gd name="connsiteX19" fmla="*/ 2266681 w 4925096"/>
              <a:gd name="connsiteY19" fmla="*/ 901305 h 1181704"/>
              <a:gd name="connsiteX20" fmla="*/ 2347364 w 4925096"/>
              <a:gd name="connsiteY20" fmla="*/ 865447 h 1181704"/>
              <a:gd name="connsiteX21" fmla="*/ 2392187 w 4925096"/>
              <a:gd name="connsiteY21" fmla="*/ 856482 h 1181704"/>
              <a:gd name="connsiteX22" fmla="*/ 2481834 w 4925096"/>
              <a:gd name="connsiteY22" fmla="*/ 838552 h 1181704"/>
              <a:gd name="connsiteX23" fmla="*/ 2598375 w 4925096"/>
              <a:gd name="connsiteY23" fmla="*/ 829588 h 1181704"/>
              <a:gd name="connsiteX24" fmla="*/ 2679058 w 4925096"/>
              <a:gd name="connsiteY24" fmla="*/ 820623 h 1181704"/>
              <a:gd name="connsiteX25" fmla="*/ 2777670 w 4925096"/>
              <a:gd name="connsiteY25" fmla="*/ 784764 h 1181704"/>
              <a:gd name="connsiteX26" fmla="*/ 2804564 w 4925096"/>
              <a:gd name="connsiteY26" fmla="*/ 775800 h 1181704"/>
              <a:gd name="connsiteX27" fmla="*/ 2867317 w 4925096"/>
              <a:gd name="connsiteY27" fmla="*/ 766835 h 1181704"/>
              <a:gd name="connsiteX28" fmla="*/ 2939034 w 4925096"/>
              <a:gd name="connsiteY28" fmla="*/ 730976 h 1181704"/>
              <a:gd name="connsiteX29" fmla="*/ 3037646 w 4925096"/>
              <a:gd name="connsiteY29" fmla="*/ 686152 h 1181704"/>
              <a:gd name="connsiteX30" fmla="*/ 3216940 w 4925096"/>
              <a:gd name="connsiteY30" fmla="*/ 695117 h 1181704"/>
              <a:gd name="connsiteX31" fmla="*/ 3494846 w 4925096"/>
              <a:gd name="connsiteY31" fmla="*/ 713047 h 1181704"/>
              <a:gd name="connsiteX32" fmla="*/ 3539670 w 4925096"/>
              <a:gd name="connsiteY32" fmla="*/ 704082 h 1181704"/>
              <a:gd name="connsiteX33" fmla="*/ 3611387 w 4925096"/>
              <a:gd name="connsiteY33" fmla="*/ 686152 h 1181704"/>
              <a:gd name="connsiteX34" fmla="*/ 3629317 w 4925096"/>
              <a:gd name="connsiteY34" fmla="*/ 668223 h 1181704"/>
              <a:gd name="connsiteX35" fmla="*/ 3683105 w 4925096"/>
              <a:gd name="connsiteY35" fmla="*/ 659258 h 1181704"/>
              <a:gd name="connsiteX36" fmla="*/ 3709999 w 4925096"/>
              <a:gd name="connsiteY36" fmla="*/ 650294 h 1181704"/>
              <a:gd name="connsiteX37" fmla="*/ 3727928 w 4925096"/>
              <a:gd name="connsiteY37" fmla="*/ 632364 h 1181704"/>
              <a:gd name="connsiteX38" fmla="*/ 3844470 w 4925096"/>
              <a:gd name="connsiteY38" fmla="*/ 605470 h 1181704"/>
              <a:gd name="connsiteX39" fmla="*/ 3871364 w 4925096"/>
              <a:gd name="connsiteY39" fmla="*/ 596505 h 1181704"/>
              <a:gd name="connsiteX40" fmla="*/ 3934117 w 4925096"/>
              <a:gd name="connsiteY40" fmla="*/ 587541 h 1181704"/>
              <a:gd name="connsiteX41" fmla="*/ 3969975 w 4925096"/>
              <a:gd name="connsiteY41" fmla="*/ 578576 h 1181704"/>
              <a:gd name="connsiteX42" fmla="*/ 4203058 w 4925096"/>
              <a:gd name="connsiteY42" fmla="*/ 569611 h 1181704"/>
              <a:gd name="connsiteX43" fmla="*/ 4283740 w 4925096"/>
              <a:gd name="connsiteY43" fmla="*/ 551682 h 1181704"/>
              <a:gd name="connsiteX44" fmla="*/ 4310634 w 4925096"/>
              <a:gd name="connsiteY44" fmla="*/ 533752 h 1181704"/>
              <a:gd name="connsiteX45" fmla="*/ 4373387 w 4925096"/>
              <a:gd name="connsiteY45" fmla="*/ 506858 h 1181704"/>
              <a:gd name="connsiteX46" fmla="*/ 4418211 w 4925096"/>
              <a:gd name="connsiteY46" fmla="*/ 462035 h 1181704"/>
              <a:gd name="connsiteX47" fmla="*/ 4454070 w 4925096"/>
              <a:gd name="connsiteY47" fmla="*/ 417211 h 1181704"/>
              <a:gd name="connsiteX48" fmla="*/ 4480964 w 4925096"/>
              <a:gd name="connsiteY48" fmla="*/ 399282 h 1181704"/>
              <a:gd name="connsiteX49" fmla="*/ 4498893 w 4925096"/>
              <a:gd name="connsiteY49" fmla="*/ 381352 h 1181704"/>
              <a:gd name="connsiteX50" fmla="*/ 4552681 w 4925096"/>
              <a:gd name="connsiteY50" fmla="*/ 345494 h 1181704"/>
              <a:gd name="connsiteX51" fmla="*/ 4579575 w 4925096"/>
              <a:gd name="connsiteY51" fmla="*/ 327564 h 1181704"/>
              <a:gd name="connsiteX52" fmla="*/ 4597505 w 4925096"/>
              <a:gd name="connsiteY52" fmla="*/ 309635 h 1181704"/>
              <a:gd name="connsiteX53" fmla="*/ 4624399 w 4925096"/>
              <a:gd name="connsiteY53" fmla="*/ 300670 h 1181704"/>
              <a:gd name="connsiteX54" fmla="*/ 4696117 w 4925096"/>
              <a:gd name="connsiteY54" fmla="*/ 282741 h 1181704"/>
              <a:gd name="connsiteX55" fmla="*/ 4749905 w 4925096"/>
              <a:gd name="connsiteY55" fmla="*/ 264811 h 1181704"/>
              <a:gd name="connsiteX56" fmla="*/ 4776799 w 4925096"/>
              <a:gd name="connsiteY56" fmla="*/ 246882 h 1181704"/>
              <a:gd name="connsiteX57" fmla="*/ 4830587 w 4925096"/>
              <a:gd name="connsiteY57" fmla="*/ 237917 h 1181704"/>
              <a:gd name="connsiteX58" fmla="*/ 4857481 w 4925096"/>
              <a:gd name="connsiteY58" fmla="*/ 228952 h 1181704"/>
              <a:gd name="connsiteX59" fmla="*/ 4875411 w 4925096"/>
              <a:gd name="connsiteY59" fmla="*/ 211023 h 1181704"/>
              <a:gd name="connsiteX60" fmla="*/ 4911270 w 4925096"/>
              <a:gd name="connsiteY60" fmla="*/ 157235 h 1181704"/>
              <a:gd name="connsiteX61" fmla="*/ 4920234 w 4925096"/>
              <a:gd name="connsiteY61" fmla="*/ 130341 h 1181704"/>
              <a:gd name="connsiteX62" fmla="*/ 4884375 w 4925096"/>
              <a:gd name="connsiteY62" fmla="*/ 112411 h 1181704"/>
              <a:gd name="connsiteX63" fmla="*/ 4839552 w 4925096"/>
              <a:gd name="connsiteY63" fmla="*/ 85517 h 1181704"/>
              <a:gd name="connsiteX64" fmla="*/ 4767834 w 4925096"/>
              <a:gd name="connsiteY64" fmla="*/ 67588 h 1181704"/>
              <a:gd name="connsiteX65" fmla="*/ 4588540 w 4925096"/>
              <a:gd name="connsiteY65" fmla="*/ 40694 h 1181704"/>
              <a:gd name="connsiteX66" fmla="*/ 4534752 w 4925096"/>
              <a:gd name="connsiteY66" fmla="*/ 22764 h 1181704"/>
              <a:gd name="connsiteX67" fmla="*/ 4436140 w 4925096"/>
              <a:gd name="connsiteY67" fmla="*/ 4835 h 1181704"/>
              <a:gd name="connsiteX68" fmla="*/ 4220987 w 4925096"/>
              <a:gd name="connsiteY68" fmla="*/ 22764 h 1181704"/>
              <a:gd name="connsiteX69" fmla="*/ 4167199 w 4925096"/>
              <a:gd name="connsiteY69" fmla="*/ 49658 h 1181704"/>
              <a:gd name="connsiteX70" fmla="*/ 4104446 w 4925096"/>
              <a:gd name="connsiteY70" fmla="*/ 67588 h 1181704"/>
              <a:gd name="connsiteX71" fmla="*/ 4077552 w 4925096"/>
              <a:gd name="connsiteY71" fmla="*/ 85517 h 1181704"/>
              <a:gd name="connsiteX72" fmla="*/ 3996870 w 4925096"/>
              <a:gd name="connsiteY72" fmla="*/ 94482 h 1181704"/>
              <a:gd name="connsiteX73" fmla="*/ 3961011 w 4925096"/>
              <a:gd name="connsiteY73" fmla="*/ 103447 h 1181704"/>
              <a:gd name="connsiteX74" fmla="*/ 3934117 w 4925096"/>
              <a:gd name="connsiteY74" fmla="*/ 112411 h 1181704"/>
              <a:gd name="connsiteX75" fmla="*/ 3880328 w 4925096"/>
              <a:gd name="connsiteY75" fmla="*/ 121376 h 1181704"/>
              <a:gd name="connsiteX76" fmla="*/ 3844470 w 4925096"/>
              <a:gd name="connsiteY76" fmla="*/ 130341 h 1181704"/>
              <a:gd name="connsiteX77" fmla="*/ 3602422 w 4925096"/>
              <a:gd name="connsiteY77" fmla="*/ 103447 h 1181704"/>
              <a:gd name="connsiteX78" fmla="*/ 3243834 w 4925096"/>
              <a:gd name="connsiteY78" fmla="*/ 112411 h 1181704"/>
              <a:gd name="connsiteX79" fmla="*/ 3136258 w 4925096"/>
              <a:gd name="connsiteY79" fmla="*/ 130341 h 1181704"/>
              <a:gd name="connsiteX80" fmla="*/ 3109364 w 4925096"/>
              <a:gd name="connsiteY80" fmla="*/ 139305 h 1181704"/>
              <a:gd name="connsiteX81" fmla="*/ 3028681 w 4925096"/>
              <a:gd name="connsiteY81" fmla="*/ 148270 h 1181704"/>
              <a:gd name="connsiteX82" fmla="*/ 2983858 w 4925096"/>
              <a:gd name="connsiteY82" fmla="*/ 157235 h 1181704"/>
              <a:gd name="connsiteX83" fmla="*/ 2867317 w 4925096"/>
              <a:gd name="connsiteY83" fmla="*/ 166200 h 1181704"/>
              <a:gd name="connsiteX84" fmla="*/ 2759740 w 4925096"/>
              <a:gd name="connsiteY84" fmla="*/ 184129 h 1181704"/>
              <a:gd name="connsiteX85" fmla="*/ 2705952 w 4925096"/>
              <a:gd name="connsiteY85" fmla="*/ 193094 h 1181704"/>
              <a:gd name="connsiteX86" fmla="*/ 2544587 w 4925096"/>
              <a:gd name="connsiteY86" fmla="*/ 175164 h 1181704"/>
              <a:gd name="connsiteX87" fmla="*/ 2499764 w 4925096"/>
              <a:gd name="connsiteY87" fmla="*/ 157235 h 1181704"/>
              <a:gd name="connsiteX88" fmla="*/ 2437011 w 4925096"/>
              <a:gd name="connsiteY88" fmla="*/ 139305 h 1181704"/>
              <a:gd name="connsiteX89" fmla="*/ 2185999 w 4925096"/>
              <a:gd name="connsiteY89" fmla="*/ 112411 h 1181704"/>
              <a:gd name="connsiteX90" fmla="*/ 2114281 w 4925096"/>
              <a:gd name="connsiteY90" fmla="*/ 103447 h 1181704"/>
              <a:gd name="connsiteX91" fmla="*/ 1926022 w 4925096"/>
              <a:gd name="connsiteY91" fmla="*/ 121376 h 1181704"/>
              <a:gd name="connsiteX92" fmla="*/ 1854305 w 4925096"/>
              <a:gd name="connsiteY92" fmla="*/ 139305 h 1181704"/>
              <a:gd name="connsiteX93" fmla="*/ 1818446 w 4925096"/>
              <a:gd name="connsiteY93" fmla="*/ 148270 h 1181704"/>
              <a:gd name="connsiteX94" fmla="*/ 1558470 w 4925096"/>
              <a:gd name="connsiteY94" fmla="*/ 166200 h 1181704"/>
              <a:gd name="connsiteX95" fmla="*/ 1531575 w 4925096"/>
              <a:gd name="connsiteY95" fmla="*/ 175164 h 1181704"/>
              <a:gd name="connsiteX96" fmla="*/ 1423999 w 4925096"/>
              <a:gd name="connsiteY96" fmla="*/ 193094 h 1181704"/>
              <a:gd name="connsiteX97" fmla="*/ 1388140 w 4925096"/>
              <a:gd name="connsiteY97" fmla="*/ 202058 h 1181704"/>
              <a:gd name="connsiteX98" fmla="*/ 1361246 w 4925096"/>
              <a:gd name="connsiteY98" fmla="*/ 211023 h 1181704"/>
              <a:gd name="connsiteX99" fmla="*/ 1164022 w 4925096"/>
              <a:gd name="connsiteY99" fmla="*/ 219988 h 1181704"/>
              <a:gd name="connsiteX100" fmla="*/ 1092305 w 4925096"/>
              <a:gd name="connsiteY100" fmla="*/ 228952 h 1181704"/>
              <a:gd name="connsiteX101" fmla="*/ 1020587 w 4925096"/>
              <a:gd name="connsiteY101" fmla="*/ 246882 h 1181704"/>
              <a:gd name="connsiteX102" fmla="*/ 832328 w 4925096"/>
              <a:gd name="connsiteY102" fmla="*/ 255847 h 1181704"/>
              <a:gd name="connsiteX103" fmla="*/ 733717 w 4925096"/>
              <a:gd name="connsiteY103" fmla="*/ 273776 h 1181704"/>
              <a:gd name="connsiteX104" fmla="*/ 706822 w 4925096"/>
              <a:gd name="connsiteY104" fmla="*/ 282741 h 1181704"/>
              <a:gd name="connsiteX105" fmla="*/ 617175 w 4925096"/>
              <a:gd name="connsiteY105" fmla="*/ 291705 h 1181704"/>
              <a:gd name="connsiteX106" fmla="*/ 581317 w 4925096"/>
              <a:gd name="connsiteY106" fmla="*/ 300670 h 1181704"/>
              <a:gd name="connsiteX107" fmla="*/ 491670 w 4925096"/>
              <a:gd name="connsiteY107" fmla="*/ 318600 h 1181704"/>
              <a:gd name="connsiteX108" fmla="*/ 410987 w 4925096"/>
              <a:gd name="connsiteY108" fmla="*/ 336529 h 1181704"/>
              <a:gd name="connsiteX109" fmla="*/ 384093 w 4925096"/>
              <a:gd name="connsiteY109" fmla="*/ 345494 h 1181704"/>
              <a:gd name="connsiteX110" fmla="*/ 285481 w 4925096"/>
              <a:gd name="connsiteY110" fmla="*/ 354458 h 1181704"/>
              <a:gd name="connsiteX111" fmla="*/ 231693 w 4925096"/>
              <a:gd name="connsiteY111" fmla="*/ 390317 h 1181704"/>
              <a:gd name="connsiteX112" fmla="*/ 195834 w 4925096"/>
              <a:gd name="connsiteY112" fmla="*/ 399282 h 1181704"/>
              <a:gd name="connsiteX113" fmla="*/ 168940 w 4925096"/>
              <a:gd name="connsiteY113" fmla="*/ 408247 h 1181704"/>
              <a:gd name="connsiteX114" fmla="*/ 106187 w 4925096"/>
              <a:gd name="connsiteY114" fmla="*/ 444105 h 1181704"/>
              <a:gd name="connsiteX115" fmla="*/ 79293 w 4925096"/>
              <a:gd name="connsiteY115" fmla="*/ 453070 h 1181704"/>
              <a:gd name="connsiteX116" fmla="*/ 205427 w 4925096"/>
              <a:gd name="connsiteY116" fmla="*/ 510187 h 1181704"/>
              <a:gd name="connsiteX117" fmla="*/ 25505 w 4925096"/>
              <a:gd name="connsiteY117" fmla="*/ 515823 h 1181704"/>
              <a:gd name="connsiteX118" fmla="*/ 52399 w 4925096"/>
              <a:gd name="connsiteY118" fmla="*/ 910270 h 1181704"/>
              <a:gd name="connsiteX119" fmla="*/ 79293 w 4925096"/>
              <a:gd name="connsiteY119" fmla="*/ 973023 h 1181704"/>
              <a:gd name="connsiteX120" fmla="*/ 133081 w 4925096"/>
              <a:gd name="connsiteY120" fmla="*/ 1008882 h 1181704"/>
              <a:gd name="connsiteX121" fmla="*/ 195834 w 4925096"/>
              <a:gd name="connsiteY121" fmla="*/ 1035776 h 1181704"/>
              <a:gd name="connsiteX122" fmla="*/ 258587 w 4925096"/>
              <a:gd name="connsiteY122" fmla="*/ 1062670 h 1181704"/>
              <a:gd name="connsiteX123" fmla="*/ 303411 w 4925096"/>
              <a:gd name="connsiteY123" fmla="*/ 1089564 h 1181704"/>
              <a:gd name="connsiteX124" fmla="*/ 339270 w 4925096"/>
              <a:gd name="connsiteY124" fmla="*/ 1098529 h 1181704"/>
              <a:gd name="connsiteX125" fmla="*/ 402022 w 4925096"/>
              <a:gd name="connsiteY125" fmla="*/ 1116458 h 1181704"/>
              <a:gd name="connsiteX126" fmla="*/ 437881 w 4925096"/>
              <a:gd name="connsiteY126" fmla="*/ 1134388 h 1181704"/>
              <a:gd name="connsiteX127" fmla="*/ 670964 w 4925096"/>
              <a:gd name="connsiteY127" fmla="*/ 1134388 h 1181704"/>
              <a:gd name="connsiteX128" fmla="*/ 742681 w 4925096"/>
              <a:gd name="connsiteY128" fmla="*/ 1143352 h 1181704"/>
              <a:gd name="connsiteX129" fmla="*/ 859222 w 4925096"/>
              <a:gd name="connsiteY129" fmla="*/ 1152317 h 1181704"/>
              <a:gd name="connsiteX130" fmla="*/ 877152 w 4925096"/>
              <a:gd name="connsiteY130" fmla="*/ 1161282 h 1181704"/>
              <a:gd name="connsiteX0" fmla="*/ 872669 w 4920613"/>
              <a:gd name="connsiteY0" fmla="*/ 1161282 h 1181704"/>
              <a:gd name="connsiteX1" fmla="*/ 980245 w 4920613"/>
              <a:gd name="connsiteY1" fmla="*/ 1143352 h 1181704"/>
              <a:gd name="connsiteX2" fmla="*/ 1078857 w 4920613"/>
              <a:gd name="connsiteY2" fmla="*/ 1134388 h 1181704"/>
              <a:gd name="connsiteX3" fmla="*/ 1132645 w 4920613"/>
              <a:gd name="connsiteY3" fmla="*/ 1107494 h 1181704"/>
              <a:gd name="connsiteX4" fmla="*/ 1168504 w 4920613"/>
              <a:gd name="connsiteY4" fmla="*/ 1080600 h 1181704"/>
              <a:gd name="connsiteX5" fmla="*/ 1240222 w 4920613"/>
              <a:gd name="connsiteY5" fmla="*/ 1035776 h 1181704"/>
              <a:gd name="connsiteX6" fmla="*/ 1276081 w 4920613"/>
              <a:gd name="connsiteY6" fmla="*/ 990952 h 1181704"/>
              <a:gd name="connsiteX7" fmla="*/ 1311939 w 4920613"/>
              <a:gd name="connsiteY7" fmla="*/ 973023 h 1181704"/>
              <a:gd name="connsiteX8" fmla="*/ 1428481 w 4920613"/>
              <a:gd name="connsiteY8" fmla="*/ 937164 h 1181704"/>
              <a:gd name="connsiteX9" fmla="*/ 1473304 w 4920613"/>
              <a:gd name="connsiteY9" fmla="*/ 928200 h 1181704"/>
              <a:gd name="connsiteX10" fmla="*/ 1536057 w 4920613"/>
              <a:gd name="connsiteY10" fmla="*/ 901305 h 1181704"/>
              <a:gd name="connsiteX11" fmla="*/ 1571916 w 4920613"/>
              <a:gd name="connsiteY11" fmla="*/ 892341 h 1181704"/>
              <a:gd name="connsiteX12" fmla="*/ 1634669 w 4920613"/>
              <a:gd name="connsiteY12" fmla="*/ 874411 h 1181704"/>
              <a:gd name="connsiteX13" fmla="*/ 1661563 w 4920613"/>
              <a:gd name="connsiteY13" fmla="*/ 865447 h 1181704"/>
              <a:gd name="connsiteX14" fmla="*/ 1813963 w 4920613"/>
              <a:gd name="connsiteY14" fmla="*/ 847517 h 1181704"/>
              <a:gd name="connsiteX15" fmla="*/ 1948434 w 4920613"/>
              <a:gd name="connsiteY15" fmla="*/ 856482 h 1181704"/>
              <a:gd name="connsiteX16" fmla="*/ 1975328 w 4920613"/>
              <a:gd name="connsiteY16" fmla="*/ 865447 h 1181704"/>
              <a:gd name="connsiteX17" fmla="*/ 2020151 w 4920613"/>
              <a:gd name="connsiteY17" fmla="*/ 874411 h 1181704"/>
              <a:gd name="connsiteX18" fmla="*/ 2038081 w 4920613"/>
              <a:gd name="connsiteY18" fmla="*/ 892341 h 1181704"/>
              <a:gd name="connsiteX19" fmla="*/ 2262198 w 4920613"/>
              <a:gd name="connsiteY19" fmla="*/ 901305 h 1181704"/>
              <a:gd name="connsiteX20" fmla="*/ 2342881 w 4920613"/>
              <a:gd name="connsiteY20" fmla="*/ 865447 h 1181704"/>
              <a:gd name="connsiteX21" fmla="*/ 2387704 w 4920613"/>
              <a:gd name="connsiteY21" fmla="*/ 856482 h 1181704"/>
              <a:gd name="connsiteX22" fmla="*/ 2477351 w 4920613"/>
              <a:gd name="connsiteY22" fmla="*/ 838552 h 1181704"/>
              <a:gd name="connsiteX23" fmla="*/ 2593892 w 4920613"/>
              <a:gd name="connsiteY23" fmla="*/ 829588 h 1181704"/>
              <a:gd name="connsiteX24" fmla="*/ 2674575 w 4920613"/>
              <a:gd name="connsiteY24" fmla="*/ 820623 h 1181704"/>
              <a:gd name="connsiteX25" fmla="*/ 2773187 w 4920613"/>
              <a:gd name="connsiteY25" fmla="*/ 784764 h 1181704"/>
              <a:gd name="connsiteX26" fmla="*/ 2800081 w 4920613"/>
              <a:gd name="connsiteY26" fmla="*/ 775800 h 1181704"/>
              <a:gd name="connsiteX27" fmla="*/ 2862834 w 4920613"/>
              <a:gd name="connsiteY27" fmla="*/ 766835 h 1181704"/>
              <a:gd name="connsiteX28" fmla="*/ 2934551 w 4920613"/>
              <a:gd name="connsiteY28" fmla="*/ 730976 h 1181704"/>
              <a:gd name="connsiteX29" fmla="*/ 3033163 w 4920613"/>
              <a:gd name="connsiteY29" fmla="*/ 686152 h 1181704"/>
              <a:gd name="connsiteX30" fmla="*/ 3212457 w 4920613"/>
              <a:gd name="connsiteY30" fmla="*/ 695117 h 1181704"/>
              <a:gd name="connsiteX31" fmla="*/ 3490363 w 4920613"/>
              <a:gd name="connsiteY31" fmla="*/ 713047 h 1181704"/>
              <a:gd name="connsiteX32" fmla="*/ 3535187 w 4920613"/>
              <a:gd name="connsiteY32" fmla="*/ 704082 h 1181704"/>
              <a:gd name="connsiteX33" fmla="*/ 3606904 w 4920613"/>
              <a:gd name="connsiteY33" fmla="*/ 686152 h 1181704"/>
              <a:gd name="connsiteX34" fmla="*/ 3624834 w 4920613"/>
              <a:gd name="connsiteY34" fmla="*/ 668223 h 1181704"/>
              <a:gd name="connsiteX35" fmla="*/ 3678622 w 4920613"/>
              <a:gd name="connsiteY35" fmla="*/ 659258 h 1181704"/>
              <a:gd name="connsiteX36" fmla="*/ 3705516 w 4920613"/>
              <a:gd name="connsiteY36" fmla="*/ 650294 h 1181704"/>
              <a:gd name="connsiteX37" fmla="*/ 3723445 w 4920613"/>
              <a:gd name="connsiteY37" fmla="*/ 632364 h 1181704"/>
              <a:gd name="connsiteX38" fmla="*/ 3839987 w 4920613"/>
              <a:gd name="connsiteY38" fmla="*/ 605470 h 1181704"/>
              <a:gd name="connsiteX39" fmla="*/ 3866881 w 4920613"/>
              <a:gd name="connsiteY39" fmla="*/ 596505 h 1181704"/>
              <a:gd name="connsiteX40" fmla="*/ 3929634 w 4920613"/>
              <a:gd name="connsiteY40" fmla="*/ 587541 h 1181704"/>
              <a:gd name="connsiteX41" fmla="*/ 3965492 w 4920613"/>
              <a:gd name="connsiteY41" fmla="*/ 578576 h 1181704"/>
              <a:gd name="connsiteX42" fmla="*/ 4198575 w 4920613"/>
              <a:gd name="connsiteY42" fmla="*/ 569611 h 1181704"/>
              <a:gd name="connsiteX43" fmla="*/ 4279257 w 4920613"/>
              <a:gd name="connsiteY43" fmla="*/ 551682 h 1181704"/>
              <a:gd name="connsiteX44" fmla="*/ 4306151 w 4920613"/>
              <a:gd name="connsiteY44" fmla="*/ 533752 h 1181704"/>
              <a:gd name="connsiteX45" fmla="*/ 4368904 w 4920613"/>
              <a:gd name="connsiteY45" fmla="*/ 506858 h 1181704"/>
              <a:gd name="connsiteX46" fmla="*/ 4413728 w 4920613"/>
              <a:gd name="connsiteY46" fmla="*/ 462035 h 1181704"/>
              <a:gd name="connsiteX47" fmla="*/ 4449587 w 4920613"/>
              <a:gd name="connsiteY47" fmla="*/ 417211 h 1181704"/>
              <a:gd name="connsiteX48" fmla="*/ 4476481 w 4920613"/>
              <a:gd name="connsiteY48" fmla="*/ 399282 h 1181704"/>
              <a:gd name="connsiteX49" fmla="*/ 4494410 w 4920613"/>
              <a:gd name="connsiteY49" fmla="*/ 381352 h 1181704"/>
              <a:gd name="connsiteX50" fmla="*/ 4548198 w 4920613"/>
              <a:gd name="connsiteY50" fmla="*/ 345494 h 1181704"/>
              <a:gd name="connsiteX51" fmla="*/ 4575092 w 4920613"/>
              <a:gd name="connsiteY51" fmla="*/ 327564 h 1181704"/>
              <a:gd name="connsiteX52" fmla="*/ 4593022 w 4920613"/>
              <a:gd name="connsiteY52" fmla="*/ 309635 h 1181704"/>
              <a:gd name="connsiteX53" fmla="*/ 4619916 w 4920613"/>
              <a:gd name="connsiteY53" fmla="*/ 300670 h 1181704"/>
              <a:gd name="connsiteX54" fmla="*/ 4691634 w 4920613"/>
              <a:gd name="connsiteY54" fmla="*/ 282741 h 1181704"/>
              <a:gd name="connsiteX55" fmla="*/ 4745422 w 4920613"/>
              <a:gd name="connsiteY55" fmla="*/ 264811 h 1181704"/>
              <a:gd name="connsiteX56" fmla="*/ 4772316 w 4920613"/>
              <a:gd name="connsiteY56" fmla="*/ 246882 h 1181704"/>
              <a:gd name="connsiteX57" fmla="*/ 4826104 w 4920613"/>
              <a:gd name="connsiteY57" fmla="*/ 237917 h 1181704"/>
              <a:gd name="connsiteX58" fmla="*/ 4852998 w 4920613"/>
              <a:gd name="connsiteY58" fmla="*/ 228952 h 1181704"/>
              <a:gd name="connsiteX59" fmla="*/ 4870928 w 4920613"/>
              <a:gd name="connsiteY59" fmla="*/ 211023 h 1181704"/>
              <a:gd name="connsiteX60" fmla="*/ 4906787 w 4920613"/>
              <a:gd name="connsiteY60" fmla="*/ 157235 h 1181704"/>
              <a:gd name="connsiteX61" fmla="*/ 4915751 w 4920613"/>
              <a:gd name="connsiteY61" fmla="*/ 130341 h 1181704"/>
              <a:gd name="connsiteX62" fmla="*/ 4879892 w 4920613"/>
              <a:gd name="connsiteY62" fmla="*/ 112411 h 1181704"/>
              <a:gd name="connsiteX63" fmla="*/ 4835069 w 4920613"/>
              <a:gd name="connsiteY63" fmla="*/ 85517 h 1181704"/>
              <a:gd name="connsiteX64" fmla="*/ 4763351 w 4920613"/>
              <a:gd name="connsiteY64" fmla="*/ 67588 h 1181704"/>
              <a:gd name="connsiteX65" fmla="*/ 4584057 w 4920613"/>
              <a:gd name="connsiteY65" fmla="*/ 40694 h 1181704"/>
              <a:gd name="connsiteX66" fmla="*/ 4530269 w 4920613"/>
              <a:gd name="connsiteY66" fmla="*/ 22764 h 1181704"/>
              <a:gd name="connsiteX67" fmla="*/ 4431657 w 4920613"/>
              <a:gd name="connsiteY67" fmla="*/ 4835 h 1181704"/>
              <a:gd name="connsiteX68" fmla="*/ 4216504 w 4920613"/>
              <a:gd name="connsiteY68" fmla="*/ 22764 h 1181704"/>
              <a:gd name="connsiteX69" fmla="*/ 4162716 w 4920613"/>
              <a:gd name="connsiteY69" fmla="*/ 49658 h 1181704"/>
              <a:gd name="connsiteX70" fmla="*/ 4099963 w 4920613"/>
              <a:gd name="connsiteY70" fmla="*/ 67588 h 1181704"/>
              <a:gd name="connsiteX71" fmla="*/ 4073069 w 4920613"/>
              <a:gd name="connsiteY71" fmla="*/ 85517 h 1181704"/>
              <a:gd name="connsiteX72" fmla="*/ 3992387 w 4920613"/>
              <a:gd name="connsiteY72" fmla="*/ 94482 h 1181704"/>
              <a:gd name="connsiteX73" fmla="*/ 3956528 w 4920613"/>
              <a:gd name="connsiteY73" fmla="*/ 103447 h 1181704"/>
              <a:gd name="connsiteX74" fmla="*/ 3929634 w 4920613"/>
              <a:gd name="connsiteY74" fmla="*/ 112411 h 1181704"/>
              <a:gd name="connsiteX75" fmla="*/ 3875845 w 4920613"/>
              <a:gd name="connsiteY75" fmla="*/ 121376 h 1181704"/>
              <a:gd name="connsiteX76" fmla="*/ 3839987 w 4920613"/>
              <a:gd name="connsiteY76" fmla="*/ 130341 h 1181704"/>
              <a:gd name="connsiteX77" fmla="*/ 3597939 w 4920613"/>
              <a:gd name="connsiteY77" fmla="*/ 103447 h 1181704"/>
              <a:gd name="connsiteX78" fmla="*/ 3239351 w 4920613"/>
              <a:gd name="connsiteY78" fmla="*/ 112411 h 1181704"/>
              <a:gd name="connsiteX79" fmla="*/ 3131775 w 4920613"/>
              <a:gd name="connsiteY79" fmla="*/ 130341 h 1181704"/>
              <a:gd name="connsiteX80" fmla="*/ 3104881 w 4920613"/>
              <a:gd name="connsiteY80" fmla="*/ 139305 h 1181704"/>
              <a:gd name="connsiteX81" fmla="*/ 3024198 w 4920613"/>
              <a:gd name="connsiteY81" fmla="*/ 148270 h 1181704"/>
              <a:gd name="connsiteX82" fmla="*/ 2979375 w 4920613"/>
              <a:gd name="connsiteY82" fmla="*/ 157235 h 1181704"/>
              <a:gd name="connsiteX83" fmla="*/ 2862834 w 4920613"/>
              <a:gd name="connsiteY83" fmla="*/ 166200 h 1181704"/>
              <a:gd name="connsiteX84" fmla="*/ 2755257 w 4920613"/>
              <a:gd name="connsiteY84" fmla="*/ 184129 h 1181704"/>
              <a:gd name="connsiteX85" fmla="*/ 2701469 w 4920613"/>
              <a:gd name="connsiteY85" fmla="*/ 193094 h 1181704"/>
              <a:gd name="connsiteX86" fmla="*/ 2540104 w 4920613"/>
              <a:gd name="connsiteY86" fmla="*/ 175164 h 1181704"/>
              <a:gd name="connsiteX87" fmla="*/ 2495281 w 4920613"/>
              <a:gd name="connsiteY87" fmla="*/ 157235 h 1181704"/>
              <a:gd name="connsiteX88" fmla="*/ 2432528 w 4920613"/>
              <a:gd name="connsiteY88" fmla="*/ 139305 h 1181704"/>
              <a:gd name="connsiteX89" fmla="*/ 2181516 w 4920613"/>
              <a:gd name="connsiteY89" fmla="*/ 112411 h 1181704"/>
              <a:gd name="connsiteX90" fmla="*/ 2109798 w 4920613"/>
              <a:gd name="connsiteY90" fmla="*/ 103447 h 1181704"/>
              <a:gd name="connsiteX91" fmla="*/ 1921539 w 4920613"/>
              <a:gd name="connsiteY91" fmla="*/ 121376 h 1181704"/>
              <a:gd name="connsiteX92" fmla="*/ 1849822 w 4920613"/>
              <a:gd name="connsiteY92" fmla="*/ 139305 h 1181704"/>
              <a:gd name="connsiteX93" fmla="*/ 1813963 w 4920613"/>
              <a:gd name="connsiteY93" fmla="*/ 148270 h 1181704"/>
              <a:gd name="connsiteX94" fmla="*/ 1553987 w 4920613"/>
              <a:gd name="connsiteY94" fmla="*/ 166200 h 1181704"/>
              <a:gd name="connsiteX95" fmla="*/ 1527092 w 4920613"/>
              <a:gd name="connsiteY95" fmla="*/ 175164 h 1181704"/>
              <a:gd name="connsiteX96" fmla="*/ 1419516 w 4920613"/>
              <a:gd name="connsiteY96" fmla="*/ 193094 h 1181704"/>
              <a:gd name="connsiteX97" fmla="*/ 1383657 w 4920613"/>
              <a:gd name="connsiteY97" fmla="*/ 202058 h 1181704"/>
              <a:gd name="connsiteX98" fmla="*/ 1356763 w 4920613"/>
              <a:gd name="connsiteY98" fmla="*/ 211023 h 1181704"/>
              <a:gd name="connsiteX99" fmla="*/ 1159539 w 4920613"/>
              <a:gd name="connsiteY99" fmla="*/ 219988 h 1181704"/>
              <a:gd name="connsiteX100" fmla="*/ 1087822 w 4920613"/>
              <a:gd name="connsiteY100" fmla="*/ 228952 h 1181704"/>
              <a:gd name="connsiteX101" fmla="*/ 1016104 w 4920613"/>
              <a:gd name="connsiteY101" fmla="*/ 246882 h 1181704"/>
              <a:gd name="connsiteX102" fmla="*/ 827845 w 4920613"/>
              <a:gd name="connsiteY102" fmla="*/ 255847 h 1181704"/>
              <a:gd name="connsiteX103" fmla="*/ 729234 w 4920613"/>
              <a:gd name="connsiteY103" fmla="*/ 273776 h 1181704"/>
              <a:gd name="connsiteX104" fmla="*/ 702339 w 4920613"/>
              <a:gd name="connsiteY104" fmla="*/ 282741 h 1181704"/>
              <a:gd name="connsiteX105" fmla="*/ 612692 w 4920613"/>
              <a:gd name="connsiteY105" fmla="*/ 291705 h 1181704"/>
              <a:gd name="connsiteX106" fmla="*/ 576834 w 4920613"/>
              <a:gd name="connsiteY106" fmla="*/ 300670 h 1181704"/>
              <a:gd name="connsiteX107" fmla="*/ 487187 w 4920613"/>
              <a:gd name="connsiteY107" fmla="*/ 318600 h 1181704"/>
              <a:gd name="connsiteX108" fmla="*/ 406504 w 4920613"/>
              <a:gd name="connsiteY108" fmla="*/ 336529 h 1181704"/>
              <a:gd name="connsiteX109" fmla="*/ 379610 w 4920613"/>
              <a:gd name="connsiteY109" fmla="*/ 345494 h 1181704"/>
              <a:gd name="connsiteX110" fmla="*/ 280998 w 4920613"/>
              <a:gd name="connsiteY110" fmla="*/ 354458 h 1181704"/>
              <a:gd name="connsiteX111" fmla="*/ 227210 w 4920613"/>
              <a:gd name="connsiteY111" fmla="*/ 390317 h 1181704"/>
              <a:gd name="connsiteX112" fmla="*/ 191351 w 4920613"/>
              <a:gd name="connsiteY112" fmla="*/ 399282 h 1181704"/>
              <a:gd name="connsiteX113" fmla="*/ 164457 w 4920613"/>
              <a:gd name="connsiteY113" fmla="*/ 408247 h 1181704"/>
              <a:gd name="connsiteX114" fmla="*/ 101704 w 4920613"/>
              <a:gd name="connsiteY114" fmla="*/ 444105 h 1181704"/>
              <a:gd name="connsiteX115" fmla="*/ 74810 w 4920613"/>
              <a:gd name="connsiteY115" fmla="*/ 453070 h 1181704"/>
              <a:gd name="connsiteX116" fmla="*/ 200944 w 4920613"/>
              <a:gd name="connsiteY116" fmla="*/ 510187 h 1181704"/>
              <a:gd name="connsiteX117" fmla="*/ 21022 w 4920613"/>
              <a:gd name="connsiteY117" fmla="*/ 515823 h 1181704"/>
              <a:gd name="connsiteX118" fmla="*/ 74810 w 4920613"/>
              <a:gd name="connsiteY118" fmla="*/ 973023 h 1181704"/>
              <a:gd name="connsiteX119" fmla="*/ 128598 w 4920613"/>
              <a:gd name="connsiteY119" fmla="*/ 1008882 h 1181704"/>
              <a:gd name="connsiteX120" fmla="*/ 191351 w 4920613"/>
              <a:gd name="connsiteY120" fmla="*/ 1035776 h 1181704"/>
              <a:gd name="connsiteX121" fmla="*/ 254104 w 4920613"/>
              <a:gd name="connsiteY121" fmla="*/ 1062670 h 1181704"/>
              <a:gd name="connsiteX122" fmla="*/ 298928 w 4920613"/>
              <a:gd name="connsiteY122" fmla="*/ 1089564 h 1181704"/>
              <a:gd name="connsiteX123" fmla="*/ 334787 w 4920613"/>
              <a:gd name="connsiteY123" fmla="*/ 1098529 h 1181704"/>
              <a:gd name="connsiteX124" fmla="*/ 397539 w 4920613"/>
              <a:gd name="connsiteY124" fmla="*/ 1116458 h 1181704"/>
              <a:gd name="connsiteX125" fmla="*/ 433398 w 4920613"/>
              <a:gd name="connsiteY125" fmla="*/ 1134388 h 1181704"/>
              <a:gd name="connsiteX126" fmla="*/ 666481 w 4920613"/>
              <a:gd name="connsiteY126" fmla="*/ 1134388 h 1181704"/>
              <a:gd name="connsiteX127" fmla="*/ 738198 w 4920613"/>
              <a:gd name="connsiteY127" fmla="*/ 1143352 h 1181704"/>
              <a:gd name="connsiteX128" fmla="*/ 854739 w 4920613"/>
              <a:gd name="connsiteY128" fmla="*/ 1152317 h 1181704"/>
              <a:gd name="connsiteX129" fmla="*/ 872669 w 4920613"/>
              <a:gd name="connsiteY129" fmla="*/ 1161282 h 1181704"/>
              <a:gd name="connsiteX0" fmla="*/ 863705 w 4911649"/>
              <a:gd name="connsiteY0" fmla="*/ 1161282 h 1181704"/>
              <a:gd name="connsiteX1" fmla="*/ 971281 w 4911649"/>
              <a:gd name="connsiteY1" fmla="*/ 1143352 h 1181704"/>
              <a:gd name="connsiteX2" fmla="*/ 1069893 w 4911649"/>
              <a:gd name="connsiteY2" fmla="*/ 1134388 h 1181704"/>
              <a:gd name="connsiteX3" fmla="*/ 1123681 w 4911649"/>
              <a:gd name="connsiteY3" fmla="*/ 1107494 h 1181704"/>
              <a:gd name="connsiteX4" fmla="*/ 1159540 w 4911649"/>
              <a:gd name="connsiteY4" fmla="*/ 1080600 h 1181704"/>
              <a:gd name="connsiteX5" fmla="*/ 1231258 w 4911649"/>
              <a:gd name="connsiteY5" fmla="*/ 1035776 h 1181704"/>
              <a:gd name="connsiteX6" fmla="*/ 1267117 w 4911649"/>
              <a:gd name="connsiteY6" fmla="*/ 990952 h 1181704"/>
              <a:gd name="connsiteX7" fmla="*/ 1302975 w 4911649"/>
              <a:gd name="connsiteY7" fmla="*/ 973023 h 1181704"/>
              <a:gd name="connsiteX8" fmla="*/ 1419517 w 4911649"/>
              <a:gd name="connsiteY8" fmla="*/ 937164 h 1181704"/>
              <a:gd name="connsiteX9" fmla="*/ 1464340 w 4911649"/>
              <a:gd name="connsiteY9" fmla="*/ 928200 h 1181704"/>
              <a:gd name="connsiteX10" fmla="*/ 1527093 w 4911649"/>
              <a:gd name="connsiteY10" fmla="*/ 901305 h 1181704"/>
              <a:gd name="connsiteX11" fmla="*/ 1562952 w 4911649"/>
              <a:gd name="connsiteY11" fmla="*/ 892341 h 1181704"/>
              <a:gd name="connsiteX12" fmla="*/ 1625705 w 4911649"/>
              <a:gd name="connsiteY12" fmla="*/ 874411 h 1181704"/>
              <a:gd name="connsiteX13" fmla="*/ 1652599 w 4911649"/>
              <a:gd name="connsiteY13" fmla="*/ 865447 h 1181704"/>
              <a:gd name="connsiteX14" fmla="*/ 1804999 w 4911649"/>
              <a:gd name="connsiteY14" fmla="*/ 847517 h 1181704"/>
              <a:gd name="connsiteX15" fmla="*/ 1939470 w 4911649"/>
              <a:gd name="connsiteY15" fmla="*/ 856482 h 1181704"/>
              <a:gd name="connsiteX16" fmla="*/ 1966364 w 4911649"/>
              <a:gd name="connsiteY16" fmla="*/ 865447 h 1181704"/>
              <a:gd name="connsiteX17" fmla="*/ 2011187 w 4911649"/>
              <a:gd name="connsiteY17" fmla="*/ 874411 h 1181704"/>
              <a:gd name="connsiteX18" fmla="*/ 2029117 w 4911649"/>
              <a:gd name="connsiteY18" fmla="*/ 892341 h 1181704"/>
              <a:gd name="connsiteX19" fmla="*/ 2253234 w 4911649"/>
              <a:gd name="connsiteY19" fmla="*/ 901305 h 1181704"/>
              <a:gd name="connsiteX20" fmla="*/ 2333917 w 4911649"/>
              <a:gd name="connsiteY20" fmla="*/ 865447 h 1181704"/>
              <a:gd name="connsiteX21" fmla="*/ 2378740 w 4911649"/>
              <a:gd name="connsiteY21" fmla="*/ 856482 h 1181704"/>
              <a:gd name="connsiteX22" fmla="*/ 2468387 w 4911649"/>
              <a:gd name="connsiteY22" fmla="*/ 838552 h 1181704"/>
              <a:gd name="connsiteX23" fmla="*/ 2584928 w 4911649"/>
              <a:gd name="connsiteY23" fmla="*/ 829588 h 1181704"/>
              <a:gd name="connsiteX24" fmla="*/ 2665611 w 4911649"/>
              <a:gd name="connsiteY24" fmla="*/ 820623 h 1181704"/>
              <a:gd name="connsiteX25" fmla="*/ 2764223 w 4911649"/>
              <a:gd name="connsiteY25" fmla="*/ 784764 h 1181704"/>
              <a:gd name="connsiteX26" fmla="*/ 2791117 w 4911649"/>
              <a:gd name="connsiteY26" fmla="*/ 775800 h 1181704"/>
              <a:gd name="connsiteX27" fmla="*/ 2853870 w 4911649"/>
              <a:gd name="connsiteY27" fmla="*/ 766835 h 1181704"/>
              <a:gd name="connsiteX28" fmla="*/ 2925587 w 4911649"/>
              <a:gd name="connsiteY28" fmla="*/ 730976 h 1181704"/>
              <a:gd name="connsiteX29" fmla="*/ 3024199 w 4911649"/>
              <a:gd name="connsiteY29" fmla="*/ 686152 h 1181704"/>
              <a:gd name="connsiteX30" fmla="*/ 3203493 w 4911649"/>
              <a:gd name="connsiteY30" fmla="*/ 695117 h 1181704"/>
              <a:gd name="connsiteX31" fmla="*/ 3481399 w 4911649"/>
              <a:gd name="connsiteY31" fmla="*/ 713047 h 1181704"/>
              <a:gd name="connsiteX32" fmla="*/ 3526223 w 4911649"/>
              <a:gd name="connsiteY32" fmla="*/ 704082 h 1181704"/>
              <a:gd name="connsiteX33" fmla="*/ 3597940 w 4911649"/>
              <a:gd name="connsiteY33" fmla="*/ 686152 h 1181704"/>
              <a:gd name="connsiteX34" fmla="*/ 3615870 w 4911649"/>
              <a:gd name="connsiteY34" fmla="*/ 668223 h 1181704"/>
              <a:gd name="connsiteX35" fmla="*/ 3669658 w 4911649"/>
              <a:gd name="connsiteY35" fmla="*/ 659258 h 1181704"/>
              <a:gd name="connsiteX36" fmla="*/ 3696552 w 4911649"/>
              <a:gd name="connsiteY36" fmla="*/ 650294 h 1181704"/>
              <a:gd name="connsiteX37" fmla="*/ 3714481 w 4911649"/>
              <a:gd name="connsiteY37" fmla="*/ 632364 h 1181704"/>
              <a:gd name="connsiteX38" fmla="*/ 3831023 w 4911649"/>
              <a:gd name="connsiteY38" fmla="*/ 605470 h 1181704"/>
              <a:gd name="connsiteX39" fmla="*/ 3857917 w 4911649"/>
              <a:gd name="connsiteY39" fmla="*/ 596505 h 1181704"/>
              <a:gd name="connsiteX40" fmla="*/ 3920670 w 4911649"/>
              <a:gd name="connsiteY40" fmla="*/ 587541 h 1181704"/>
              <a:gd name="connsiteX41" fmla="*/ 3956528 w 4911649"/>
              <a:gd name="connsiteY41" fmla="*/ 578576 h 1181704"/>
              <a:gd name="connsiteX42" fmla="*/ 4189611 w 4911649"/>
              <a:gd name="connsiteY42" fmla="*/ 569611 h 1181704"/>
              <a:gd name="connsiteX43" fmla="*/ 4270293 w 4911649"/>
              <a:gd name="connsiteY43" fmla="*/ 551682 h 1181704"/>
              <a:gd name="connsiteX44" fmla="*/ 4297187 w 4911649"/>
              <a:gd name="connsiteY44" fmla="*/ 533752 h 1181704"/>
              <a:gd name="connsiteX45" fmla="*/ 4359940 w 4911649"/>
              <a:gd name="connsiteY45" fmla="*/ 506858 h 1181704"/>
              <a:gd name="connsiteX46" fmla="*/ 4404764 w 4911649"/>
              <a:gd name="connsiteY46" fmla="*/ 462035 h 1181704"/>
              <a:gd name="connsiteX47" fmla="*/ 4440623 w 4911649"/>
              <a:gd name="connsiteY47" fmla="*/ 417211 h 1181704"/>
              <a:gd name="connsiteX48" fmla="*/ 4467517 w 4911649"/>
              <a:gd name="connsiteY48" fmla="*/ 399282 h 1181704"/>
              <a:gd name="connsiteX49" fmla="*/ 4485446 w 4911649"/>
              <a:gd name="connsiteY49" fmla="*/ 381352 h 1181704"/>
              <a:gd name="connsiteX50" fmla="*/ 4539234 w 4911649"/>
              <a:gd name="connsiteY50" fmla="*/ 345494 h 1181704"/>
              <a:gd name="connsiteX51" fmla="*/ 4566128 w 4911649"/>
              <a:gd name="connsiteY51" fmla="*/ 327564 h 1181704"/>
              <a:gd name="connsiteX52" fmla="*/ 4584058 w 4911649"/>
              <a:gd name="connsiteY52" fmla="*/ 309635 h 1181704"/>
              <a:gd name="connsiteX53" fmla="*/ 4610952 w 4911649"/>
              <a:gd name="connsiteY53" fmla="*/ 300670 h 1181704"/>
              <a:gd name="connsiteX54" fmla="*/ 4682670 w 4911649"/>
              <a:gd name="connsiteY54" fmla="*/ 282741 h 1181704"/>
              <a:gd name="connsiteX55" fmla="*/ 4736458 w 4911649"/>
              <a:gd name="connsiteY55" fmla="*/ 264811 h 1181704"/>
              <a:gd name="connsiteX56" fmla="*/ 4763352 w 4911649"/>
              <a:gd name="connsiteY56" fmla="*/ 246882 h 1181704"/>
              <a:gd name="connsiteX57" fmla="*/ 4817140 w 4911649"/>
              <a:gd name="connsiteY57" fmla="*/ 237917 h 1181704"/>
              <a:gd name="connsiteX58" fmla="*/ 4844034 w 4911649"/>
              <a:gd name="connsiteY58" fmla="*/ 228952 h 1181704"/>
              <a:gd name="connsiteX59" fmla="*/ 4861964 w 4911649"/>
              <a:gd name="connsiteY59" fmla="*/ 211023 h 1181704"/>
              <a:gd name="connsiteX60" fmla="*/ 4897823 w 4911649"/>
              <a:gd name="connsiteY60" fmla="*/ 157235 h 1181704"/>
              <a:gd name="connsiteX61" fmla="*/ 4906787 w 4911649"/>
              <a:gd name="connsiteY61" fmla="*/ 130341 h 1181704"/>
              <a:gd name="connsiteX62" fmla="*/ 4870928 w 4911649"/>
              <a:gd name="connsiteY62" fmla="*/ 112411 h 1181704"/>
              <a:gd name="connsiteX63" fmla="*/ 4826105 w 4911649"/>
              <a:gd name="connsiteY63" fmla="*/ 85517 h 1181704"/>
              <a:gd name="connsiteX64" fmla="*/ 4754387 w 4911649"/>
              <a:gd name="connsiteY64" fmla="*/ 67588 h 1181704"/>
              <a:gd name="connsiteX65" fmla="*/ 4575093 w 4911649"/>
              <a:gd name="connsiteY65" fmla="*/ 40694 h 1181704"/>
              <a:gd name="connsiteX66" fmla="*/ 4521305 w 4911649"/>
              <a:gd name="connsiteY66" fmla="*/ 22764 h 1181704"/>
              <a:gd name="connsiteX67" fmla="*/ 4422693 w 4911649"/>
              <a:gd name="connsiteY67" fmla="*/ 4835 h 1181704"/>
              <a:gd name="connsiteX68" fmla="*/ 4207540 w 4911649"/>
              <a:gd name="connsiteY68" fmla="*/ 22764 h 1181704"/>
              <a:gd name="connsiteX69" fmla="*/ 4153752 w 4911649"/>
              <a:gd name="connsiteY69" fmla="*/ 49658 h 1181704"/>
              <a:gd name="connsiteX70" fmla="*/ 4090999 w 4911649"/>
              <a:gd name="connsiteY70" fmla="*/ 67588 h 1181704"/>
              <a:gd name="connsiteX71" fmla="*/ 4064105 w 4911649"/>
              <a:gd name="connsiteY71" fmla="*/ 85517 h 1181704"/>
              <a:gd name="connsiteX72" fmla="*/ 3983423 w 4911649"/>
              <a:gd name="connsiteY72" fmla="*/ 94482 h 1181704"/>
              <a:gd name="connsiteX73" fmla="*/ 3947564 w 4911649"/>
              <a:gd name="connsiteY73" fmla="*/ 103447 h 1181704"/>
              <a:gd name="connsiteX74" fmla="*/ 3920670 w 4911649"/>
              <a:gd name="connsiteY74" fmla="*/ 112411 h 1181704"/>
              <a:gd name="connsiteX75" fmla="*/ 3866881 w 4911649"/>
              <a:gd name="connsiteY75" fmla="*/ 121376 h 1181704"/>
              <a:gd name="connsiteX76" fmla="*/ 3831023 w 4911649"/>
              <a:gd name="connsiteY76" fmla="*/ 130341 h 1181704"/>
              <a:gd name="connsiteX77" fmla="*/ 3588975 w 4911649"/>
              <a:gd name="connsiteY77" fmla="*/ 103447 h 1181704"/>
              <a:gd name="connsiteX78" fmla="*/ 3230387 w 4911649"/>
              <a:gd name="connsiteY78" fmla="*/ 112411 h 1181704"/>
              <a:gd name="connsiteX79" fmla="*/ 3122811 w 4911649"/>
              <a:gd name="connsiteY79" fmla="*/ 130341 h 1181704"/>
              <a:gd name="connsiteX80" fmla="*/ 3095917 w 4911649"/>
              <a:gd name="connsiteY80" fmla="*/ 139305 h 1181704"/>
              <a:gd name="connsiteX81" fmla="*/ 3015234 w 4911649"/>
              <a:gd name="connsiteY81" fmla="*/ 148270 h 1181704"/>
              <a:gd name="connsiteX82" fmla="*/ 2970411 w 4911649"/>
              <a:gd name="connsiteY82" fmla="*/ 157235 h 1181704"/>
              <a:gd name="connsiteX83" fmla="*/ 2853870 w 4911649"/>
              <a:gd name="connsiteY83" fmla="*/ 166200 h 1181704"/>
              <a:gd name="connsiteX84" fmla="*/ 2746293 w 4911649"/>
              <a:gd name="connsiteY84" fmla="*/ 184129 h 1181704"/>
              <a:gd name="connsiteX85" fmla="*/ 2692505 w 4911649"/>
              <a:gd name="connsiteY85" fmla="*/ 193094 h 1181704"/>
              <a:gd name="connsiteX86" fmla="*/ 2531140 w 4911649"/>
              <a:gd name="connsiteY86" fmla="*/ 175164 h 1181704"/>
              <a:gd name="connsiteX87" fmla="*/ 2486317 w 4911649"/>
              <a:gd name="connsiteY87" fmla="*/ 157235 h 1181704"/>
              <a:gd name="connsiteX88" fmla="*/ 2423564 w 4911649"/>
              <a:gd name="connsiteY88" fmla="*/ 139305 h 1181704"/>
              <a:gd name="connsiteX89" fmla="*/ 2172552 w 4911649"/>
              <a:gd name="connsiteY89" fmla="*/ 112411 h 1181704"/>
              <a:gd name="connsiteX90" fmla="*/ 2100834 w 4911649"/>
              <a:gd name="connsiteY90" fmla="*/ 103447 h 1181704"/>
              <a:gd name="connsiteX91" fmla="*/ 1912575 w 4911649"/>
              <a:gd name="connsiteY91" fmla="*/ 121376 h 1181704"/>
              <a:gd name="connsiteX92" fmla="*/ 1840858 w 4911649"/>
              <a:gd name="connsiteY92" fmla="*/ 139305 h 1181704"/>
              <a:gd name="connsiteX93" fmla="*/ 1804999 w 4911649"/>
              <a:gd name="connsiteY93" fmla="*/ 148270 h 1181704"/>
              <a:gd name="connsiteX94" fmla="*/ 1545023 w 4911649"/>
              <a:gd name="connsiteY94" fmla="*/ 166200 h 1181704"/>
              <a:gd name="connsiteX95" fmla="*/ 1518128 w 4911649"/>
              <a:gd name="connsiteY95" fmla="*/ 175164 h 1181704"/>
              <a:gd name="connsiteX96" fmla="*/ 1410552 w 4911649"/>
              <a:gd name="connsiteY96" fmla="*/ 193094 h 1181704"/>
              <a:gd name="connsiteX97" fmla="*/ 1374693 w 4911649"/>
              <a:gd name="connsiteY97" fmla="*/ 202058 h 1181704"/>
              <a:gd name="connsiteX98" fmla="*/ 1347799 w 4911649"/>
              <a:gd name="connsiteY98" fmla="*/ 211023 h 1181704"/>
              <a:gd name="connsiteX99" fmla="*/ 1150575 w 4911649"/>
              <a:gd name="connsiteY99" fmla="*/ 219988 h 1181704"/>
              <a:gd name="connsiteX100" fmla="*/ 1078858 w 4911649"/>
              <a:gd name="connsiteY100" fmla="*/ 228952 h 1181704"/>
              <a:gd name="connsiteX101" fmla="*/ 1007140 w 4911649"/>
              <a:gd name="connsiteY101" fmla="*/ 246882 h 1181704"/>
              <a:gd name="connsiteX102" fmla="*/ 818881 w 4911649"/>
              <a:gd name="connsiteY102" fmla="*/ 255847 h 1181704"/>
              <a:gd name="connsiteX103" fmla="*/ 720270 w 4911649"/>
              <a:gd name="connsiteY103" fmla="*/ 273776 h 1181704"/>
              <a:gd name="connsiteX104" fmla="*/ 693375 w 4911649"/>
              <a:gd name="connsiteY104" fmla="*/ 282741 h 1181704"/>
              <a:gd name="connsiteX105" fmla="*/ 603728 w 4911649"/>
              <a:gd name="connsiteY105" fmla="*/ 291705 h 1181704"/>
              <a:gd name="connsiteX106" fmla="*/ 567870 w 4911649"/>
              <a:gd name="connsiteY106" fmla="*/ 300670 h 1181704"/>
              <a:gd name="connsiteX107" fmla="*/ 478223 w 4911649"/>
              <a:gd name="connsiteY107" fmla="*/ 318600 h 1181704"/>
              <a:gd name="connsiteX108" fmla="*/ 397540 w 4911649"/>
              <a:gd name="connsiteY108" fmla="*/ 336529 h 1181704"/>
              <a:gd name="connsiteX109" fmla="*/ 370646 w 4911649"/>
              <a:gd name="connsiteY109" fmla="*/ 345494 h 1181704"/>
              <a:gd name="connsiteX110" fmla="*/ 272034 w 4911649"/>
              <a:gd name="connsiteY110" fmla="*/ 354458 h 1181704"/>
              <a:gd name="connsiteX111" fmla="*/ 218246 w 4911649"/>
              <a:gd name="connsiteY111" fmla="*/ 390317 h 1181704"/>
              <a:gd name="connsiteX112" fmla="*/ 182387 w 4911649"/>
              <a:gd name="connsiteY112" fmla="*/ 399282 h 1181704"/>
              <a:gd name="connsiteX113" fmla="*/ 155493 w 4911649"/>
              <a:gd name="connsiteY113" fmla="*/ 408247 h 1181704"/>
              <a:gd name="connsiteX114" fmla="*/ 92740 w 4911649"/>
              <a:gd name="connsiteY114" fmla="*/ 444105 h 1181704"/>
              <a:gd name="connsiteX115" fmla="*/ 65846 w 4911649"/>
              <a:gd name="connsiteY115" fmla="*/ 453070 h 1181704"/>
              <a:gd name="connsiteX116" fmla="*/ 191980 w 4911649"/>
              <a:gd name="connsiteY116" fmla="*/ 510187 h 1181704"/>
              <a:gd name="connsiteX117" fmla="*/ 12058 w 4911649"/>
              <a:gd name="connsiteY117" fmla="*/ 515823 h 1181704"/>
              <a:gd name="connsiteX118" fmla="*/ 119634 w 4911649"/>
              <a:gd name="connsiteY118" fmla="*/ 1008882 h 1181704"/>
              <a:gd name="connsiteX119" fmla="*/ 182387 w 4911649"/>
              <a:gd name="connsiteY119" fmla="*/ 1035776 h 1181704"/>
              <a:gd name="connsiteX120" fmla="*/ 245140 w 4911649"/>
              <a:gd name="connsiteY120" fmla="*/ 1062670 h 1181704"/>
              <a:gd name="connsiteX121" fmla="*/ 289964 w 4911649"/>
              <a:gd name="connsiteY121" fmla="*/ 1089564 h 1181704"/>
              <a:gd name="connsiteX122" fmla="*/ 325823 w 4911649"/>
              <a:gd name="connsiteY122" fmla="*/ 1098529 h 1181704"/>
              <a:gd name="connsiteX123" fmla="*/ 388575 w 4911649"/>
              <a:gd name="connsiteY123" fmla="*/ 1116458 h 1181704"/>
              <a:gd name="connsiteX124" fmla="*/ 424434 w 4911649"/>
              <a:gd name="connsiteY124" fmla="*/ 1134388 h 1181704"/>
              <a:gd name="connsiteX125" fmla="*/ 657517 w 4911649"/>
              <a:gd name="connsiteY125" fmla="*/ 1134388 h 1181704"/>
              <a:gd name="connsiteX126" fmla="*/ 729234 w 4911649"/>
              <a:gd name="connsiteY126" fmla="*/ 1143352 h 1181704"/>
              <a:gd name="connsiteX127" fmla="*/ 845775 w 4911649"/>
              <a:gd name="connsiteY127" fmla="*/ 1152317 h 1181704"/>
              <a:gd name="connsiteX128" fmla="*/ 863705 w 4911649"/>
              <a:gd name="connsiteY128" fmla="*/ 1161282 h 1181704"/>
              <a:gd name="connsiteX0" fmla="*/ 853246 w 4901190"/>
              <a:gd name="connsiteY0" fmla="*/ 1161282 h 1181704"/>
              <a:gd name="connsiteX1" fmla="*/ 960822 w 4901190"/>
              <a:gd name="connsiteY1" fmla="*/ 1143352 h 1181704"/>
              <a:gd name="connsiteX2" fmla="*/ 1059434 w 4901190"/>
              <a:gd name="connsiteY2" fmla="*/ 1134388 h 1181704"/>
              <a:gd name="connsiteX3" fmla="*/ 1113222 w 4901190"/>
              <a:gd name="connsiteY3" fmla="*/ 1107494 h 1181704"/>
              <a:gd name="connsiteX4" fmla="*/ 1149081 w 4901190"/>
              <a:gd name="connsiteY4" fmla="*/ 1080600 h 1181704"/>
              <a:gd name="connsiteX5" fmla="*/ 1220799 w 4901190"/>
              <a:gd name="connsiteY5" fmla="*/ 1035776 h 1181704"/>
              <a:gd name="connsiteX6" fmla="*/ 1256658 w 4901190"/>
              <a:gd name="connsiteY6" fmla="*/ 990952 h 1181704"/>
              <a:gd name="connsiteX7" fmla="*/ 1292516 w 4901190"/>
              <a:gd name="connsiteY7" fmla="*/ 973023 h 1181704"/>
              <a:gd name="connsiteX8" fmla="*/ 1409058 w 4901190"/>
              <a:gd name="connsiteY8" fmla="*/ 937164 h 1181704"/>
              <a:gd name="connsiteX9" fmla="*/ 1453881 w 4901190"/>
              <a:gd name="connsiteY9" fmla="*/ 928200 h 1181704"/>
              <a:gd name="connsiteX10" fmla="*/ 1516634 w 4901190"/>
              <a:gd name="connsiteY10" fmla="*/ 901305 h 1181704"/>
              <a:gd name="connsiteX11" fmla="*/ 1552493 w 4901190"/>
              <a:gd name="connsiteY11" fmla="*/ 892341 h 1181704"/>
              <a:gd name="connsiteX12" fmla="*/ 1615246 w 4901190"/>
              <a:gd name="connsiteY12" fmla="*/ 874411 h 1181704"/>
              <a:gd name="connsiteX13" fmla="*/ 1642140 w 4901190"/>
              <a:gd name="connsiteY13" fmla="*/ 865447 h 1181704"/>
              <a:gd name="connsiteX14" fmla="*/ 1794540 w 4901190"/>
              <a:gd name="connsiteY14" fmla="*/ 847517 h 1181704"/>
              <a:gd name="connsiteX15" fmla="*/ 1929011 w 4901190"/>
              <a:gd name="connsiteY15" fmla="*/ 856482 h 1181704"/>
              <a:gd name="connsiteX16" fmla="*/ 1955905 w 4901190"/>
              <a:gd name="connsiteY16" fmla="*/ 865447 h 1181704"/>
              <a:gd name="connsiteX17" fmla="*/ 2000728 w 4901190"/>
              <a:gd name="connsiteY17" fmla="*/ 874411 h 1181704"/>
              <a:gd name="connsiteX18" fmla="*/ 2018658 w 4901190"/>
              <a:gd name="connsiteY18" fmla="*/ 892341 h 1181704"/>
              <a:gd name="connsiteX19" fmla="*/ 2242775 w 4901190"/>
              <a:gd name="connsiteY19" fmla="*/ 901305 h 1181704"/>
              <a:gd name="connsiteX20" fmla="*/ 2323458 w 4901190"/>
              <a:gd name="connsiteY20" fmla="*/ 865447 h 1181704"/>
              <a:gd name="connsiteX21" fmla="*/ 2368281 w 4901190"/>
              <a:gd name="connsiteY21" fmla="*/ 856482 h 1181704"/>
              <a:gd name="connsiteX22" fmla="*/ 2457928 w 4901190"/>
              <a:gd name="connsiteY22" fmla="*/ 838552 h 1181704"/>
              <a:gd name="connsiteX23" fmla="*/ 2574469 w 4901190"/>
              <a:gd name="connsiteY23" fmla="*/ 829588 h 1181704"/>
              <a:gd name="connsiteX24" fmla="*/ 2655152 w 4901190"/>
              <a:gd name="connsiteY24" fmla="*/ 820623 h 1181704"/>
              <a:gd name="connsiteX25" fmla="*/ 2753764 w 4901190"/>
              <a:gd name="connsiteY25" fmla="*/ 784764 h 1181704"/>
              <a:gd name="connsiteX26" fmla="*/ 2780658 w 4901190"/>
              <a:gd name="connsiteY26" fmla="*/ 775800 h 1181704"/>
              <a:gd name="connsiteX27" fmla="*/ 2843411 w 4901190"/>
              <a:gd name="connsiteY27" fmla="*/ 766835 h 1181704"/>
              <a:gd name="connsiteX28" fmla="*/ 2915128 w 4901190"/>
              <a:gd name="connsiteY28" fmla="*/ 730976 h 1181704"/>
              <a:gd name="connsiteX29" fmla="*/ 3013740 w 4901190"/>
              <a:gd name="connsiteY29" fmla="*/ 686152 h 1181704"/>
              <a:gd name="connsiteX30" fmla="*/ 3193034 w 4901190"/>
              <a:gd name="connsiteY30" fmla="*/ 695117 h 1181704"/>
              <a:gd name="connsiteX31" fmla="*/ 3470940 w 4901190"/>
              <a:gd name="connsiteY31" fmla="*/ 713047 h 1181704"/>
              <a:gd name="connsiteX32" fmla="*/ 3515764 w 4901190"/>
              <a:gd name="connsiteY32" fmla="*/ 704082 h 1181704"/>
              <a:gd name="connsiteX33" fmla="*/ 3587481 w 4901190"/>
              <a:gd name="connsiteY33" fmla="*/ 686152 h 1181704"/>
              <a:gd name="connsiteX34" fmla="*/ 3605411 w 4901190"/>
              <a:gd name="connsiteY34" fmla="*/ 668223 h 1181704"/>
              <a:gd name="connsiteX35" fmla="*/ 3659199 w 4901190"/>
              <a:gd name="connsiteY35" fmla="*/ 659258 h 1181704"/>
              <a:gd name="connsiteX36" fmla="*/ 3686093 w 4901190"/>
              <a:gd name="connsiteY36" fmla="*/ 650294 h 1181704"/>
              <a:gd name="connsiteX37" fmla="*/ 3704022 w 4901190"/>
              <a:gd name="connsiteY37" fmla="*/ 632364 h 1181704"/>
              <a:gd name="connsiteX38" fmla="*/ 3820564 w 4901190"/>
              <a:gd name="connsiteY38" fmla="*/ 605470 h 1181704"/>
              <a:gd name="connsiteX39" fmla="*/ 3847458 w 4901190"/>
              <a:gd name="connsiteY39" fmla="*/ 596505 h 1181704"/>
              <a:gd name="connsiteX40" fmla="*/ 3910211 w 4901190"/>
              <a:gd name="connsiteY40" fmla="*/ 587541 h 1181704"/>
              <a:gd name="connsiteX41" fmla="*/ 3946069 w 4901190"/>
              <a:gd name="connsiteY41" fmla="*/ 578576 h 1181704"/>
              <a:gd name="connsiteX42" fmla="*/ 4179152 w 4901190"/>
              <a:gd name="connsiteY42" fmla="*/ 569611 h 1181704"/>
              <a:gd name="connsiteX43" fmla="*/ 4259834 w 4901190"/>
              <a:gd name="connsiteY43" fmla="*/ 551682 h 1181704"/>
              <a:gd name="connsiteX44" fmla="*/ 4286728 w 4901190"/>
              <a:gd name="connsiteY44" fmla="*/ 533752 h 1181704"/>
              <a:gd name="connsiteX45" fmla="*/ 4349481 w 4901190"/>
              <a:gd name="connsiteY45" fmla="*/ 506858 h 1181704"/>
              <a:gd name="connsiteX46" fmla="*/ 4394305 w 4901190"/>
              <a:gd name="connsiteY46" fmla="*/ 462035 h 1181704"/>
              <a:gd name="connsiteX47" fmla="*/ 4430164 w 4901190"/>
              <a:gd name="connsiteY47" fmla="*/ 417211 h 1181704"/>
              <a:gd name="connsiteX48" fmla="*/ 4457058 w 4901190"/>
              <a:gd name="connsiteY48" fmla="*/ 399282 h 1181704"/>
              <a:gd name="connsiteX49" fmla="*/ 4474987 w 4901190"/>
              <a:gd name="connsiteY49" fmla="*/ 381352 h 1181704"/>
              <a:gd name="connsiteX50" fmla="*/ 4528775 w 4901190"/>
              <a:gd name="connsiteY50" fmla="*/ 345494 h 1181704"/>
              <a:gd name="connsiteX51" fmla="*/ 4555669 w 4901190"/>
              <a:gd name="connsiteY51" fmla="*/ 327564 h 1181704"/>
              <a:gd name="connsiteX52" fmla="*/ 4573599 w 4901190"/>
              <a:gd name="connsiteY52" fmla="*/ 309635 h 1181704"/>
              <a:gd name="connsiteX53" fmla="*/ 4600493 w 4901190"/>
              <a:gd name="connsiteY53" fmla="*/ 300670 h 1181704"/>
              <a:gd name="connsiteX54" fmla="*/ 4672211 w 4901190"/>
              <a:gd name="connsiteY54" fmla="*/ 282741 h 1181704"/>
              <a:gd name="connsiteX55" fmla="*/ 4725999 w 4901190"/>
              <a:gd name="connsiteY55" fmla="*/ 264811 h 1181704"/>
              <a:gd name="connsiteX56" fmla="*/ 4752893 w 4901190"/>
              <a:gd name="connsiteY56" fmla="*/ 246882 h 1181704"/>
              <a:gd name="connsiteX57" fmla="*/ 4806681 w 4901190"/>
              <a:gd name="connsiteY57" fmla="*/ 237917 h 1181704"/>
              <a:gd name="connsiteX58" fmla="*/ 4833575 w 4901190"/>
              <a:gd name="connsiteY58" fmla="*/ 228952 h 1181704"/>
              <a:gd name="connsiteX59" fmla="*/ 4851505 w 4901190"/>
              <a:gd name="connsiteY59" fmla="*/ 211023 h 1181704"/>
              <a:gd name="connsiteX60" fmla="*/ 4887364 w 4901190"/>
              <a:gd name="connsiteY60" fmla="*/ 157235 h 1181704"/>
              <a:gd name="connsiteX61" fmla="*/ 4896328 w 4901190"/>
              <a:gd name="connsiteY61" fmla="*/ 130341 h 1181704"/>
              <a:gd name="connsiteX62" fmla="*/ 4860469 w 4901190"/>
              <a:gd name="connsiteY62" fmla="*/ 112411 h 1181704"/>
              <a:gd name="connsiteX63" fmla="*/ 4815646 w 4901190"/>
              <a:gd name="connsiteY63" fmla="*/ 85517 h 1181704"/>
              <a:gd name="connsiteX64" fmla="*/ 4743928 w 4901190"/>
              <a:gd name="connsiteY64" fmla="*/ 67588 h 1181704"/>
              <a:gd name="connsiteX65" fmla="*/ 4564634 w 4901190"/>
              <a:gd name="connsiteY65" fmla="*/ 40694 h 1181704"/>
              <a:gd name="connsiteX66" fmla="*/ 4510846 w 4901190"/>
              <a:gd name="connsiteY66" fmla="*/ 22764 h 1181704"/>
              <a:gd name="connsiteX67" fmla="*/ 4412234 w 4901190"/>
              <a:gd name="connsiteY67" fmla="*/ 4835 h 1181704"/>
              <a:gd name="connsiteX68" fmla="*/ 4197081 w 4901190"/>
              <a:gd name="connsiteY68" fmla="*/ 22764 h 1181704"/>
              <a:gd name="connsiteX69" fmla="*/ 4143293 w 4901190"/>
              <a:gd name="connsiteY69" fmla="*/ 49658 h 1181704"/>
              <a:gd name="connsiteX70" fmla="*/ 4080540 w 4901190"/>
              <a:gd name="connsiteY70" fmla="*/ 67588 h 1181704"/>
              <a:gd name="connsiteX71" fmla="*/ 4053646 w 4901190"/>
              <a:gd name="connsiteY71" fmla="*/ 85517 h 1181704"/>
              <a:gd name="connsiteX72" fmla="*/ 3972964 w 4901190"/>
              <a:gd name="connsiteY72" fmla="*/ 94482 h 1181704"/>
              <a:gd name="connsiteX73" fmla="*/ 3937105 w 4901190"/>
              <a:gd name="connsiteY73" fmla="*/ 103447 h 1181704"/>
              <a:gd name="connsiteX74" fmla="*/ 3910211 w 4901190"/>
              <a:gd name="connsiteY74" fmla="*/ 112411 h 1181704"/>
              <a:gd name="connsiteX75" fmla="*/ 3856422 w 4901190"/>
              <a:gd name="connsiteY75" fmla="*/ 121376 h 1181704"/>
              <a:gd name="connsiteX76" fmla="*/ 3820564 w 4901190"/>
              <a:gd name="connsiteY76" fmla="*/ 130341 h 1181704"/>
              <a:gd name="connsiteX77" fmla="*/ 3578516 w 4901190"/>
              <a:gd name="connsiteY77" fmla="*/ 103447 h 1181704"/>
              <a:gd name="connsiteX78" fmla="*/ 3219928 w 4901190"/>
              <a:gd name="connsiteY78" fmla="*/ 112411 h 1181704"/>
              <a:gd name="connsiteX79" fmla="*/ 3112352 w 4901190"/>
              <a:gd name="connsiteY79" fmla="*/ 130341 h 1181704"/>
              <a:gd name="connsiteX80" fmla="*/ 3085458 w 4901190"/>
              <a:gd name="connsiteY80" fmla="*/ 139305 h 1181704"/>
              <a:gd name="connsiteX81" fmla="*/ 3004775 w 4901190"/>
              <a:gd name="connsiteY81" fmla="*/ 148270 h 1181704"/>
              <a:gd name="connsiteX82" fmla="*/ 2959952 w 4901190"/>
              <a:gd name="connsiteY82" fmla="*/ 157235 h 1181704"/>
              <a:gd name="connsiteX83" fmla="*/ 2843411 w 4901190"/>
              <a:gd name="connsiteY83" fmla="*/ 166200 h 1181704"/>
              <a:gd name="connsiteX84" fmla="*/ 2735834 w 4901190"/>
              <a:gd name="connsiteY84" fmla="*/ 184129 h 1181704"/>
              <a:gd name="connsiteX85" fmla="*/ 2682046 w 4901190"/>
              <a:gd name="connsiteY85" fmla="*/ 193094 h 1181704"/>
              <a:gd name="connsiteX86" fmla="*/ 2520681 w 4901190"/>
              <a:gd name="connsiteY86" fmla="*/ 175164 h 1181704"/>
              <a:gd name="connsiteX87" fmla="*/ 2475858 w 4901190"/>
              <a:gd name="connsiteY87" fmla="*/ 157235 h 1181704"/>
              <a:gd name="connsiteX88" fmla="*/ 2413105 w 4901190"/>
              <a:gd name="connsiteY88" fmla="*/ 139305 h 1181704"/>
              <a:gd name="connsiteX89" fmla="*/ 2162093 w 4901190"/>
              <a:gd name="connsiteY89" fmla="*/ 112411 h 1181704"/>
              <a:gd name="connsiteX90" fmla="*/ 2090375 w 4901190"/>
              <a:gd name="connsiteY90" fmla="*/ 103447 h 1181704"/>
              <a:gd name="connsiteX91" fmla="*/ 1902116 w 4901190"/>
              <a:gd name="connsiteY91" fmla="*/ 121376 h 1181704"/>
              <a:gd name="connsiteX92" fmla="*/ 1830399 w 4901190"/>
              <a:gd name="connsiteY92" fmla="*/ 139305 h 1181704"/>
              <a:gd name="connsiteX93" fmla="*/ 1794540 w 4901190"/>
              <a:gd name="connsiteY93" fmla="*/ 148270 h 1181704"/>
              <a:gd name="connsiteX94" fmla="*/ 1534564 w 4901190"/>
              <a:gd name="connsiteY94" fmla="*/ 166200 h 1181704"/>
              <a:gd name="connsiteX95" fmla="*/ 1507669 w 4901190"/>
              <a:gd name="connsiteY95" fmla="*/ 175164 h 1181704"/>
              <a:gd name="connsiteX96" fmla="*/ 1400093 w 4901190"/>
              <a:gd name="connsiteY96" fmla="*/ 193094 h 1181704"/>
              <a:gd name="connsiteX97" fmla="*/ 1364234 w 4901190"/>
              <a:gd name="connsiteY97" fmla="*/ 202058 h 1181704"/>
              <a:gd name="connsiteX98" fmla="*/ 1337340 w 4901190"/>
              <a:gd name="connsiteY98" fmla="*/ 211023 h 1181704"/>
              <a:gd name="connsiteX99" fmla="*/ 1140116 w 4901190"/>
              <a:gd name="connsiteY99" fmla="*/ 219988 h 1181704"/>
              <a:gd name="connsiteX100" fmla="*/ 1068399 w 4901190"/>
              <a:gd name="connsiteY100" fmla="*/ 228952 h 1181704"/>
              <a:gd name="connsiteX101" fmla="*/ 996681 w 4901190"/>
              <a:gd name="connsiteY101" fmla="*/ 246882 h 1181704"/>
              <a:gd name="connsiteX102" fmla="*/ 808422 w 4901190"/>
              <a:gd name="connsiteY102" fmla="*/ 255847 h 1181704"/>
              <a:gd name="connsiteX103" fmla="*/ 709811 w 4901190"/>
              <a:gd name="connsiteY103" fmla="*/ 273776 h 1181704"/>
              <a:gd name="connsiteX104" fmla="*/ 682916 w 4901190"/>
              <a:gd name="connsiteY104" fmla="*/ 282741 h 1181704"/>
              <a:gd name="connsiteX105" fmla="*/ 593269 w 4901190"/>
              <a:gd name="connsiteY105" fmla="*/ 291705 h 1181704"/>
              <a:gd name="connsiteX106" fmla="*/ 557411 w 4901190"/>
              <a:gd name="connsiteY106" fmla="*/ 300670 h 1181704"/>
              <a:gd name="connsiteX107" fmla="*/ 467764 w 4901190"/>
              <a:gd name="connsiteY107" fmla="*/ 318600 h 1181704"/>
              <a:gd name="connsiteX108" fmla="*/ 387081 w 4901190"/>
              <a:gd name="connsiteY108" fmla="*/ 336529 h 1181704"/>
              <a:gd name="connsiteX109" fmla="*/ 360187 w 4901190"/>
              <a:gd name="connsiteY109" fmla="*/ 345494 h 1181704"/>
              <a:gd name="connsiteX110" fmla="*/ 261575 w 4901190"/>
              <a:gd name="connsiteY110" fmla="*/ 354458 h 1181704"/>
              <a:gd name="connsiteX111" fmla="*/ 207787 w 4901190"/>
              <a:gd name="connsiteY111" fmla="*/ 390317 h 1181704"/>
              <a:gd name="connsiteX112" fmla="*/ 171928 w 4901190"/>
              <a:gd name="connsiteY112" fmla="*/ 399282 h 1181704"/>
              <a:gd name="connsiteX113" fmla="*/ 145034 w 4901190"/>
              <a:gd name="connsiteY113" fmla="*/ 408247 h 1181704"/>
              <a:gd name="connsiteX114" fmla="*/ 82281 w 4901190"/>
              <a:gd name="connsiteY114" fmla="*/ 444105 h 1181704"/>
              <a:gd name="connsiteX115" fmla="*/ 55387 w 4901190"/>
              <a:gd name="connsiteY115" fmla="*/ 453070 h 1181704"/>
              <a:gd name="connsiteX116" fmla="*/ 181521 w 4901190"/>
              <a:gd name="connsiteY116" fmla="*/ 510187 h 1181704"/>
              <a:gd name="connsiteX117" fmla="*/ 1599 w 4901190"/>
              <a:gd name="connsiteY117" fmla="*/ 515823 h 1181704"/>
              <a:gd name="connsiteX118" fmla="*/ 171928 w 4901190"/>
              <a:gd name="connsiteY118" fmla="*/ 1035776 h 1181704"/>
              <a:gd name="connsiteX119" fmla="*/ 234681 w 4901190"/>
              <a:gd name="connsiteY119" fmla="*/ 1062670 h 1181704"/>
              <a:gd name="connsiteX120" fmla="*/ 279505 w 4901190"/>
              <a:gd name="connsiteY120" fmla="*/ 1089564 h 1181704"/>
              <a:gd name="connsiteX121" fmla="*/ 315364 w 4901190"/>
              <a:gd name="connsiteY121" fmla="*/ 1098529 h 1181704"/>
              <a:gd name="connsiteX122" fmla="*/ 378116 w 4901190"/>
              <a:gd name="connsiteY122" fmla="*/ 1116458 h 1181704"/>
              <a:gd name="connsiteX123" fmla="*/ 413975 w 4901190"/>
              <a:gd name="connsiteY123" fmla="*/ 1134388 h 1181704"/>
              <a:gd name="connsiteX124" fmla="*/ 647058 w 4901190"/>
              <a:gd name="connsiteY124" fmla="*/ 1134388 h 1181704"/>
              <a:gd name="connsiteX125" fmla="*/ 718775 w 4901190"/>
              <a:gd name="connsiteY125" fmla="*/ 1143352 h 1181704"/>
              <a:gd name="connsiteX126" fmla="*/ 835316 w 4901190"/>
              <a:gd name="connsiteY126" fmla="*/ 1152317 h 1181704"/>
              <a:gd name="connsiteX127" fmla="*/ 853246 w 4901190"/>
              <a:gd name="connsiteY127" fmla="*/ 1161282 h 1181704"/>
              <a:gd name="connsiteX0" fmla="*/ 853246 w 4901190"/>
              <a:gd name="connsiteY0" fmla="*/ 1161282 h 1181704"/>
              <a:gd name="connsiteX1" fmla="*/ 960822 w 4901190"/>
              <a:gd name="connsiteY1" fmla="*/ 1143352 h 1181704"/>
              <a:gd name="connsiteX2" fmla="*/ 1059434 w 4901190"/>
              <a:gd name="connsiteY2" fmla="*/ 1134388 h 1181704"/>
              <a:gd name="connsiteX3" fmla="*/ 1113222 w 4901190"/>
              <a:gd name="connsiteY3" fmla="*/ 1107494 h 1181704"/>
              <a:gd name="connsiteX4" fmla="*/ 1149081 w 4901190"/>
              <a:gd name="connsiteY4" fmla="*/ 1080600 h 1181704"/>
              <a:gd name="connsiteX5" fmla="*/ 1220799 w 4901190"/>
              <a:gd name="connsiteY5" fmla="*/ 1035776 h 1181704"/>
              <a:gd name="connsiteX6" fmla="*/ 1256658 w 4901190"/>
              <a:gd name="connsiteY6" fmla="*/ 990952 h 1181704"/>
              <a:gd name="connsiteX7" fmla="*/ 1292516 w 4901190"/>
              <a:gd name="connsiteY7" fmla="*/ 973023 h 1181704"/>
              <a:gd name="connsiteX8" fmla="*/ 1409058 w 4901190"/>
              <a:gd name="connsiteY8" fmla="*/ 937164 h 1181704"/>
              <a:gd name="connsiteX9" fmla="*/ 1453881 w 4901190"/>
              <a:gd name="connsiteY9" fmla="*/ 928200 h 1181704"/>
              <a:gd name="connsiteX10" fmla="*/ 1516634 w 4901190"/>
              <a:gd name="connsiteY10" fmla="*/ 901305 h 1181704"/>
              <a:gd name="connsiteX11" fmla="*/ 1552493 w 4901190"/>
              <a:gd name="connsiteY11" fmla="*/ 892341 h 1181704"/>
              <a:gd name="connsiteX12" fmla="*/ 1615246 w 4901190"/>
              <a:gd name="connsiteY12" fmla="*/ 874411 h 1181704"/>
              <a:gd name="connsiteX13" fmla="*/ 1642140 w 4901190"/>
              <a:gd name="connsiteY13" fmla="*/ 865447 h 1181704"/>
              <a:gd name="connsiteX14" fmla="*/ 1794540 w 4901190"/>
              <a:gd name="connsiteY14" fmla="*/ 847517 h 1181704"/>
              <a:gd name="connsiteX15" fmla="*/ 1929011 w 4901190"/>
              <a:gd name="connsiteY15" fmla="*/ 856482 h 1181704"/>
              <a:gd name="connsiteX16" fmla="*/ 1955905 w 4901190"/>
              <a:gd name="connsiteY16" fmla="*/ 865447 h 1181704"/>
              <a:gd name="connsiteX17" fmla="*/ 2000728 w 4901190"/>
              <a:gd name="connsiteY17" fmla="*/ 874411 h 1181704"/>
              <a:gd name="connsiteX18" fmla="*/ 2018658 w 4901190"/>
              <a:gd name="connsiteY18" fmla="*/ 892341 h 1181704"/>
              <a:gd name="connsiteX19" fmla="*/ 2242775 w 4901190"/>
              <a:gd name="connsiteY19" fmla="*/ 901305 h 1181704"/>
              <a:gd name="connsiteX20" fmla="*/ 2323458 w 4901190"/>
              <a:gd name="connsiteY20" fmla="*/ 865447 h 1181704"/>
              <a:gd name="connsiteX21" fmla="*/ 2368281 w 4901190"/>
              <a:gd name="connsiteY21" fmla="*/ 856482 h 1181704"/>
              <a:gd name="connsiteX22" fmla="*/ 2457928 w 4901190"/>
              <a:gd name="connsiteY22" fmla="*/ 838552 h 1181704"/>
              <a:gd name="connsiteX23" fmla="*/ 2574469 w 4901190"/>
              <a:gd name="connsiteY23" fmla="*/ 829588 h 1181704"/>
              <a:gd name="connsiteX24" fmla="*/ 2655152 w 4901190"/>
              <a:gd name="connsiteY24" fmla="*/ 820623 h 1181704"/>
              <a:gd name="connsiteX25" fmla="*/ 2753764 w 4901190"/>
              <a:gd name="connsiteY25" fmla="*/ 784764 h 1181704"/>
              <a:gd name="connsiteX26" fmla="*/ 2780658 w 4901190"/>
              <a:gd name="connsiteY26" fmla="*/ 775800 h 1181704"/>
              <a:gd name="connsiteX27" fmla="*/ 2843411 w 4901190"/>
              <a:gd name="connsiteY27" fmla="*/ 766835 h 1181704"/>
              <a:gd name="connsiteX28" fmla="*/ 2915128 w 4901190"/>
              <a:gd name="connsiteY28" fmla="*/ 730976 h 1181704"/>
              <a:gd name="connsiteX29" fmla="*/ 3013740 w 4901190"/>
              <a:gd name="connsiteY29" fmla="*/ 686152 h 1181704"/>
              <a:gd name="connsiteX30" fmla="*/ 3193034 w 4901190"/>
              <a:gd name="connsiteY30" fmla="*/ 695117 h 1181704"/>
              <a:gd name="connsiteX31" fmla="*/ 3470940 w 4901190"/>
              <a:gd name="connsiteY31" fmla="*/ 713047 h 1181704"/>
              <a:gd name="connsiteX32" fmla="*/ 3515764 w 4901190"/>
              <a:gd name="connsiteY32" fmla="*/ 704082 h 1181704"/>
              <a:gd name="connsiteX33" fmla="*/ 3587481 w 4901190"/>
              <a:gd name="connsiteY33" fmla="*/ 686152 h 1181704"/>
              <a:gd name="connsiteX34" fmla="*/ 3605411 w 4901190"/>
              <a:gd name="connsiteY34" fmla="*/ 668223 h 1181704"/>
              <a:gd name="connsiteX35" fmla="*/ 3659199 w 4901190"/>
              <a:gd name="connsiteY35" fmla="*/ 659258 h 1181704"/>
              <a:gd name="connsiteX36" fmla="*/ 3686093 w 4901190"/>
              <a:gd name="connsiteY36" fmla="*/ 650294 h 1181704"/>
              <a:gd name="connsiteX37" fmla="*/ 3704022 w 4901190"/>
              <a:gd name="connsiteY37" fmla="*/ 632364 h 1181704"/>
              <a:gd name="connsiteX38" fmla="*/ 3820564 w 4901190"/>
              <a:gd name="connsiteY38" fmla="*/ 605470 h 1181704"/>
              <a:gd name="connsiteX39" fmla="*/ 3847458 w 4901190"/>
              <a:gd name="connsiteY39" fmla="*/ 596505 h 1181704"/>
              <a:gd name="connsiteX40" fmla="*/ 3910211 w 4901190"/>
              <a:gd name="connsiteY40" fmla="*/ 587541 h 1181704"/>
              <a:gd name="connsiteX41" fmla="*/ 3946069 w 4901190"/>
              <a:gd name="connsiteY41" fmla="*/ 578576 h 1181704"/>
              <a:gd name="connsiteX42" fmla="*/ 4179152 w 4901190"/>
              <a:gd name="connsiteY42" fmla="*/ 569611 h 1181704"/>
              <a:gd name="connsiteX43" fmla="*/ 4259834 w 4901190"/>
              <a:gd name="connsiteY43" fmla="*/ 551682 h 1181704"/>
              <a:gd name="connsiteX44" fmla="*/ 4286728 w 4901190"/>
              <a:gd name="connsiteY44" fmla="*/ 533752 h 1181704"/>
              <a:gd name="connsiteX45" fmla="*/ 4349481 w 4901190"/>
              <a:gd name="connsiteY45" fmla="*/ 506858 h 1181704"/>
              <a:gd name="connsiteX46" fmla="*/ 4394305 w 4901190"/>
              <a:gd name="connsiteY46" fmla="*/ 462035 h 1181704"/>
              <a:gd name="connsiteX47" fmla="*/ 4430164 w 4901190"/>
              <a:gd name="connsiteY47" fmla="*/ 417211 h 1181704"/>
              <a:gd name="connsiteX48" fmla="*/ 4457058 w 4901190"/>
              <a:gd name="connsiteY48" fmla="*/ 399282 h 1181704"/>
              <a:gd name="connsiteX49" fmla="*/ 4474987 w 4901190"/>
              <a:gd name="connsiteY49" fmla="*/ 381352 h 1181704"/>
              <a:gd name="connsiteX50" fmla="*/ 4528775 w 4901190"/>
              <a:gd name="connsiteY50" fmla="*/ 345494 h 1181704"/>
              <a:gd name="connsiteX51" fmla="*/ 4555669 w 4901190"/>
              <a:gd name="connsiteY51" fmla="*/ 327564 h 1181704"/>
              <a:gd name="connsiteX52" fmla="*/ 4573599 w 4901190"/>
              <a:gd name="connsiteY52" fmla="*/ 309635 h 1181704"/>
              <a:gd name="connsiteX53" fmla="*/ 4600493 w 4901190"/>
              <a:gd name="connsiteY53" fmla="*/ 300670 h 1181704"/>
              <a:gd name="connsiteX54" fmla="*/ 4672211 w 4901190"/>
              <a:gd name="connsiteY54" fmla="*/ 282741 h 1181704"/>
              <a:gd name="connsiteX55" fmla="*/ 4725999 w 4901190"/>
              <a:gd name="connsiteY55" fmla="*/ 264811 h 1181704"/>
              <a:gd name="connsiteX56" fmla="*/ 4752893 w 4901190"/>
              <a:gd name="connsiteY56" fmla="*/ 246882 h 1181704"/>
              <a:gd name="connsiteX57" fmla="*/ 4806681 w 4901190"/>
              <a:gd name="connsiteY57" fmla="*/ 237917 h 1181704"/>
              <a:gd name="connsiteX58" fmla="*/ 4833575 w 4901190"/>
              <a:gd name="connsiteY58" fmla="*/ 228952 h 1181704"/>
              <a:gd name="connsiteX59" fmla="*/ 4851505 w 4901190"/>
              <a:gd name="connsiteY59" fmla="*/ 211023 h 1181704"/>
              <a:gd name="connsiteX60" fmla="*/ 4887364 w 4901190"/>
              <a:gd name="connsiteY60" fmla="*/ 157235 h 1181704"/>
              <a:gd name="connsiteX61" fmla="*/ 4896328 w 4901190"/>
              <a:gd name="connsiteY61" fmla="*/ 130341 h 1181704"/>
              <a:gd name="connsiteX62" fmla="*/ 4860469 w 4901190"/>
              <a:gd name="connsiteY62" fmla="*/ 112411 h 1181704"/>
              <a:gd name="connsiteX63" fmla="*/ 4815646 w 4901190"/>
              <a:gd name="connsiteY63" fmla="*/ 85517 h 1181704"/>
              <a:gd name="connsiteX64" fmla="*/ 4743928 w 4901190"/>
              <a:gd name="connsiteY64" fmla="*/ 67588 h 1181704"/>
              <a:gd name="connsiteX65" fmla="*/ 4564634 w 4901190"/>
              <a:gd name="connsiteY65" fmla="*/ 40694 h 1181704"/>
              <a:gd name="connsiteX66" fmla="*/ 4510846 w 4901190"/>
              <a:gd name="connsiteY66" fmla="*/ 22764 h 1181704"/>
              <a:gd name="connsiteX67" fmla="*/ 4412234 w 4901190"/>
              <a:gd name="connsiteY67" fmla="*/ 4835 h 1181704"/>
              <a:gd name="connsiteX68" fmla="*/ 4197081 w 4901190"/>
              <a:gd name="connsiteY68" fmla="*/ 22764 h 1181704"/>
              <a:gd name="connsiteX69" fmla="*/ 4143293 w 4901190"/>
              <a:gd name="connsiteY69" fmla="*/ 49658 h 1181704"/>
              <a:gd name="connsiteX70" fmla="*/ 4080540 w 4901190"/>
              <a:gd name="connsiteY70" fmla="*/ 67588 h 1181704"/>
              <a:gd name="connsiteX71" fmla="*/ 4053646 w 4901190"/>
              <a:gd name="connsiteY71" fmla="*/ 85517 h 1181704"/>
              <a:gd name="connsiteX72" fmla="*/ 3972964 w 4901190"/>
              <a:gd name="connsiteY72" fmla="*/ 94482 h 1181704"/>
              <a:gd name="connsiteX73" fmla="*/ 3937105 w 4901190"/>
              <a:gd name="connsiteY73" fmla="*/ 103447 h 1181704"/>
              <a:gd name="connsiteX74" fmla="*/ 3910211 w 4901190"/>
              <a:gd name="connsiteY74" fmla="*/ 112411 h 1181704"/>
              <a:gd name="connsiteX75" fmla="*/ 3856422 w 4901190"/>
              <a:gd name="connsiteY75" fmla="*/ 121376 h 1181704"/>
              <a:gd name="connsiteX76" fmla="*/ 3820564 w 4901190"/>
              <a:gd name="connsiteY76" fmla="*/ 130341 h 1181704"/>
              <a:gd name="connsiteX77" fmla="*/ 3578516 w 4901190"/>
              <a:gd name="connsiteY77" fmla="*/ 103447 h 1181704"/>
              <a:gd name="connsiteX78" fmla="*/ 3219928 w 4901190"/>
              <a:gd name="connsiteY78" fmla="*/ 112411 h 1181704"/>
              <a:gd name="connsiteX79" fmla="*/ 3112352 w 4901190"/>
              <a:gd name="connsiteY79" fmla="*/ 130341 h 1181704"/>
              <a:gd name="connsiteX80" fmla="*/ 3085458 w 4901190"/>
              <a:gd name="connsiteY80" fmla="*/ 139305 h 1181704"/>
              <a:gd name="connsiteX81" fmla="*/ 3004775 w 4901190"/>
              <a:gd name="connsiteY81" fmla="*/ 148270 h 1181704"/>
              <a:gd name="connsiteX82" fmla="*/ 2959952 w 4901190"/>
              <a:gd name="connsiteY82" fmla="*/ 157235 h 1181704"/>
              <a:gd name="connsiteX83" fmla="*/ 2843411 w 4901190"/>
              <a:gd name="connsiteY83" fmla="*/ 166200 h 1181704"/>
              <a:gd name="connsiteX84" fmla="*/ 2735834 w 4901190"/>
              <a:gd name="connsiteY84" fmla="*/ 184129 h 1181704"/>
              <a:gd name="connsiteX85" fmla="*/ 2682046 w 4901190"/>
              <a:gd name="connsiteY85" fmla="*/ 193094 h 1181704"/>
              <a:gd name="connsiteX86" fmla="*/ 2520681 w 4901190"/>
              <a:gd name="connsiteY86" fmla="*/ 175164 h 1181704"/>
              <a:gd name="connsiteX87" fmla="*/ 2475858 w 4901190"/>
              <a:gd name="connsiteY87" fmla="*/ 157235 h 1181704"/>
              <a:gd name="connsiteX88" fmla="*/ 2413105 w 4901190"/>
              <a:gd name="connsiteY88" fmla="*/ 139305 h 1181704"/>
              <a:gd name="connsiteX89" fmla="*/ 2162093 w 4901190"/>
              <a:gd name="connsiteY89" fmla="*/ 112411 h 1181704"/>
              <a:gd name="connsiteX90" fmla="*/ 2090375 w 4901190"/>
              <a:gd name="connsiteY90" fmla="*/ 103447 h 1181704"/>
              <a:gd name="connsiteX91" fmla="*/ 1902116 w 4901190"/>
              <a:gd name="connsiteY91" fmla="*/ 121376 h 1181704"/>
              <a:gd name="connsiteX92" fmla="*/ 1830399 w 4901190"/>
              <a:gd name="connsiteY92" fmla="*/ 139305 h 1181704"/>
              <a:gd name="connsiteX93" fmla="*/ 1794540 w 4901190"/>
              <a:gd name="connsiteY93" fmla="*/ 148270 h 1181704"/>
              <a:gd name="connsiteX94" fmla="*/ 1534564 w 4901190"/>
              <a:gd name="connsiteY94" fmla="*/ 166200 h 1181704"/>
              <a:gd name="connsiteX95" fmla="*/ 1507669 w 4901190"/>
              <a:gd name="connsiteY95" fmla="*/ 175164 h 1181704"/>
              <a:gd name="connsiteX96" fmla="*/ 1400093 w 4901190"/>
              <a:gd name="connsiteY96" fmla="*/ 193094 h 1181704"/>
              <a:gd name="connsiteX97" fmla="*/ 1364234 w 4901190"/>
              <a:gd name="connsiteY97" fmla="*/ 202058 h 1181704"/>
              <a:gd name="connsiteX98" fmla="*/ 1337340 w 4901190"/>
              <a:gd name="connsiteY98" fmla="*/ 211023 h 1181704"/>
              <a:gd name="connsiteX99" fmla="*/ 1140116 w 4901190"/>
              <a:gd name="connsiteY99" fmla="*/ 219988 h 1181704"/>
              <a:gd name="connsiteX100" fmla="*/ 1068399 w 4901190"/>
              <a:gd name="connsiteY100" fmla="*/ 228952 h 1181704"/>
              <a:gd name="connsiteX101" fmla="*/ 996681 w 4901190"/>
              <a:gd name="connsiteY101" fmla="*/ 246882 h 1181704"/>
              <a:gd name="connsiteX102" fmla="*/ 808422 w 4901190"/>
              <a:gd name="connsiteY102" fmla="*/ 255847 h 1181704"/>
              <a:gd name="connsiteX103" fmla="*/ 709811 w 4901190"/>
              <a:gd name="connsiteY103" fmla="*/ 273776 h 1181704"/>
              <a:gd name="connsiteX104" fmla="*/ 682916 w 4901190"/>
              <a:gd name="connsiteY104" fmla="*/ 282741 h 1181704"/>
              <a:gd name="connsiteX105" fmla="*/ 593269 w 4901190"/>
              <a:gd name="connsiteY105" fmla="*/ 291705 h 1181704"/>
              <a:gd name="connsiteX106" fmla="*/ 557411 w 4901190"/>
              <a:gd name="connsiteY106" fmla="*/ 300670 h 1181704"/>
              <a:gd name="connsiteX107" fmla="*/ 467764 w 4901190"/>
              <a:gd name="connsiteY107" fmla="*/ 318600 h 1181704"/>
              <a:gd name="connsiteX108" fmla="*/ 387081 w 4901190"/>
              <a:gd name="connsiteY108" fmla="*/ 336529 h 1181704"/>
              <a:gd name="connsiteX109" fmla="*/ 360187 w 4901190"/>
              <a:gd name="connsiteY109" fmla="*/ 345494 h 1181704"/>
              <a:gd name="connsiteX110" fmla="*/ 261575 w 4901190"/>
              <a:gd name="connsiteY110" fmla="*/ 354458 h 1181704"/>
              <a:gd name="connsiteX111" fmla="*/ 207787 w 4901190"/>
              <a:gd name="connsiteY111" fmla="*/ 390317 h 1181704"/>
              <a:gd name="connsiteX112" fmla="*/ 171928 w 4901190"/>
              <a:gd name="connsiteY112" fmla="*/ 399282 h 1181704"/>
              <a:gd name="connsiteX113" fmla="*/ 145034 w 4901190"/>
              <a:gd name="connsiteY113" fmla="*/ 408247 h 1181704"/>
              <a:gd name="connsiteX114" fmla="*/ 82281 w 4901190"/>
              <a:gd name="connsiteY114" fmla="*/ 444105 h 1181704"/>
              <a:gd name="connsiteX115" fmla="*/ 55387 w 4901190"/>
              <a:gd name="connsiteY115" fmla="*/ 453070 h 1181704"/>
              <a:gd name="connsiteX116" fmla="*/ 181521 w 4901190"/>
              <a:gd name="connsiteY116" fmla="*/ 510187 h 1181704"/>
              <a:gd name="connsiteX117" fmla="*/ 1599 w 4901190"/>
              <a:gd name="connsiteY117" fmla="*/ 515823 h 1181704"/>
              <a:gd name="connsiteX118" fmla="*/ 181521 w 4901190"/>
              <a:gd name="connsiteY118" fmla="*/ 1013825 h 1181704"/>
              <a:gd name="connsiteX119" fmla="*/ 234681 w 4901190"/>
              <a:gd name="connsiteY119" fmla="*/ 1062670 h 1181704"/>
              <a:gd name="connsiteX120" fmla="*/ 279505 w 4901190"/>
              <a:gd name="connsiteY120" fmla="*/ 1089564 h 1181704"/>
              <a:gd name="connsiteX121" fmla="*/ 315364 w 4901190"/>
              <a:gd name="connsiteY121" fmla="*/ 1098529 h 1181704"/>
              <a:gd name="connsiteX122" fmla="*/ 378116 w 4901190"/>
              <a:gd name="connsiteY122" fmla="*/ 1116458 h 1181704"/>
              <a:gd name="connsiteX123" fmla="*/ 413975 w 4901190"/>
              <a:gd name="connsiteY123" fmla="*/ 1134388 h 1181704"/>
              <a:gd name="connsiteX124" fmla="*/ 647058 w 4901190"/>
              <a:gd name="connsiteY124" fmla="*/ 1134388 h 1181704"/>
              <a:gd name="connsiteX125" fmla="*/ 718775 w 4901190"/>
              <a:gd name="connsiteY125" fmla="*/ 1143352 h 1181704"/>
              <a:gd name="connsiteX126" fmla="*/ 835316 w 4901190"/>
              <a:gd name="connsiteY126" fmla="*/ 1152317 h 1181704"/>
              <a:gd name="connsiteX127" fmla="*/ 853246 w 4901190"/>
              <a:gd name="connsiteY127" fmla="*/ 1161282 h 1181704"/>
              <a:gd name="connsiteX0" fmla="*/ 818226 w 4866170"/>
              <a:gd name="connsiteY0" fmla="*/ 1161282 h 1181704"/>
              <a:gd name="connsiteX1" fmla="*/ 925802 w 4866170"/>
              <a:gd name="connsiteY1" fmla="*/ 1143352 h 1181704"/>
              <a:gd name="connsiteX2" fmla="*/ 1024414 w 4866170"/>
              <a:gd name="connsiteY2" fmla="*/ 1134388 h 1181704"/>
              <a:gd name="connsiteX3" fmla="*/ 1078202 w 4866170"/>
              <a:gd name="connsiteY3" fmla="*/ 1107494 h 1181704"/>
              <a:gd name="connsiteX4" fmla="*/ 1114061 w 4866170"/>
              <a:gd name="connsiteY4" fmla="*/ 1080600 h 1181704"/>
              <a:gd name="connsiteX5" fmla="*/ 1185779 w 4866170"/>
              <a:gd name="connsiteY5" fmla="*/ 1035776 h 1181704"/>
              <a:gd name="connsiteX6" fmla="*/ 1221638 w 4866170"/>
              <a:gd name="connsiteY6" fmla="*/ 990952 h 1181704"/>
              <a:gd name="connsiteX7" fmla="*/ 1257496 w 4866170"/>
              <a:gd name="connsiteY7" fmla="*/ 973023 h 1181704"/>
              <a:gd name="connsiteX8" fmla="*/ 1374038 w 4866170"/>
              <a:gd name="connsiteY8" fmla="*/ 937164 h 1181704"/>
              <a:gd name="connsiteX9" fmla="*/ 1418861 w 4866170"/>
              <a:gd name="connsiteY9" fmla="*/ 928200 h 1181704"/>
              <a:gd name="connsiteX10" fmla="*/ 1481614 w 4866170"/>
              <a:gd name="connsiteY10" fmla="*/ 901305 h 1181704"/>
              <a:gd name="connsiteX11" fmla="*/ 1517473 w 4866170"/>
              <a:gd name="connsiteY11" fmla="*/ 892341 h 1181704"/>
              <a:gd name="connsiteX12" fmla="*/ 1580226 w 4866170"/>
              <a:gd name="connsiteY12" fmla="*/ 874411 h 1181704"/>
              <a:gd name="connsiteX13" fmla="*/ 1607120 w 4866170"/>
              <a:gd name="connsiteY13" fmla="*/ 865447 h 1181704"/>
              <a:gd name="connsiteX14" fmla="*/ 1759520 w 4866170"/>
              <a:gd name="connsiteY14" fmla="*/ 847517 h 1181704"/>
              <a:gd name="connsiteX15" fmla="*/ 1893991 w 4866170"/>
              <a:gd name="connsiteY15" fmla="*/ 856482 h 1181704"/>
              <a:gd name="connsiteX16" fmla="*/ 1920885 w 4866170"/>
              <a:gd name="connsiteY16" fmla="*/ 865447 h 1181704"/>
              <a:gd name="connsiteX17" fmla="*/ 1965708 w 4866170"/>
              <a:gd name="connsiteY17" fmla="*/ 874411 h 1181704"/>
              <a:gd name="connsiteX18" fmla="*/ 1983638 w 4866170"/>
              <a:gd name="connsiteY18" fmla="*/ 892341 h 1181704"/>
              <a:gd name="connsiteX19" fmla="*/ 2207755 w 4866170"/>
              <a:gd name="connsiteY19" fmla="*/ 901305 h 1181704"/>
              <a:gd name="connsiteX20" fmla="*/ 2288438 w 4866170"/>
              <a:gd name="connsiteY20" fmla="*/ 865447 h 1181704"/>
              <a:gd name="connsiteX21" fmla="*/ 2333261 w 4866170"/>
              <a:gd name="connsiteY21" fmla="*/ 856482 h 1181704"/>
              <a:gd name="connsiteX22" fmla="*/ 2422908 w 4866170"/>
              <a:gd name="connsiteY22" fmla="*/ 838552 h 1181704"/>
              <a:gd name="connsiteX23" fmla="*/ 2539449 w 4866170"/>
              <a:gd name="connsiteY23" fmla="*/ 829588 h 1181704"/>
              <a:gd name="connsiteX24" fmla="*/ 2620132 w 4866170"/>
              <a:gd name="connsiteY24" fmla="*/ 820623 h 1181704"/>
              <a:gd name="connsiteX25" fmla="*/ 2718744 w 4866170"/>
              <a:gd name="connsiteY25" fmla="*/ 784764 h 1181704"/>
              <a:gd name="connsiteX26" fmla="*/ 2745638 w 4866170"/>
              <a:gd name="connsiteY26" fmla="*/ 775800 h 1181704"/>
              <a:gd name="connsiteX27" fmla="*/ 2808391 w 4866170"/>
              <a:gd name="connsiteY27" fmla="*/ 766835 h 1181704"/>
              <a:gd name="connsiteX28" fmla="*/ 2880108 w 4866170"/>
              <a:gd name="connsiteY28" fmla="*/ 730976 h 1181704"/>
              <a:gd name="connsiteX29" fmla="*/ 2978720 w 4866170"/>
              <a:gd name="connsiteY29" fmla="*/ 686152 h 1181704"/>
              <a:gd name="connsiteX30" fmla="*/ 3158014 w 4866170"/>
              <a:gd name="connsiteY30" fmla="*/ 695117 h 1181704"/>
              <a:gd name="connsiteX31" fmla="*/ 3435920 w 4866170"/>
              <a:gd name="connsiteY31" fmla="*/ 713047 h 1181704"/>
              <a:gd name="connsiteX32" fmla="*/ 3480744 w 4866170"/>
              <a:gd name="connsiteY32" fmla="*/ 704082 h 1181704"/>
              <a:gd name="connsiteX33" fmla="*/ 3552461 w 4866170"/>
              <a:gd name="connsiteY33" fmla="*/ 686152 h 1181704"/>
              <a:gd name="connsiteX34" fmla="*/ 3570391 w 4866170"/>
              <a:gd name="connsiteY34" fmla="*/ 668223 h 1181704"/>
              <a:gd name="connsiteX35" fmla="*/ 3624179 w 4866170"/>
              <a:gd name="connsiteY35" fmla="*/ 659258 h 1181704"/>
              <a:gd name="connsiteX36" fmla="*/ 3651073 w 4866170"/>
              <a:gd name="connsiteY36" fmla="*/ 650294 h 1181704"/>
              <a:gd name="connsiteX37" fmla="*/ 3669002 w 4866170"/>
              <a:gd name="connsiteY37" fmla="*/ 632364 h 1181704"/>
              <a:gd name="connsiteX38" fmla="*/ 3785544 w 4866170"/>
              <a:gd name="connsiteY38" fmla="*/ 605470 h 1181704"/>
              <a:gd name="connsiteX39" fmla="*/ 3812438 w 4866170"/>
              <a:gd name="connsiteY39" fmla="*/ 596505 h 1181704"/>
              <a:gd name="connsiteX40" fmla="*/ 3875191 w 4866170"/>
              <a:gd name="connsiteY40" fmla="*/ 587541 h 1181704"/>
              <a:gd name="connsiteX41" fmla="*/ 3911049 w 4866170"/>
              <a:gd name="connsiteY41" fmla="*/ 578576 h 1181704"/>
              <a:gd name="connsiteX42" fmla="*/ 4144132 w 4866170"/>
              <a:gd name="connsiteY42" fmla="*/ 569611 h 1181704"/>
              <a:gd name="connsiteX43" fmla="*/ 4224814 w 4866170"/>
              <a:gd name="connsiteY43" fmla="*/ 551682 h 1181704"/>
              <a:gd name="connsiteX44" fmla="*/ 4251708 w 4866170"/>
              <a:gd name="connsiteY44" fmla="*/ 533752 h 1181704"/>
              <a:gd name="connsiteX45" fmla="*/ 4314461 w 4866170"/>
              <a:gd name="connsiteY45" fmla="*/ 506858 h 1181704"/>
              <a:gd name="connsiteX46" fmla="*/ 4359285 w 4866170"/>
              <a:gd name="connsiteY46" fmla="*/ 462035 h 1181704"/>
              <a:gd name="connsiteX47" fmla="*/ 4395144 w 4866170"/>
              <a:gd name="connsiteY47" fmla="*/ 417211 h 1181704"/>
              <a:gd name="connsiteX48" fmla="*/ 4422038 w 4866170"/>
              <a:gd name="connsiteY48" fmla="*/ 399282 h 1181704"/>
              <a:gd name="connsiteX49" fmla="*/ 4439967 w 4866170"/>
              <a:gd name="connsiteY49" fmla="*/ 381352 h 1181704"/>
              <a:gd name="connsiteX50" fmla="*/ 4493755 w 4866170"/>
              <a:gd name="connsiteY50" fmla="*/ 345494 h 1181704"/>
              <a:gd name="connsiteX51" fmla="*/ 4520649 w 4866170"/>
              <a:gd name="connsiteY51" fmla="*/ 327564 h 1181704"/>
              <a:gd name="connsiteX52" fmla="*/ 4538579 w 4866170"/>
              <a:gd name="connsiteY52" fmla="*/ 309635 h 1181704"/>
              <a:gd name="connsiteX53" fmla="*/ 4565473 w 4866170"/>
              <a:gd name="connsiteY53" fmla="*/ 300670 h 1181704"/>
              <a:gd name="connsiteX54" fmla="*/ 4637191 w 4866170"/>
              <a:gd name="connsiteY54" fmla="*/ 282741 h 1181704"/>
              <a:gd name="connsiteX55" fmla="*/ 4690979 w 4866170"/>
              <a:gd name="connsiteY55" fmla="*/ 264811 h 1181704"/>
              <a:gd name="connsiteX56" fmla="*/ 4717873 w 4866170"/>
              <a:gd name="connsiteY56" fmla="*/ 246882 h 1181704"/>
              <a:gd name="connsiteX57" fmla="*/ 4771661 w 4866170"/>
              <a:gd name="connsiteY57" fmla="*/ 237917 h 1181704"/>
              <a:gd name="connsiteX58" fmla="*/ 4798555 w 4866170"/>
              <a:gd name="connsiteY58" fmla="*/ 228952 h 1181704"/>
              <a:gd name="connsiteX59" fmla="*/ 4816485 w 4866170"/>
              <a:gd name="connsiteY59" fmla="*/ 211023 h 1181704"/>
              <a:gd name="connsiteX60" fmla="*/ 4852344 w 4866170"/>
              <a:gd name="connsiteY60" fmla="*/ 157235 h 1181704"/>
              <a:gd name="connsiteX61" fmla="*/ 4861308 w 4866170"/>
              <a:gd name="connsiteY61" fmla="*/ 130341 h 1181704"/>
              <a:gd name="connsiteX62" fmla="*/ 4825449 w 4866170"/>
              <a:gd name="connsiteY62" fmla="*/ 112411 h 1181704"/>
              <a:gd name="connsiteX63" fmla="*/ 4780626 w 4866170"/>
              <a:gd name="connsiteY63" fmla="*/ 85517 h 1181704"/>
              <a:gd name="connsiteX64" fmla="*/ 4708908 w 4866170"/>
              <a:gd name="connsiteY64" fmla="*/ 67588 h 1181704"/>
              <a:gd name="connsiteX65" fmla="*/ 4529614 w 4866170"/>
              <a:gd name="connsiteY65" fmla="*/ 40694 h 1181704"/>
              <a:gd name="connsiteX66" fmla="*/ 4475826 w 4866170"/>
              <a:gd name="connsiteY66" fmla="*/ 22764 h 1181704"/>
              <a:gd name="connsiteX67" fmla="*/ 4377214 w 4866170"/>
              <a:gd name="connsiteY67" fmla="*/ 4835 h 1181704"/>
              <a:gd name="connsiteX68" fmla="*/ 4162061 w 4866170"/>
              <a:gd name="connsiteY68" fmla="*/ 22764 h 1181704"/>
              <a:gd name="connsiteX69" fmla="*/ 4108273 w 4866170"/>
              <a:gd name="connsiteY69" fmla="*/ 49658 h 1181704"/>
              <a:gd name="connsiteX70" fmla="*/ 4045520 w 4866170"/>
              <a:gd name="connsiteY70" fmla="*/ 67588 h 1181704"/>
              <a:gd name="connsiteX71" fmla="*/ 4018626 w 4866170"/>
              <a:gd name="connsiteY71" fmla="*/ 85517 h 1181704"/>
              <a:gd name="connsiteX72" fmla="*/ 3937944 w 4866170"/>
              <a:gd name="connsiteY72" fmla="*/ 94482 h 1181704"/>
              <a:gd name="connsiteX73" fmla="*/ 3902085 w 4866170"/>
              <a:gd name="connsiteY73" fmla="*/ 103447 h 1181704"/>
              <a:gd name="connsiteX74" fmla="*/ 3875191 w 4866170"/>
              <a:gd name="connsiteY74" fmla="*/ 112411 h 1181704"/>
              <a:gd name="connsiteX75" fmla="*/ 3821402 w 4866170"/>
              <a:gd name="connsiteY75" fmla="*/ 121376 h 1181704"/>
              <a:gd name="connsiteX76" fmla="*/ 3785544 w 4866170"/>
              <a:gd name="connsiteY76" fmla="*/ 130341 h 1181704"/>
              <a:gd name="connsiteX77" fmla="*/ 3543496 w 4866170"/>
              <a:gd name="connsiteY77" fmla="*/ 103447 h 1181704"/>
              <a:gd name="connsiteX78" fmla="*/ 3184908 w 4866170"/>
              <a:gd name="connsiteY78" fmla="*/ 112411 h 1181704"/>
              <a:gd name="connsiteX79" fmla="*/ 3077332 w 4866170"/>
              <a:gd name="connsiteY79" fmla="*/ 130341 h 1181704"/>
              <a:gd name="connsiteX80" fmla="*/ 3050438 w 4866170"/>
              <a:gd name="connsiteY80" fmla="*/ 139305 h 1181704"/>
              <a:gd name="connsiteX81" fmla="*/ 2969755 w 4866170"/>
              <a:gd name="connsiteY81" fmla="*/ 148270 h 1181704"/>
              <a:gd name="connsiteX82" fmla="*/ 2924932 w 4866170"/>
              <a:gd name="connsiteY82" fmla="*/ 157235 h 1181704"/>
              <a:gd name="connsiteX83" fmla="*/ 2808391 w 4866170"/>
              <a:gd name="connsiteY83" fmla="*/ 166200 h 1181704"/>
              <a:gd name="connsiteX84" fmla="*/ 2700814 w 4866170"/>
              <a:gd name="connsiteY84" fmla="*/ 184129 h 1181704"/>
              <a:gd name="connsiteX85" fmla="*/ 2647026 w 4866170"/>
              <a:gd name="connsiteY85" fmla="*/ 193094 h 1181704"/>
              <a:gd name="connsiteX86" fmla="*/ 2485661 w 4866170"/>
              <a:gd name="connsiteY86" fmla="*/ 175164 h 1181704"/>
              <a:gd name="connsiteX87" fmla="*/ 2440838 w 4866170"/>
              <a:gd name="connsiteY87" fmla="*/ 157235 h 1181704"/>
              <a:gd name="connsiteX88" fmla="*/ 2378085 w 4866170"/>
              <a:gd name="connsiteY88" fmla="*/ 139305 h 1181704"/>
              <a:gd name="connsiteX89" fmla="*/ 2127073 w 4866170"/>
              <a:gd name="connsiteY89" fmla="*/ 112411 h 1181704"/>
              <a:gd name="connsiteX90" fmla="*/ 2055355 w 4866170"/>
              <a:gd name="connsiteY90" fmla="*/ 103447 h 1181704"/>
              <a:gd name="connsiteX91" fmla="*/ 1867096 w 4866170"/>
              <a:gd name="connsiteY91" fmla="*/ 121376 h 1181704"/>
              <a:gd name="connsiteX92" fmla="*/ 1795379 w 4866170"/>
              <a:gd name="connsiteY92" fmla="*/ 139305 h 1181704"/>
              <a:gd name="connsiteX93" fmla="*/ 1759520 w 4866170"/>
              <a:gd name="connsiteY93" fmla="*/ 148270 h 1181704"/>
              <a:gd name="connsiteX94" fmla="*/ 1499544 w 4866170"/>
              <a:gd name="connsiteY94" fmla="*/ 166200 h 1181704"/>
              <a:gd name="connsiteX95" fmla="*/ 1472649 w 4866170"/>
              <a:gd name="connsiteY95" fmla="*/ 175164 h 1181704"/>
              <a:gd name="connsiteX96" fmla="*/ 1365073 w 4866170"/>
              <a:gd name="connsiteY96" fmla="*/ 193094 h 1181704"/>
              <a:gd name="connsiteX97" fmla="*/ 1329214 w 4866170"/>
              <a:gd name="connsiteY97" fmla="*/ 202058 h 1181704"/>
              <a:gd name="connsiteX98" fmla="*/ 1302320 w 4866170"/>
              <a:gd name="connsiteY98" fmla="*/ 211023 h 1181704"/>
              <a:gd name="connsiteX99" fmla="*/ 1105096 w 4866170"/>
              <a:gd name="connsiteY99" fmla="*/ 219988 h 1181704"/>
              <a:gd name="connsiteX100" fmla="*/ 1033379 w 4866170"/>
              <a:gd name="connsiteY100" fmla="*/ 228952 h 1181704"/>
              <a:gd name="connsiteX101" fmla="*/ 961661 w 4866170"/>
              <a:gd name="connsiteY101" fmla="*/ 246882 h 1181704"/>
              <a:gd name="connsiteX102" fmla="*/ 773402 w 4866170"/>
              <a:gd name="connsiteY102" fmla="*/ 255847 h 1181704"/>
              <a:gd name="connsiteX103" fmla="*/ 674791 w 4866170"/>
              <a:gd name="connsiteY103" fmla="*/ 273776 h 1181704"/>
              <a:gd name="connsiteX104" fmla="*/ 647896 w 4866170"/>
              <a:gd name="connsiteY104" fmla="*/ 282741 h 1181704"/>
              <a:gd name="connsiteX105" fmla="*/ 558249 w 4866170"/>
              <a:gd name="connsiteY105" fmla="*/ 291705 h 1181704"/>
              <a:gd name="connsiteX106" fmla="*/ 522391 w 4866170"/>
              <a:gd name="connsiteY106" fmla="*/ 300670 h 1181704"/>
              <a:gd name="connsiteX107" fmla="*/ 432744 w 4866170"/>
              <a:gd name="connsiteY107" fmla="*/ 318600 h 1181704"/>
              <a:gd name="connsiteX108" fmla="*/ 352061 w 4866170"/>
              <a:gd name="connsiteY108" fmla="*/ 336529 h 1181704"/>
              <a:gd name="connsiteX109" fmla="*/ 325167 w 4866170"/>
              <a:gd name="connsiteY109" fmla="*/ 345494 h 1181704"/>
              <a:gd name="connsiteX110" fmla="*/ 226555 w 4866170"/>
              <a:gd name="connsiteY110" fmla="*/ 354458 h 1181704"/>
              <a:gd name="connsiteX111" fmla="*/ 172767 w 4866170"/>
              <a:gd name="connsiteY111" fmla="*/ 390317 h 1181704"/>
              <a:gd name="connsiteX112" fmla="*/ 136908 w 4866170"/>
              <a:gd name="connsiteY112" fmla="*/ 399282 h 1181704"/>
              <a:gd name="connsiteX113" fmla="*/ 110014 w 4866170"/>
              <a:gd name="connsiteY113" fmla="*/ 408247 h 1181704"/>
              <a:gd name="connsiteX114" fmla="*/ 47261 w 4866170"/>
              <a:gd name="connsiteY114" fmla="*/ 444105 h 1181704"/>
              <a:gd name="connsiteX115" fmla="*/ 20367 w 4866170"/>
              <a:gd name="connsiteY115" fmla="*/ 453070 h 1181704"/>
              <a:gd name="connsiteX116" fmla="*/ 146501 w 4866170"/>
              <a:gd name="connsiteY116" fmla="*/ 510187 h 1181704"/>
              <a:gd name="connsiteX117" fmla="*/ 146501 w 4866170"/>
              <a:gd name="connsiteY117" fmla="*/ 678066 h 1181704"/>
              <a:gd name="connsiteX118" fmla="*/ 146501 w 4866170"/>
              <a:gd name="connsiteY118" fmla="*/ 1013825 h 1181704"/>
              <a:gd name="connsiteX119" fmla="*/ 199661 w 4866170"/>
              <a:gd name="connsiteY119" fmla="*/ 1062670 h 1181704"/>
              <a:gd name="connsiteX120" fmla="*/ 244485 w 4866170"/>
              <a:gd name="connsiteY120" fmla="*/ 1089564 h 1181704"/>
              <a:gd name="connsiteX121" fmla="*/ 280344 w 4866170"/>
              <a:gd name="connsiteY121" fmla="*/ 1098529 h 1181704"/>
              <a:gd name="connsiteX122" fmla="*/ 343096 w 4866170"/>
              <a:gd name="connsiteY122" fmla="*/ 1116458 h 1181704"/>
              <a:gd name="connsiteX123" fmla="*/ 378955 w 4866170"/>
              <a:gd name="connsiteY123" fmla="*/ 1134388 h 1181704"/>
              <a:gd name="connsiteX124" fmla="*/ 612038 w 4866170"/>
              <a:gd name="connsiteY124" fmla="*/ 1134388 h 1181704"/>
              <a:gd name="connsiteX125" fmla="*/ 683755 w 4866170"/>
              <a:gd name="connsiteY125" fmla="*/ 1143352 h 1181704"/>
              <a:gd name="connsiteX126" fmla="*/ 800296 w 4866170"/>
              <a:gd name="connsiteY126" fmla="*/ 1152317 h 1181704"/>
              <a:gd name="connsiteX127" fmla="*/ 818226 w 4866170"/>
              <a:gd name="connsiteY127" fmla="*/ 1161282 h 1181704"/>
              <a:gd name="connsiteX0" fmla="*/ 818226 w 4866170"/>
              <a:gd name="connsiteY0" fmla="*/ 1161282 h 1181704"/>
              <a:gd name="connsiteX1" fmla="*/ 925802 w 4866170"/>
              <a:gd name="connsiteY1" fmla="*/ 1143352 h 1181704"/>
              <a:gd name="connsiteX2" fmla="*/ 1024414 w 4866170"/>
              <a:gd name="connsiteY2" fmla="*/ 1134388 h 1181704"/>
              <a:gd name="connsiteX3" fmla="*/ 1078202 w 4866170"/>
              <a:gd name="connsiteY3" fmla="*/ 1107494 h 1181704"/>
              <a:gd name="connsiteX4" fmla="*/ 1114061 w 4866170"/>
              <a:gd name="connsiteY4" fmla="*/ 1080600 h 1181704"/>
              <a:gd name="connsiteX5" fmla="*/ 1185779 w 4866170"/>
              <a:gd name="connsiteY5" fmla="*/ 1035776 h 1181704"/>
              <a:gd name="connsiteX6" fmla="*/ 1221638 w 4866170"/>
              <a:gd name="connsiteY6" fmla="*/ 990952 h 1181704"/>
              <a:gd name="connsiteX7" fmla="*/ 1257496 w 4866170"/>
              <a:gd name="connsiteY7" fmla="*/ 973023 h 1181704"/>
              <a:gd name="connsiteX8" fmla="*/ 1374038 w 4866170"/>
              <a:gd name="connsiteY8" fmla="*/ 937164 h 1181704"/>
              <a:gd name="connsiteX9" fmla="*/ 1418861 w 4866170"/>
              <a:gd name="connsiteY9" fmla="*/ 928200 h 1181704"/>
              <a:gd name="connsiteX10" fmla="*/ 1481614 w 4866170"/>
              <a:gd name="connsiteY10" fmla="*/ 901305 h 1181704"/>
              <a:gd name="connsiteX11" fmla="*/ 1517473 w 4866170"/>
              <a:gd name="connsiteY11" fmla="*/ 892341 h 1181704"/>
              <a:gd name="connsiteX12" fmla="*/ 1580226 w 4866170"/>
              <a:gd name="connsiteY12" fmla="*/ 874411 h 1181704"/>
              <a:gd name="connsiteX13" fmla="*/ 1607120 w 4866170"/>
              <a:gd name="connsiteY13" fmla="*/ 865447 h 1181704"/>
              <a:gd name="connsiteX14" fmla="*/ 1759520 w 4866170"/>
              <a:gd name="connsiteY14" fmla="*/ 847517 h 1181704"/>
              <a:gd name="connsiteX15" fmla="*/ 1893991 w 4866170"/>
              <a:gd name="connsiteY15" fmla="*/ 856482 h 1181704"/>
              <a:gd name="connsiteX16" fmla="*/ 1920885 w 4866170"/>
              <a:gd name="connsiteY16" fmla="*/ 865447 h 1181704"/>
              <a:gd name="connsiteX17" fmla="*/ 1965708 w 4866170"/>
              <a:gd name="connsiteY17" fmla="*/ 874411 h 1181704"/>
              <a:gd name="connsiteX18" fmla="*/ 1983638 w 4866170"/>
              <a:gd name="connsiteY18" fmla="*/ 892341 h 1181704"/>
              <a:gd name="connsiteX19" fmla="*/ 2207755 w 4866170"/>
              <a:gd name="connsiteY19" fmla="*/ 901305 h 1181704"/>
              <a:gd name="connsiteX20" fmla="*/ 2288438 w 4866170"/>
              <a:gd name="connsiteY20" fmla="*/ 865447 h 1181704"/>
              <a:gd name="connsiteX21" fmla="*/ 2333261 w 4866170"/>
              <a:gd name="connsiteY21" fmla="*/ 856482 h 1181704"/>
              <a:gd name="connsiteX22" fmla="*/ 2422908 w 4866170"/>
              <a:gd name="connsiteY22" fmla="*/ 838552 h 1181704"/>
              <a:gd name="connsiteX23" fmla="*/ 2539449 w 4866170"/>
              <a:gd name="connsiteY23" fmla="*/ 829588 h 1181704"/>
              <a:gd name="connsiteX24" fmla="*/ 2620132 w 4866170"/>
              <a:gd name="connsiteY24" fmla="*/ 820623 h 1181704"/>
              <a:gd name="connsiteX25" fmla="*/ 2718744 w 4866170"/>
              <a:gd name="connsiteY25" fmla="*/ 784764 h 1181704"/>
              <a:gd name="connsiteX26" fmla="*/ 2745638 w 4866170"/>
              <a:gd name="connsiteY26" fmla="*/ 775800 h 1181704"/>
              <a:gd name="connsiteX27" fmla="*/ 2808391 w 4866170"/>
              <a:gd name="connsiteY27" fmla="*/ 766835 h 1181704"/>
              <a:gd name="connsiteX28" fmla="*/ 2880108 w 4866170"/>
              <a:gd name="connsiteY28" fmla="*/ 730976 h 1181704"/>
              <a:gd name="connsiteX29" fmla="*/ 2978720 w 4866170"/>
              <a:gd name="connsiteY29" fmla="*/ 686152 h 1181704"/>
              <a:gd name="connsiteX30" fmla="*/ 3158014 w 4866170"/>
              <a:gd name="connsiteY30" fmla="*/ 695117 h 1181704"/>
              <a:gd name="connsiteX31" fmla="*/ 3435920 w 4866170"/>
              <a:gd name="connsiteY31" fmla="*/ 713047 h 1181704"/>
              <a:gd name="connsiteX32" fmla="*/ 3480744 w 4866170"/>
              <a:gd name="connsiteY32" fmla="*/ 704082 h 1181704"/>
              <a:gd name="connsiteX33" fmla="*/ 3552461 w 4866170"/>
              <a:gd name="connsiteY33" fmla="*/ 686152 h 1181704"/>
              <a:gd name="connsiteX34" fmla="*/ 3570391 w 4866170"/>
              <a:gd name="connsiteY34" fmla="*/ 668223 h 1181704"/>
              <a:gd name="connsiteX35" fmla="*/ 3624179 w 4866170"/>
              <a:gd name="connsiteY35" fmla="*/ 659258 h 1181704"/>
              <a:gd name="connsiteX36" fmla="*/ 3651073 w 4866170"/>
              <a:gd name="connsiteY36" fmla="*/ 650294 h 1181704"/>
              <a:gd name="connsiteX37" fmla="*/ 3669002 w 4866170"/>
              <a:gd name="connsiteY37" fmla="*/ 632364 h 1181704"/>
              <a:gd name="connsiteX38" fmla="*/ 3785544 w 4866170"/>
              <a:gd name="connsiteY38" fmla="*/ 605470 h 1181704"/>
              <a:gd name="connsiteX39" fmla="*/ 3812438 w 4866170"/>
              <a:gd name="connsiteY39" fmla="*/ 596505 h 1181704"/>
              <a:gd name="connsiteX40" fmla="*/ 3875191 w 4866170"/>
              <a:gd name="connsiteY40" fmla="*/ 587541 h 1181704"/>
              <a:gd name="connsiteX41" fmla="*/ 3911049 w 4866170"/>
              <a:gd name="connsiteY41" fmla="*/ 578576 h 1181704"/>
              <a:gd name="connsiteX42" fmla="*/ 4144132 w 4866170"/>
              <a:gd name="connsiteY42" fmla="*/ 569611 h 1181704"/>
              <a:gd name="connsiteX43" fmla="*/ 4224814 w 4866170"/>
              <a:gd name="connsiteY43" fmla="*/ 551682 h 1181704"/>
              <a:gd name="connsiteX44" fmla="*/ 4251708 w 4866170"/>
              <a:gd name="connsiteY44" fmla="*/ 533752 h 1181704"/>
              <a:gd name="connsiteX45" fmla="*/ 4314461 w 4866170"/>
              <a:gd name="connsiteY45" fmla="*/ 506858 h 1181704"/>
              <a:gd name="connsiteX46" fmla="*/ 4359285 w 4866170"/>
              <a:gd name="connsiteY46" fmla="*/ 462035 h 1181704"/>
              <a:gd name="connsiteX47" fmla="*/ 4395144 w 4866170"/>
              <a:gd name="connsiteY47" fmla="*/ 417211 h 1181704"/>
              <a:gd name="connsiteX48" fmla="*/ 4422038 w 4866170"/>
              <a:gd name="connsiteY48" fmla="*/ 399282 h 1181704"/>
              <a:gd name="connsiteX49" fmla="*/ 4439967 w 4866170"/>
              <a:gd name="connsiteY49" fmla="*/ 381352 h 1181704"/>
              <a:gd name="connsiteX50" fmla="*/ 4493755 w 4866170"/>
              <a:gd name="connsiteY50" fmla="*/ 345494 h 1181704"/>
              <a:gd name="connsiteX51" fmla="*/ 4520649 w 4866170"/>
              <a:gd name="connsiteY51" fmla="*/ 327564 h 1181704"/>
              <a:gd name="connsiteX52" fmla="*/ 4538579 w 4866170"/>
              <a:gd name="connsiteY52" fmla="*/ 309635 h 1181704"/>
              <a:gd name="connsiteX53" fmla="*/ 4565473 w 4866170"/>
              <a:gd name="connsiteY53" fmla="*/ 300670 h 1181704"/>
              <a:gd name="connsiteX54" fmla="*/ 4637191 w 4866170"/>
              <a:gd name="connsiteY54" fmla="*/ 282741 h 1181704"/>
              <a:gd name="connsiteX55" fmla="*/ 4690979 w 4866170"/>
              <a:gd name="connsiteY55" fmla="*/ 264811 h 1181704"/>
              <a:gd name="connsiteX56" fmla="*/ 4717873 w 4866170"/>
              <a:gd name="connsiteY56" fmla="*/ 246882 h 1181704"/>
              <a:gd name="connsiteX57" fmla="*/ 4771661 w 4866170"/>
              <a:gd name="connsiteY57" fmla="*/ 237917 h 1181704"/>
              <a:gd name="connsiteX58" fmla="*/ 4798555 w 4866170"/>
              <a:gd name="connsiteY58" fmla="*/ 228952 h 1181704"/>
              <a:gd name="connsiteX59" fmla="*/ 4816485 w 4866170"/>
              <a:gd name="connsiteY59" fmla="*/ 211023 h 1181704"/>
              <a:gd name="connsiteX60" fmla="*/ 4852344 w 4866170"/>
              <a:gd name="connsiteY60" fmla="*/ 157235 h 1181704"/>
              <a:gd name="connsiteX61" fmla="*/ 4861308 w 4866170"/>
              <a:gd name="connsiteY61" fmla="*/ 130341 h 1181704"/>
              <a:gd name="connsiteX62" fmla="*/ 4825449 w 4866170"/>
              <a:gd name="connsiteY62" fmla="*/ 112411 h 1181704"/>
              <a:gd name="connsiteX63" fmla="*/ 4780626 w 4866170"/>
              <a:gd name="connsiteY63" fmla="*/ 85517 h 1181704"/>
              <a:gd name="connsiteX64" fmla="*/ 4708908 w 4866170"/>
              <a:gd name="connsiteY64" fmla="*/ 67588 h 1181704"/>
              <a:gd name="connsiteX65" fmla="*/ 4529614 w 4866170"/>
              <a:gd name="connsiteY65" fmla="*/ 40694 h 1181704"/>
              <a:gd name="connsiteX66" fmla="*/ 4475826 w 4866170"/>
              <a:gd name="connsiteY66" fmla="*/ 22764 h 1181704"/>
              <a:gd name="connsiteX67" fmla="*/ 4377214 w 4866170"/>
              <a:gd name="connsiteY67" fmla="*/ 4835 h 1181704"/>
              <a:gd name="connsiteX68" fmla="*/ 4162061 w 4866170"/>
              <a:gd name="connsiteY68" fmla="*/ 22764 h 1181704"/>
              <a:gd name="connsiteX69" fmla="*/ 4108273 w 4866170"/>
              <a:gd name="connsiteY69" fmla="*/ 49658 h 1181704"/>
              <a:gd name="connsiteX70" fmla="*/ 4045520 w 4866170"/>
              <a:gd name="connsiteY70" fmla="*/ 67588 h 1181704"/>
              <a:gd name="connsiteX71" fmla="*/ 4018626 w 4866170"/>
              <a:gd name="connsiteY71" fmla="*/ 85517 h 1181704"/>
              <a:gd name="connsiteX72" fmla="*/ 3937944 w 4866170"/>
              <a:gd name="connsiteY72" fmla="*/ 94482 h 1181704"/>
              <a:gd name="connsiteX73" fmla="*/ 3902085 w 4866170"/>
              <a:gd name="connsiteY73" fmla="*/ 103447 h 1181704"/>
              <a:gd name="connsiteX74" fmla="*/ 3875191 w 4866170"/>
              <a:gd name="connsiteY74" fmla="*/ 112411 h 1181704"/>
              <a:gd name="connsiteX75" fmla="*/ 3821402 w 4866170"/>
              <a:gd name="connsiteY75" fmla="*/ 121376 h 1181704"/>
              <a:gd name="connsiteX76" fmla="*/ 3785544 w 4866170"/>
              <a:gd name="connsiteY76" fmla="*/ 130341 h 1181704"/>
              <a:gd name="connsiteX77" fmla="*/ 3543496 w 4866170"/>
              <a:gd name="connsiteY77" fmla="*/ 103447 h 1181704"/>
              <a:gd name="connsiteX78" fmla="*/ 3184908 w 4866170"/>
              <a:gd name="connsiteY78" fmla="*/ 112411 h 1181704"/>
              <a:gd name="connsiteX79" fmla="*/ 3077332 w 4866170"/>
              <a:gd name="connsiteY79" fmla="*/ 130341 h 1181704"/>
              <a:gd name="connsiteX80" fmla="*/ 3050438 w 4866170"/>
              <a:gd name="connsiteY80" fmla="*/ 139305 h 1181704"/>
              <a:gd name="connsiteX81" fmla="*/ 2969755 w 4866170"/>
              <a:gd name="connsiteY81" fmla="*/ 148270 h 1181704"/>
              <a:gd name="connsiteX82" fmla="*/ 2924932 w 4866170"/>
              <a:gd name="connsiteY82" fmla="*/ 157235 h 1181704"/>
              <a:gd name="connsiteX83" fmla="*/ 2808391 w 4866170"/>
              <a:gd name="connsiteY83" fmla="*/ 166200 h 1181704"/>
              <a:gd name="connsiteX84" fmla="*/ 2700814 w 4866170"/>
              <a:gd name="connsiteY84" fmla="*/ 184129 h 1181704"/>
              <a:gd name="connsiteX85" fmla="*/ 2647026 w 4866170"/>
              <a:gd name="connsiteY85" fmla="*/ 193094 h 1181704"/>
              <a:gd name="connsiteX86" fmla="*/ 2485661 w 4866170"/>
              <a:gd name="connsiteY86" fmla="*/ 175164 h 1181704"/>
              <a:gd name="connsiteX87" fmla="*/ 2440838 w 4866170"/>
              <a:gd name="connsiteY87" fmla="*/ 157235 h 1181704"/>
              <a:gd name="connsiteX88" fmla="*/ 2378085 w 4866170"/>
              <a:gd name="connsiteY88" fmla="*/ 139305 h 1181704"/>
              <a:gd name="connsiteX89" fmla="*/ 2127073 w 4866170"/>
              <a:gd name="connsiteY89" fmla="*/ 112411 h 1181704"/>
              <a:gd name="connsiteX90" fmla="*/ 2055355 w 4866170"/>
              <a:gd name="connsiteY90" fmla="*/ 103447 h 1181704"/>
              <a:gd name="connsiteX91" fmla="*/ 1867096 w 4866170"/>
              <a:gd name="connsiteY91" fmla="*/ 121376 h 1181704"/>
              <a:gd name="connsiteX92" fmla="*/ 1795379 w 4866170"/>
              <a:gd name="connsiteY92" fmla="*/ 139305 h 1181704"/>
              <a:gd name="connsiteX93" fmla="*/ 1759520 w 4866170"/>
              <a:gd name="connsiteY93" fmla="*/ 148270 h 1181704"/>
              <a:gd name="connsiteX94" fmla="*/ 1499544 w 4866170"/>
              <a:gd name="connsiteY94" fmla="*/ 166200 h 1181704"/>
              <a:gd name="connsiteX95" fmla="*/ 1472649 w 4866170"/>
              <a:gd name="connsiteY95" fmla="*/ 175164 h 1181704"/>
              <a:gd name="connsiteX96" fmla="*/ 1365073 w 4866170"/>
              <a:gd name="connsiteY96" fmla="*/ 193094 h 1181704"/>
              <a:gd name="connsiteX97" fmla="*/ 1329214 w 4866170"/>
              <a:gd name="connsiteY97" fmla="*/ 202058 h 1181704"/>
              <a:gd name="connsiteX98" fmla="*/ 1302320 w 4866170"/>
              <a:gd name="connsiteY98" fmla="*/ 211023 h 1181704"/>
              <a:gd name="connsiteX99" fmla="*/ 1105096 w 4866170"/>
              <a:gd name="connsiteY99" fmla="*/ 219988 h 1181704"/>
              <a:gd name="connsiteX100" fmla="*/ 1033379 w 4866170"/>
              <a:gd name="connsiteY100" fmla="*/ 228952 h 1181704"/>
              <a:gd name="connsiteX101" fmla="*/ 961661 w 4866170"/>
              <a:gd name="connsiteY101" fmla="*/ 246882 h 1181704"/>
              <a:gd name="connsiteX102" fmla="*/ 773402 w 4866170"/>
              <a:gd name="connsiteY102" fmla="*/ 255847 h 1181704"/>
              <a:gd name="connsiteX103" fmla="*/ 674791 w 4866170"/>
              <a:gd name="connsiteY103" fmla="*/ 273776 h 1181704"/>
              <a:gd name="connsiteX104" fmla="*/ 647896 w 4866170"/>
              <a:gd name="connsiteY104" fmla="*/ 282741 h 1181704"/>
              <a:gd name="connsiteX105" fmla="*/ 558249 w 4866170"/>
              <a:gd name="connsiteY105" fmla="*/ 291705 h 1181704"/>
              <a:gd name="connsiteX106" fmla="*/ 522391 w 4866170"/>
              <a:gd name="connsiteY106" fmla="*/ 300670 h 1181704"/>
              <a:gd name="connsiteX107" fmla="*/ 432744 w 4866170"/>
              <a:gd name="connsiteY107" fmla="*/ 318600 h 1181704"/>
              <a:gd name="connsiteX108" fmla="*/ 352061 w 4866170"/>
              <a:gd name="connsiteY108" fmla="*/ 336529 h 1181704"/>
              <a:gd name="connsiteX109" fmla="*/ 325167 w 4866170"/>
              <a:gd name="connsiteY109" fmla="*/ 345494 h 1181704"/>
              <a:gd name="connsiteX110" fmla="*/ 226555 w 4866170"/>
              <a:gd name="connsiteY110" fmla="*/ 354458 h 1181704"/>
              <a:gd name="connsiteX111" fmla="*/ 172767 w 4866170"/>
              <a:gd name="connsiteY111" fmla="*/ 390317 h 1181704"/>
              <a:gd name="connsiteX112" fmla="*/ 136908 w 4866170"/>
              <a:gd name="connsiteY112" fmla="*/ 399282 h 1181704"/>
              <a:gd name="connsiteX113" fmla="*/ 110014 w 4866170"/>
              <a:gd name="connsiteY113" fmla="*/ 408247 h 1181704"/>
              <a:gd name="connsiteX114" fmla="*/ 47261 w 4866170"/>
              <a:gd name="connsiteY114" fmla="*/ 444105 h 1181704"/>
              <a:gd name="connsiteX115" fmla="*/ 146501 w 4866170"/>
              <a:gd name="connsiteY115" fmla="*/ 510187 h 1181704"/>
              <a:gd name="connsiteX116" fmla="*/ 146501 w 4866170"/>
              <a:gd name="connsiteY116" fmla="*/ 678066 h 1181704"/>
              <a:gd name="connsiteX117" fmla="*/ 146501 w 4866170"/>
              <a:gd name="connsiteY117" fmla="*/ 1013825 h 1181704"/>
              <a:gd name="connsiteX118" fmla="*/ 199661 w 4866170"/>
              <a:gd name="connsiteY118" fmla="*/ 1062670 h 1181704"/>
              <a:gd name="connsiteX119" fmla="*/ 244485 w 4866170"/>
              <a:gd name="connsiteY119" fmla="*/ 1089564 h 1181704"/>
              <a:gd name="connsiteX120" fmla="*/ 280344 w 4866170"/>
              <a:gd name="connsiteY120" fmla="*/ 1098529 h 1181704"/>
              <a:gd name="connsiteX121" fmla="*/ 343096 w 4866170"/>
              <a:gd name="connsiteY121" fmla="*/ 1116458 h 1181704"/>
              <a:gd name="connsiteX122" fmla="*/ 378955 w 4866170"/>
              <a:gd name="connsiteY122" fmla="*/ 1134388 h 1181704"/>
              <a:gd name="connsiteX123" fmla="*/ 612038 w 4866170"/>
              <a:gd name="connsiteY123" fmla="*/ 1134388 h 1181704"/>
              <a:gd name="connsiteX124" fmla="*/ 683755 w 4866170"/>
              <a:gd name="connsiteY124" fmla="*/ 1143352 h 1181704"/>
              <a:gd name="connsiteX125" fmla="*/ 800296 w 4866170"/>
              <a:gd name="connsiteY125" fmla="*/ 1152317 h 1181704"/>
              <a:gd name="connsiteX126" fmla="*/ 818226 w 4866170"/>
              <a:gd name="connsiteY126" fmla="*/ 1161282 h 1181704"/>
              <a:gd name="connsiteX0" fmla="*/ 818226 w 4866170"/>
              <a:gd name="connsiteY0" fmla="*/ 1161282 h 1181704"/>
              <a:gd name="connsiteX1" fmla="*/ 925802 w 4866170"/>
              <a:gd name="connsiteY1" fmla="*/ 1143352 h 1181704"/>
              <a:gd name="connsiteX2" fmla="*/ 1024414 w 4866170"/>
              <a:gd name="connsiteY2" fmla="*/ 1134388 h 1181704"/>
              <a:gd name="connsiteX3" fmla="*/ 1078202 w 4866170"/>
              <a:gd name="connsiteY3" fmla="*/ 1107494 h 1181704"/>
              <a:gd name="connsiteX4" fmla="*/ 1114061 w 4866170"/>
              <a:gd name="connsiteY4" fmla="*/ 1080600 h 1181704"/>
              <a:gd name="connsiteX5" fmla="*/ 1185779 w 4866170"/>
              <a:gd name="connsiteY5" fmla="*/ 1035776 h 1181704"/>
              <a:gd name="connsiteX6" fmla="*/ 1221638 w 4866170"/>
              <a:gd name="connsiteY6" fmla="*/ 990952 h 1181704"/>
              <a:gd name="connsiteX7" fmla="*/ 1257496 w 4866170"/>
              <a:gd name="connsiteY7" fmla="*/ 973023 h 1181704"/>
              <a:gd name="connsiteX8" fmla="*/ 1374038 w 4866170"/>
              <a:gd name="connsiteY8" fmla="*/ 937164 h 1181704"/>
              <a:gd name="connsiteX9" fmla="*/ 1418861 w 4866170"/>
              <a:gd name="connsiteY9" fmla="*/ 928200 h 1181704"/>
              <a:gd name="connsiteX10" fmla="*/ 1481614 w 4866170"/>
              <a:gd name="connsiteY10" fmla="*/ 901305 h 1181704"/>
              <a:gd name="connsiteX11" fmla="*/ 1517473 w 4866170"/>
              <a:gd name="connsiteY11" fmla="*/ 892341 h 1181704"/>
              <a:gd name="connsiteX12" fmla="*/ 1580226 w 4866170"/>
              <a:gd name="connsiteY12" fmla="*/ 874411 h 1181704"/>
              <a:gd name="connsiteX13" fmla="*/ 1607120 w 4866170"/>
              <a:gd name="connsiteY13" fmla="*/ 865447 h 1181704"/>
              <a:gd name="connsiteX14" fmla="*/ 1759520 w 4866170"/>
              <a:gd name="connsiteY14" fmla="*/ 847517 h 1181704"/>
              <a:gd name="connsiteX15" fmla="*/ 1893991 w 4866170"/>
              <a:gd name="connsiteY15" fmla="*/ 856482 h 1181704"/>
              <a:gd name="connsiteX16" fmla="*/ 1920885 w 4866170"/>
              <a:gd name="connsiteY16" fmla="*/ 865447 h 1181704"/>
              <a:gd name="connsiteX17" fmla="*/ 1965708 w 4866170"/>
              <a:gd name="connsiteY17" fmla="*/ 874411 h 1181704"/>
              <a:gd name="connsiteX18" fmla="*/ 1983638 w 4866170"/>
              <a:gd name="connsiteY18" fmla="*/ 892341 h 1181704"/>
              <a:gd name="connsiteX19" fmla="*/ 2207755 w 4866170"/>
              <a:gd name="connsiteY19" fmla="*/ 901305 h 1181704"/>
              <a:gd name="connsiteX20" fmla="*/ 2288438 w 4866170"/>
              <a:gd name="connsiteY20" fmla="*/ 865447 h 1181704"/>
              <a:gd name="connsiteX21" fmla="*/ 2333261 w 4866170"/>
              <a:gd name="connsiteY21" fmla="*/ 856482 h 1181704"/>
              <a:gd name="connsiteX22" fmla="*/ 2422908 w 4866170"/>
              <a:gd name="connsiteY22" fmla="*/ 838552 h 1181704"/>
              <a:gd name="connsiteX23" fmla="*/ 2539449 w 4866170"/>
              <a:gd name="connsiteY23" fmla="*/ 829588 h 1181704"/>
              <a:gd name="connsiteX24" fmla="*/ 2620132 w 4866170"/>
              <a:gd name="connsiteY24" fmla="*/ 820623 h 1181704"/>
              <a:gd name="connsiteX25" fmla="*/ 2718744 w 4866170"/>
              <a:gd name="connsiteY25" fmla="*/ 784764 h 1181704"/>
              <a:gd name="connsiteX26" fmla="*/ 2745638 w 4866170"/>
              <a:gd name="connsiteY26" fmla="*/ 775800 h 1181704"/>
              <a:gd name="connsiteX27" fmla="*/ 2808391 w 4866170"/>
              <a:gd name="connsiteY27" fmla="*/ 766835 h 1181704"/>
              <a:gd name="connsiteX28" fmla="*/ 2880108 w 4866170"/>
              <a:gd name="connsiteY28" fmla="*/ 730976 h 1181704"/>
              <a:gd name="connsiteX29" fmla="*/ 2978720 w 4866170"/>
              <a:gd name="connsiteY29" fmla="*/ 686152 h 1181704"/>
              <a:gd name="connsiteX30" fmla="*/ 3158014 w 4866170"/>
              <a:gd name="connsiteY30" fmla="*/ 695117 h 1181704"/>
              <a:gd name="connsiteX31" fmla="*/ 3435920 w 4866170"/>
              <a:gd name="connsiteY31" fmla="*/ 713047 h 1181704"/>
              <a:gd name="connsiteX32" fmla="*/ 3480744 w 4866170"/>
              <a:gd name="connsiteY32" fmla="*/ 704082 h 1181704"/>
              <a:gd name="connsiteX33" fmla="*/ 3552461 w 4866170"/>
              <a:gd name="connsiteY33" fmla="*/ 686152 h 1181704"/>
              <a:gd name="connsiteX34" fmla="*/ 3570391 w 4866170"/>
              <a:gd name="connsiteY34" fmla="*/ 668223 h 1181704"/>
              <a:gd name="connsiteX35" fmla="*/ 3624179 w 4866170"/>
              <a:gd name="connsiteY35" fmla="*/ 659258 h 1181704"/>
              <a:gd name="connsiteX36" fmla="*/ 3651073 w 4866170"/>
              <a:gd name="connsiteY36" fmla="*/ 650294 h 1181704"/>
              <a:gd name="connsiteX37" fmla="*/ 3669002 w 4866170"/>
              <a:gd name="connsiteY37" fmla="*/ 632364 h 1181704"/>
              <a:gd name="connsiteX38" fmla="*/ 3785544 w 4866170"/>
              <a:gd name="connsiteY38" fmla="*/ 605470 h 1181704"/>
              <a:gd name="connsiteX39" fmla="*/ 3812438 w 4866170"/>
              <a:gd name="connsiteY39" fmla="*/ 596505 h 1181704"/>
              <a:gd name="connsiteX40" fmla="*/ 3875191 w 4866170"/>
              <a:gd name="connsiteY40" fmla="*/ 587541 h 1181704"/>
              <a:gd name="connsiteX41" fmla="*/ 3911049 w 4866170"/>
              <a:gd name="connsiteY41" fmla="*/ 578576 h 1181704"/>
              <a:gd name="connsiteX42" fmla="*/ 4144132 w 4866170"/>
              <a:gd name="connsiteY42" fmla="*/ 569611 h 1181704"/>
              <a:gd name="connsiteX43" fmla="*/ 4224814 w 4866170"/>
              <a:gd name="connsiteY43" fmla="*/ 551682 h 1181704"/>
              <a:gd name="connsiteX44" fmla="*/ 4251708 w 4866170"/>
              <a:gd name="connsiteY44" fmla="*/ 533752 h 1181704"/>
              <a:gd name="connsiteX45" fmla="*/ 4314461 w 4866170"/>
              <a:gd name="connsiteY45" fmla="*/ 506858 h 1181704"/>
              <a:gd name="connsiteX46" fmla="*/ 4359285 w 4866170"/>
              <a:gd name="connsiteY46" fmla="*/ 462035 h 1181704"/>
              <a:gd name="connsiteX47" fmla="*/ 4395144 w 4866170"/>
              <a:gd name="connsiteY47" fmla="*/ 417211 h 1181704"/>
              <a:gd name="connsiteX48" fmla="*/ 4422038 w 4866170"/>
              <a:gd name="connsiteY48" fmla="*/ 399282 h 1181704"/>
              <a:gd name="connsiteX49" fmla="*/ 4439967 w 4866170"/>
              <a:gd name="connsiteY49" fmla="*/ 381352 h 1181704"/>
              <a:gd name="connsiteX50" fmla="*/ 4493755 w 4866170"/>
              <a:gd name="connsiteY50" fmla="*/ 345494 h 1181704"/>
              <a:gd name="connsiteX51" fmla="*/ 4520649 w 4866170"/>
              <a:gd name="connsiteY51" fmla="*/ 327564 h 1181704"/>
              <a:gd name="connsiteX52" fmla="*/ 4538579 w 4866170"/>
              <a:gd name="connsiteY52" fmla="*/ 309635 h 1181704"/>
              <a:gd name="connsiteX53" fmla="*/ 4565473 w 4866170"/>
              <a:gd name="connsiteY53" fmla="*/ 300670 h 1181704"/>
              <a:gd name="connsiteX54" fmla="*/ 4637191 w 4866170"/>
              <a:gd name="connsiteY54" fmla="*/ 282741 h 1181704"/>
              <a:gd name="connsiteX55" fmla="*/ 4690979 w 4866170"/>
              <a:gd name="connsiteY55" fmla="*/ 264811 h 1181704"/>
              <a:gd name="connsiteX56" fmla="*/ 4717873 w 4866170"/>
              <a:gd name="connsiteY56" fmla="*/ 246882 h 1181704"/>
              <a:gd name="connsiteX57" fmla="*/ 4771661 w 4866170"/>
              <a:gd name="connsiteY57" fmla="*/ 237917 h 1181704"/>
              <a:gd name="connsiteX58" fmla="*/ 4798555 w 4866170"/>
              <a:gd name="connsiteY58" fmla="*/ 228952 h 1181704"/>
              <a:gd name="connsiteX59" fmla="*/ 4816485 w 4866170"/>
              <a:gd name="connsiteY59" fmla="*/ 211023 h 1181704"/>
              <a:gd name="connsiteX60" fmla="*/ 4852344 w 4866170"/>
              <a:gd name="connsiteY60" fmla="*/ 157235 h 1181704"/>
              <a:gd name="connsiteX61" fmla="*/ 4861308 w 4866170"/>
              <a:gd name="connsiteY61" fmla="*/ 130341 h 1181704"/>
              <a:gd name="connsiteX62" fmla="*/ 4825449 w 4866170"/>
              <a:gd name="connsiteY62" fmla="*/ 112411 h 1181704"/>
              <a:gd name="connsiteX63" fmla="*/ 4780626 w 4866170"/>
              <a:gd name="connsiteY63" fmla="*/ 85517 h 1181704"/>
              <a:gd name="connsiteX64" fmla="*/ 4708908 w 4866170"/>
              <a:gd name="connsiteY64" fmla="*/ 67588 h 1181704"/>
              <a:gd name="connsiteX65" fmla="*/ 4529614 w 4866170"/>
              <a:gd name="connsiteY65" fmla="*/ 40694 h 1181704"/>
              <a:gd name="connsiteX66" fmla="*/ 4475826 w 4866170"/>
              <a:gd name="connsiteY66" fmla="*/ 22764 h 1181704"/>
              <a:gd name="connsiteX67" fmla="*/ 4377214 w 4866170"/>
              <a:gd name="connsiteY67" fmla="*/ 4835 h 1181704"/>
              <a:gd name="connsiteX68" fmla="*/ 4162061 w 4866170"/>
              <a:gd name="connsiteY68" fmla="*/ 22764 h 1181704"/>
              <a:gd name="connsiteX69" fmla="*/ 4108273 w 4866170"/>
              <a:gd name="connsiteY69" fmla="*/ 49658 h 1181704"/>
              <a:gd name="connsiteX70" fmla="*/ 4045520 w 4866170"/>
              <a:gd name="connsiteY70" fmla="*/ 67588 h 1181704"/>
              <a:gd name="connsiteX71" fmla="*/ 4018626 w 4866170"/>
              <a:gd name="connsiteY71" fmla="*/ 85517 h 1181704"/>
              <a:gd name="connsiteX72" fmla="*/ 3937944 w 4866170"/>
              <a:gd name="connsiteY72" fmla="*/ 94482 h 1181704"/>
              <a:gd name="connsiteX73" fmla="*/ 3902085 w 4866170"/>
              <a:gd name="connsiteY73" fmla="*/ 103447 h 1181704"/>
              <a:gd name="connsiteX74" fmla="*/ 3875191 w 4866170"/>
              <a:gd name="connsiteY74" fmla="*/ 112411 h 1181704"/>
              <a:gd name="connsiteX75" fmla="*/ 3821402 w 4866170"/>
              <a:gd name="connsiteY75" fmla="*/ 121376 h 1181704"/>
              <a:gd name="connsiteX76" fmla="*/ 3785544 w 4866170"/>
              <a:gd name="connsiteY76" fmla="*/ 130341 h 1181704"/>
              <a:gd name="connsiteX77" fmla="*/ 3543496 w 4866170"/>
              <a:gd name="connsiteY77" fmla="*/ 103447 h 1181704"/>
              <a:gd name="connsiteX78" fmla="*/ 3184908 w 4866170"/>
              <a:gd name="connsiteY78" fmla="*/ 112411 h 1181704"/>
              <a:gd name="connsiteX79" fmla="*/ 3077332 w 4866170"/>
              <a:gd name="connsiteY79" fmla="*/ 130341 h 1181704"/>
              <a:gd name="connsiteX80" fmla="*/ 3050438 w 4866170"/>
              <a:gd name="connsiteY80" fmla="*/ 139305 h 1181704"/>
              <a:gd name="connsiteX81" fmla="*/ 2969755 w 4866170"/>
              <a:gd name="connsiteY81" fmla="*/ 148270 h 1181704"/>
              <a:gd name="connsiteX82" fmla="*/ 2924932 w 4866170"/>
              <a:gd name="connsiteY82" fmla="*/ 157235 h 1181704"/>
              <a:gd name="connsiteX83" fmla="*/ 2808391 w 4866170"/>
              <a:gd name="connsiteY83" fmla="*/ 166200 h 1181704"/>
              <a:gd name="connsiteX84" fmla="*/ 2700814 w 4866170"/>
              <a:gd name="connsiteY84" fmla="*/ 184129 h 1181704"/>
              <a:gd name="connsiteX85" fmla="*/ 2647026 w 4866170"/>
              <a:gd name="connsiteY85" fmla="*/ 193094 h 1181704"/>
              <a:gd name="connsiteX86" fmla="*/ 2485661 w 4866170"/>
              <a:gd name="connsiteY86" fmla="*/ 175164 h 1181704"/>
              <a:gd name="connsiteX87" fmla="*/ 2440838 w 4866170"/>
              <a:gd name="connsiteY87" fmla="*/ 157235 h 1181704"/>
              <a:gd name="connsiteX88" fmla="*/ 2378085 w 4866170"/>
              <a:gd name="connsiteY88" fmla="*/ 139305 h 1181704"/>
              <a:gd name="connsiteX89" fmla="*/ 2127073 w 4866170"/>
              <a:gd name="connsiteY89" fmla="*/ 112411 h 1181704"/>
              <a:gd name="connsiteX90" fmla="*/ 2055355 w 4866170"/>
              <a:gd name="connsiteY90" fmla="*/ 103447 h 1181704"/>
              <a:gd name="connsiteX91" fmla="*/ 1867096 w 4866170"/>
              <a:gd name="connsiteY91" fmla="*/ 121376 h 1181704"/>
              <a:gd name="connsiteX92" fmla="*/ 1795379 w 4866170"/>
              <a:gd name="connsiteY92" fmla="*/ 139305 h 1181704"/>
              <a:gd name="connsiteX93" fmla="*/ 1759520 w 4866170"/>
              <a:gd name="connsiteY93" fmla="*/ 148270 h 1181704"/>
              <a:gd name="connsiteX94" fmla="*/ 1499544 w 4866170"/>
              <a:gd name="connsiteY94" fmla="*/ 166200 h 1181704"/>
              <a:gd name="connsiteX95" fmla="*/ 1472649 w 4866170"/>
              <a:gd name="connsiteY95" fmla="*/ 175164 h 1181704"/>
              <a:gd name="connsiteX96" fmla="*/ 1365073 w 4866170"/>
              <a:gd name="connsiteY96" fmla="*/ 193094 h 1181704"/>
              <a:gd name="connsiteX97" fmla="*/ 1329214 w 4866170"/>
              <a:gd name="connsiteY97" fmla="*/ 202058 h 1181704"/>
              <a:gd name="connsiteX98" fmla="*/ 1302320 w 4866170"/>
              <a:gd name="connsiteY98" fmla="*/ 211023 h 1181704"/>
              <a:gd name="connsiteX99" fmla="*/ 1105096 w 4866170"/>
              <a:gd name="connsiteY99" fmla="*/ 219988 h 1181704"/>
              <a:gd name="connsiteX100" fmla="*/ 1033379 w 4866170"/>
              <a:gd name="connsiteY100" fmla="*/ 228952 h 1181704"/>
              <a:gd name="connsiteX101" fmla="*/ 961661 w 4866170"/>
              <a:gd name="connsiteY101" fmla="*/ 246882 h 1181704"/>
              <a:gd name="connsiteX102" fmla="*/ 773402 w 4866170"/>
              <a:gd name="connsiteY102" fmla="*/ 255847 h 1181704"/>
              <a:gd name="connsiteX103" fmla="*/ 674791 w 4866170"/>
              <a:gd name="connsiteY103" fmla="*/ 273776 h 1181704"/>
              <a:gd name="connsiteX104" fmla="*/ 647896 w 4866170"/>
              <a:gd name="connsiteY104" fmla="*/ 282741 h 1181704"/>
              <a:gd name="connsiteX105" fmla="*/ 558249 w 4866170"/>
              <a:gd name="connsiteY105" fmla="*/ 291705 h 1181704"/>
              <a:gd name="connsiteX106" fmla="*/ 522391 w 4866170"/>
              <a:gd name="connsiteY106" fmla="*/ 300670 h 1181704"/>
              <a:gd name="connsiteX107" fmla="*/ 432744 w 4866170"/>
              <a:gd name="connsiteY107" fmla="*/ 318600 h 1181704"/>
              <a:gd name="connsiteX108" fmla="*/ 352061 w 4866170"/>
              <a:gd name="connsiteY108" fmla="*/ 336529 h 1181704"/>
              <a:gd name="connsiteX109" fmla="*/ 325167 w 4866170"/>
              <a:gd name="connsiteY109" fmla="*/ 345494 h 1181704"/>
              <a:gd name="connsiteX110" fmla="*/ 226555 w 4866170"/>
              <a:gd name="connsiteY110" fmla="*/ 354458 h 1181704"/>
              <a:gd name="connsiteX111" fmla="*/ 172767 w 4866170"/>
              <a:gd name="connsiteY111" fmla="*/ 390317 h 1181704"/>
              <a:gd name="connsiteX112" fmla="*/ 136908 w 4866170"/>
              <a:gd name="connsiteY112" fmla="*/ 399282 h 1181704"/>
              <a:gd name="connsiteX113" fmla="*/ 110014 w 4866170"/>
              <a:gd name="connsiteY113" fmla="*/ 408247 h 1181704"/>
              <a:gd name="connsiteX114" fmla="*/ 146499 w 4866170"/>
              <a:gd name="connsiteY114" fmla="*/ 454228 h 1181704"/>
              <a:gd name="connsiteX115" fmla="*/ 146501 w 4866170"/>
              <a:gd name="connsiteY115" fmla="*/ 510187 h 1181704"/>
              <a:gd name="connsiteX116" fmla="*/ 146501 w 4866170"/>
              <a:gd name="connsiteY116" fmla="*/ 678066 h 1181704"/>
              <a:gd name="connsiteX117" fmla="*/ 146501 w 4866170"/>
              <a:gd name="connsiteY117" fmla="*/ 1013825 h 1181704"/>
              <a:gd name="connsiteX118" fmla="*/ 199661 w 4866170"/>
              <a:gd name="connsiteY118" fmla="*/ 1062670 h 1181704"/>
              <a:gd name="connsiteX119" fmla="*/ 244485 w 4866170"/>
              <a:gd name="connsiteY119" fmla="*/ 1089564 h 1181704"/>
              <a:gd name="connsiteX120" fmla="*/ 280344 w 4866170"/>
              <a:gd name="connsiteY120" fmla="*/ 1098529 h 1181704"/>
              <a:gd name="connsiteX121" fmla="*/ 343096 w 4866170"/>
              <a:gd name="connsiteY121" fmla="*/ 1116458 h 1181704"/>
              <a:gd name="connsiteX122" fmla="*/ 378955 w 4866170"/>
              <a:gd name="connsiteY122" fmla="*/ 1134388 h 1181704"/>
              <a:gd name="connsiteX123" fmla="*/ 612038 w 4866170"/>
              <a:gd name="connsiteY123" fmla="*/ 1134388 h 1181704"/>
              <a:gd name="connsiteX124" fmla="*/ 683755 w 4866170"/>
              <a:gd name="connsiteY124" fmla="*/ 1143352 h 1181704"/>
              <a:gd name="connsiteX125" fmla="*/ 800296 w 4866170"/>
              <a:gd name="connsiteY125" fmla="*/ 1152317 h 1181704"/>
              <a:gd name="connsiteX126" fmla="*/ 818226 w 4866170"/>
              <a:gd name="connsiteY126" fmla="*/ 1161282 h 1181704"/>
              <a:gd name="connsiteX0" fmla="*/ 710572 w 4758516"/>
              <a:gd name="connsiteY0" fmla="*/ 1161282 h 1181704"/>
              <a:gd name="connsiteX1" fmla="*/ 818148 w 4758516"/>
              <a:gd name="connsiteY1" fmla="*/ 1143352 h 1181704"/>
              <a:gd name="connsiteX2" fmla="*/ 916760 w 4758516"/>
              <a:gd name="connsiteY2" fmla="*/ 1134388 h 1181704"/>
              <a:gd name="connsiteX3" fmla="*/ 970548 w 4758516"/>
              <a:gd name="connsiteY3" fmla="*/ 1107494 h 1181704"/>
              <a:gd name="connsiteX4" fmla="*/ 1006407 w 4758516"/>
              <a:gd name="connsiteY4" fmla="*/ 1080600 h 1181704"/>
              <a:gd name="connsiteX5" fmla="*/ 1078125 w 4758516"/>
              <a:gd name="connsiteY5" fmla="*/ 1035776 h 1181704"/>
              <a:gd name="connsiteX6" fmla="*/ 1113984 w 4758516"/>
              <a:gd name="connsiteY6" fmla="*/ 990952 h 1181704"/>
              <a:gd name="connsiteX7" fmla="*/ 1149842 w 4758516"/>
              <a:gd name="connsiteY7" fmla="*/ 973023 h 1181704"/>
              <a:gd name="connsiteX8" fmla="*/ 1266384 w 4758516"/>
              <a:gd name="connsiteY8" fmla="*/ 937164 h 1181704"/>
              <a:gd name="connsiteX9" fmla="*/ 1311207 w 4758516"/>
              <a:gd name="connsiteY9" fmla="*/ 928200 h 1181704"/>
              <a:gd name="connsiteX10" fmla="*/ 1373960 w 4758516"/>
              <a:gd name="connsiteY10" fmla="*/ 901305 h 1181704"/>
              <a:gd name="connsiteX11" fmla="*/ 1409819 w 4758516"/>
              <a:gd name="connsiteY11" fmla="*/ 892341 h 1181704"/>
              <a:gd name="connsiteX12" fmla="*/ 1472572 w 4758516"/>
              <a:gd name="connsiteY12" fmla="*/ 874411 h 1181704"/>
              <a:gd name="connsiteX13" fmla="*/ 1499466 w 4758516"/>
              <a:gd name="connsiteY13" fmla="*/ 865447 h 1181704"/>
              <a:gd name="connsiteX14" fmla="*/ 1651866 w 4758516"/>
              <a:gd name="connsiteY14" fmla="*/ 847517 h 1181704"/>
              <a:gd name="connsiteX15" fmla="*/ 1786337 w 4758516"/>
              <a:gd name="connsiteY15" fmla="*/ 856482 h 1181704"/>
              <a:gd name="connsiteX16" fmla="*/ 1813231 w 4758516"/>
              <a:gd name="connsiteY16" fmla="*/ 865447 h 1181704"/>
              <a:gd name="connsiteX17" fmla="*/ 1858054 w 4758516"/>
              <a:gd name="connsiteY17" fmla="*/ 874411 h 1181704"/>
              <a:gd name="connsiteX18" fmla="*/ 1875984 w 4758516"/>
              <a:gd name="connsiteY18" fmla="*/ 892341 h 1181704"/>
              <a:gd name="connsiteX19" fmla="*/ 2100101 w 4758516"/>
              <a:gd name="connsiteY19" fmla="*/ 901305 h 1181704"/>
              <a:gd name="connsiteX20" fmla="*/ 2180784 w 4758516"/>
              <a:gd name="connsiteY20" fmla="*/ 865447 h 1181704"/>
              <a:gd name="connsiteX21" fmla="*/ 2225607 w 4758516"/>
              <a:gd name="connsiteY21" fmla="*/ 856482 h 1181704"/>
              <a:gd name="connsiteX22" fmla="*/ 2315254 w 4758516"/>
              <a:gd name="connsiteY22" fmla="*/ 838552 h 1181704"/>
              <a:gd name="connsiteX23" fmla="*/ 2431795 w 4758516"/>
              <a:gd name="connsiteY23" fmla="*/ 829588 h 1181704"/>
              <a:gd name="connsiteX24" fmla="*/ 2512478 w 4758516"/>
              <a:gd name="connsiteY24" fmla="*/ 820623 h 1181704"/>
              <a:gd name="connsiteX25" fmla="*/ 2611090 w 4758516"/>
              <a:gd name="connsiteY25" fmla="*/ 784764 h 1181704"/>
              <a:gd name="connsiteX26" fmla="*/ 2637984 w 4758516"/>
              <a:gd name="connsiteY26" fmla="*/ 775800 h 1181704"/>
              <a:gd name="connsiteX27" fmla="*/ 2700737 w 4758516"/>
              <a:gd name="connsiteY27" fmla="*/ 766835 h 1181704"/>
              <a:gd name="connsiteX28" fmla="*/ 2772454 w 4758516"/>
              <a:gd name="connsiteY28" fmla="*/ 730976 h 1181704"/>
              <a:gd name="connsiteX29" fmla="*/ 2871066 w 4758516"/>
              <a:gd name="connsiteY29" fmla="*/ 686152 h 1181704"/>
              <a:gd name="connsiteX30" fmla="*/ 3050360 w 4758516"/>
              <a:gd name="connsiteY30" fmla="*/ 695117 h 1181704"/>
              <a:gd name="connsiteX31" fmla="*/ 3328266 w 4758516"/>
              <a:gd name="connsiteY31" fmla="*/ 713047 h 1181704"/>
              <a:gd name="connsiteX32" fmla="*/ 3373090 w 4758516"/>
              <a:gd name="connsiteY32" fmla="*/ 704082 h 1181704"/>
              <a:gd name="connsiteX33" fmla="*/ 3444807 w 4758516"/>
              <a:gd name="connsiteY33" fmla="*/ 686152 h 1181704"/>
              <a:gd name="connsiteX34" fmla="*/ 3462737 w 4758516"/>
              <a:gd name="connsiteY34" fmla="*/ 668223 h 1181704"/>
              <a:gd name="connsiteX35" fmla="*/ 3516525 w 4758516"/>
              <a:gd name="connsiteY35" fmla="*/ 659258 h 1181704"/>
              <a:gd name="connsiteX36" fmla="*/ 3543419 w 4758516"/>
              <a:gd name="connsiteY36" fmla="*/ 650294 h 1181704"/>
              <a:gd name="connsiteX37" fmla="*/ 3561348 w 4758516"/>
              <a:gd name="connsiteY37" fmla="*/ 632364 h 1181704"/>
              <a:gd name="connsiteX38" fmla="*/ 3677890 w 4758516"/>
              <a:gd name="connsiteY38" fmla="*/ 605470 h 1181704"/>
              <a:gd name="connsiteX39" fmla="*/ 3704784 w 4758516"/>
              <a:gd name="connsiteY39" fmla="*/ 596505 h 1181704"/>
              <a:gd name="connsiteX40" fmla="*/ 3767537 w 4758516"/>
              <a:gd name="connsiteY40" fmla="*/ 587541 h 1181704"/>
              <a:gd name="connsiteX41" fmla="*/ 3803395 w 4758516"/>
              <a:gd name="connsiteY41" fmla="*/ 578576 h 1181704"/>
              <a:gd name="connsiteX42" fmla="*/ 4036478 w 4758516"/>
              <a:gd name="connsiteY42" fmla="*/ 569611 h 1181704"/>
              <a:gd name="connsiteX43" fmla="*/ 4117160 w 4758516"/>
              <a:gd name="connsiteY43" fmla="*/ 551682 h 1181704"/>
              <a:gd name="connsiteX44" fmla="*/ 4144054 w 4758516"/>
              <a:gd name="connsiteY44" fmla="*/ 533752 h 1181704"/>
              <a:gd name="connsiteX45" fmla="*/ 4206807 w 4758516"/>
              <a:gd name="connsiteY45" fmla="*/ 506858 h 1181704"/>
              <a:gd name="connsiteX46" fmla="*/ 4251631 w 4758516"/>
              <a:gd name="connsiteY46" fmla="*/ 462035 h 1181704"/>
              <a:gd name="connsiteX47" fmla="*/ 4287490 w 4758516"/>
              <a:gd name="connsiteY47" fmla="*/ 417211 h 1181704"/>
              <a:gd name="connsiteX48" fmla="*/ 4314384 w 4758516"/>
              <a:gd name="connsiteY48" fmla="*/ 399282 h 1181704"/>
              <a:gd name="connsiteX49" fmla="*/ 4332313 w 4758516"/>
              <a:gd name="connsiteY49" fmla="*/ 381352 h 1181704"/>
              <a:gd name="connsiteX50" fmla="*/ 4386101 w 4758516"/>
              <a:gd name="connsiteY50" fmla="*/ 345494 h 1181704"/>
              <a:gd name="connsiteX51" fmla="*/ 4412995 w 4758516"/>
              <a:gd name="connsiteY51" fmla="*/ 327564 h 1181704"/>
              <a:gd name="connsiteX52" fmla="*/ 4430925 w 4758516"/>
              <a:gd name="connsiteY52" fmla="*/ 309635 h 1181704"/>
              <a:gd name="connsiteX53" fmla="*/ 4457819 w 4758516"/>
              <a:gd name="connsiteY53" fmla="*/ 300670 h 1181704"/>
              <a:gd name="connsiteX54" fmla="*/ 4529537 w 4758516"/>
              <a:gd name="connsiteY54" fmla="*/ 282741 h 1181704"/>
              <a:gd name="connsiteX55" fmla="*/ 4583325 w 4758516"/>
              <a:gd name="connsiteY55" fmla="*/ 264811 h 1181704"/>
              <a:gd name="connsiteX56" fmla="*/ 4610219 w 4758516"/>
              <a:gd name="connsiteY56" fmla="*/ 246882 h 1181704"/>
              <a:gd name="connsiteX57" fmla="*/ 4664007 w 4758516"/>
              <a:gd name="connsiteY57" fmla="*/ 237917 h 1181704"/>
              <a:gd name="connsiteX58" fmla="*/ 4690901 w 4758516"/>
              <a:gd name="connsiteY58" fmla="*/ 228952 h 1181704"/>
              <a:gd name="connsiteX59" fmla="*/ 4708831 w 4758516"/>
              <a:gd name="connsiteY59" fmla="*/ 211023 h 1181704"/>
              <a:gd name="connsiteX60" fmla="*/ 4744690 w 4758516"/>
              <a:gd name="connsiteY60" fmla="*/ 157235 h 1181704"/>
              <a:gd name="connsiteX61" fmla="*/ 4753654 w 4758516"/>
              <a:gd name="connsiteY61" fmla="*/ 130341 h 1181704"/>
              <a:gd name="connsiteX62" fmla="*/ 4717795 w 4758516"/>
              <a:gd name="connsiteY62" fmla="*/ 112411 h 1181704"/>
              <a:gd name="connsiteX63" fmla="*/ 4672972 w 4758516"/>
              <a:gd name="connsiteY63" fmla="*/ 85517 h 1181704"/>
              <a:gd name="connsiteX64" fmla="*/ 4601254 w 4758516"/>
              <a:gd name="connsiteY64" fmla="*/ 67588 h 1181704"/>
              <a:gd name="connsiteX65" fmla="*/ 4421960 w 4758516"/>
              <a:gd name="connsiteY65" fmla="*/ 40694 h 1181704"/>
              <a:gd name="connsiteX66" fmla="*/ 4368172 w 4758516"/>
              <a:gd name="connsiteY66" fmla="*/ 22764 h 1181704"/>
              <a:gd name="connsiteX67" fmla="*/ 4269560 w 4758516"/>
              <a:gd name="connsiteY67" fmla="*/ 4835 h 1181704"/>
              <a:gd name="connsiteX68" fmla="*/ 4054407 w 4758516"/>
              <a:gd name="connsiteY68" fmla="*/ 22764 h 1181704"/>
              <a:gd name="connsiteX69" fmla="*/ 4000619 w 4758516"/>
              <a:gd name="connsiteY69" fmla="*/ 49658 h 1181704"/>
              <a:gd name="connsiteX70" fmla="*/ 3937866 w 4758516"/>
              <a:gd name="connsiteY70" fmla="*/ 67588 h 1181704"/>
              <a:gd name="connsiteX71" fmla="*/ 3910972 w 4758516"/>
              <a:gd name="connsiteY71" fmla="*/ 85517 h 1181704"/>
              <a:gd name="connsiteX72" fmla="*/ 3830290 w 4758516"/>
              <a:gd name="connsiteY72" fmla="*/ 94482 h 1181704"/>
              <a:gd name="connsiteX73" fmla="*/ 3794431 w 4758516"/>
              <a:gd name="connsiteY73" fmla="*/ 103447 h 1181704"/>
              <a:gd name="connsiteX74" fmla="*/ 3767537 w 4758516"/>
              <a:gd name="connsiteY74" fmla="*/ 112411 h 1181704"/>
              <a:gd name="connsiteX75" fmla="*/ 3713748 w 4758516"/>
              <a:gd name="connsiteY75" fmla="*/ 121376 h 1181704"/>
              <a:gd name="connsiteX76" fmla="*/ 3677890 w 4758516"/>
              <a:gd name="connsiteY76" fmla="*/ 130341 h 1181704"/>
              <a:gd name="connsiteX77" fmla="*/ 3435842 w 4758516"/>
              <a:gd name="connsiteY77" fmla="*/ 103447 h 1181704"/>
              <a:gd name="connsiteX78" fmla="*/ 3077254 w 4758516"/>
              <a:gd name="connsiteY78" fmla="*/ 112411 h 1181704"/>
              <a:gd name="connsiteX79" fmla="*/ 2969678 w 4758516"/>
              <a:gd name="connsiteY79" fmla="*/ 130341 h 1181704"/>
              <a:gd name="connsiteX80" fmla="*/ 2942784 w 4758516"/>
              <a:gd name="connsiteY80" fmla="*/ 139305 h 1181704"/>
              <a:gd name="connsiteX81" fmla="*/ 2862101 w 4758516"/>
              <a:gd name="connsiteY81" fmla="*/ 148270 h 1181704"/>
              <a:gd name="connsiteX82" fmla="*/ 2817278 w 4758516"/>
              <a:gd name="connsiteY82" fmla="*/ 157235 h 1181704"/>
              <a:gd name="connsiteX83" fmla="*/ 2700737 w 4758516"/>
              <a:gd name="connsiteY83" fmla="*/ 166200 h 1181704"/>
              <a:gd name="connsiteX84" fmla="*/ 2593160 w 4758516"/>
              <a:gd name="connsiteY84" fmla="*/ 184129 h 1181704"/>
              <a:gd name="connsiteX85" fmla="*/ 2539372 w 4758516"/>
              <a:gd name="connsiteY85" fmla="*/ 193094 h 1181704"/>
              <a:gd name="connsiteX86" fmla="*/ 2378007 w 4758516"/>
              <a:gd name="connsiteY86" fmla="*/ 175164 h 1181704"/>
              <a:gd name="connsiteX87" fmla="*/ 2333184 w 4758516"/>
              <a:gd name="connsiteY87" fmla="*/ 157235 h 1181704"/>
              <a:gd name="connsiteX88" fmla="*/ 2270431 w 4758516"/>
              <a:gd name="connsiteY88" fmla="*/ 139305 h 1181704"/>
              <a:gd name="connsiteX89" fmla="*/ 2019419 w 4758516"/>
              <a:gd name="connsiteY89" fmla="*/ 112411 h 1181704"/>
              <a:gd name="connsiteX90" fmla="*/ 1947701 w 4758516"/>
              <a:gd name="connsiteY90" fmla="*/ 103447 h 1181704"/>
              <a:gd name="connsiteX91" fmla="*/ 1759442 w 4758516"/>
              <a:gd name="connsiteY91" fmla="*/ 121376 h 1181704"/>
              <a:gd name="connsiteX92" fmla="*/ 1687725 w 4758516"/>
              <a:gd name="connsiteY92" fmla="*/ 139305 h 1181704"/>
              <a:gd name="connsiteX93" fmla="*/ 1651866 w 4758516"/>
              <a:gd name="connsiteY93" fmla="*/ 148270 h 1181704"/>
              <a:gd name="connsiteX94" fmla="*/ 1391890 w 4758516"/>
              <a:gd name="connsiteY94" fmla="*/ 166200 h 1181704"/>
              <a:gd name="connsiteX95" fmla="*/ 1364995 w 4758516"/>
              <a:gd name="connsiteY95" fmla="*/ 175164 h 1181704"/>
              <a:gd name="connsiteX96" fmla="*/ 1257419 w 4758516"/>
              <a:gd name="connsiteY96" fmla="*/ 193094 h 1181704"/>
              <a:gd name="connsiteX97" fmla="*/ 1221560 w 4758516"/>
              <a:gd name="connsiteY97" fmla="*/ 202058 h 1181704"/>
              <a:gd name="connsiteX98" fmla="*/ 1194666 w 4758516"/>
              <a:gd name="connsiteY98" fmla="*/ 211023 h 1181704"/>
              <a:gd name="connsiteX99" fmla="*/ 997442 w 4758516"/>
              <a:gd name="connsiteY99" fmla="*/ 219988 h 1181704"/>
              <a:gd name="connsiteX100" fmla="*/ 925725 w 4758516"/>
              <a:gd name="connsiteY100" fmla="*/ 228952 h 1181704"/>
              <a:gd name="connsiteX101" fmla="*/ 854007 w 4758516"/>
              <a:gd name="connsiteY101" fmla="*/ 246882 h 1181704"/>
              <a:gd name="connsiteX102" fmla="*/ 665748 w 4758516"/>
              <a:gd name="connsiteY102" fmla="*/ 255847 h 1181704"/>
              <a:gd name="connsiteX103" fmla="*/ 567137 w 4758516"/>
              <a:gd name="connsiteY103" fmla="*/ 273776 h 1181704"/>
              <a:gd name="connsiteX104" fmla="*/ 540242 w 4758516"/>
              <a:gd name="connsiteY104" fmla="*/ 282741 h 1181704"/>
              <a:gd name="connsiteX105" fmla="*/ 450595 w 4758516"/>
              <a:gd name="connsiteY105" fmla="*/ 291705 h 1181704"/>
              <a:gd name="connsiteX106" fmla="*/ 414737 w 4758516"/>
              <a:gd name="connsiteY106" fmla="*/ 300670 h 1181704"/>
              <a:gd name="connsiteX107" fmla="*/ 325090 w 4758516"/>
              <a:gd name="connsiteY107" fmla="*/ 318600 h 1181704"/>
              <a:gd name="connsiteX108" fmla="*/ 244407 w 4758516"/>
              <a:gd name="connsiteY108" fmla="*/ 336529 h 1181704"/>
              <a:gd name="connsiteX109" fmla="*/ 217513 w 4758516"/>
              <a:gd name="connsiteY109" fmla="*/ 345494 h 1181704"/>
              <a:gd name="connsiteX110" fmla="*/ 118901 w 4758516"/>
              <a:gd name="connsiteY110" fmla="*/ 354458 h 1181704"/>
              <a:gd name="connsiteX111" fmla="*/ 65113 w 4758516"/>
              <a:gd name="connsiteY111" fmla="*/ 390317 h 1181704"/>
              <a:gd name="connsiteX112" fmla="*/ 29254 w 4758516"/>
              <a:gd name="connsiteY112" fmla="*/ 399282 h 1181704"/>
              <a:gd name="connsiteX113" fmla="*/ 2360 w 4758516"/>
              <a:gd name="connsiteY113" fmla="*/ 408247 h 1181704"/>
              <a:gd name="connsiteX114" fmla="*/ 38847 w 4758516"/>
              <a:gd name="connsiteY114" fmla="*/ 510187 h 1181704"/>
              <a:gd name="connsiteX115" fmla="*/ 38847 w 4758516"/>
              <a:gd name="connsiteY115" fmla="*/ 678066 h 1181704"/>
              <a:gd name="connsiteX116" fmla="*/ 38847 w 4758516"/>
              <a:gd name="connsiteY116" fmla="*/ 1013825 h 1181704"/>
              <a:gd name="connsiteX117" fmla="*/ 92007 w 4758516"/>
              <a:gd name="connsiteY117" fmla="*/ 1062670 h 1181704"/>
              <a:gd name="connsiteX118" fmla="*/ 136831 w 4758516"/>
              <a:gd name="connsiteY118" fmla="*/ 1089564 h 1181704"/>
              <a:gd name="connsiteX119" fmla="*/ 172690 w 4758516"/>
              <a:gd name="connsiteY119" fmla="*/ 1098529 h 1181704"/>
              <a:gd name="connsiteX120" fmla="*/ 235442 w 4758516"/>
              <a:gd name="connsiteY120" fmla="*/ 1116458 h 1181704"/>
              <a:gd name="connsiteX121" fmla="*/ 271301 w 4758516"/>
              <a:gd name="connsiteY121" fmla="*/ 1134388 h 1181704"/>
              <a:gd name="connsiteX122" fmla="*/ 504384 w 4758516"/>
              <a:gd name="connsiteY122" fmla="*/ 1134388 h 1181704"/>
              <a:gd name="connsiteX123" fmla="*/ 576101 w 4758516"/>
              <a:gd name="connsiteY123" fmla="*/ 1143352 h 1181704"/>
              <a:gd name="connsiteX124" fmla="*/ 692642 w 4758516"/>
              <a:gd name="connsiteY124" fmla="*/ 1152317 h 1181704"/>
              <a:gd name="connsiteX125" fmla="*/ 710572 w 4758516"/>
              <a:gd name="connsiteY125" fmla="*/ 1161282 h 1181704"/>
              <a:gd name="connsiteX0" fmla="*/ 710572 w 4758516"/>
              <a:gd name="connsiteY0" fmla="*/ 1161282 h 1181704"/>
              <a:gd name="connsiteX1" fmla="*/ 818148 w 4758516"/>
              <a:gd name="connsiteY1" fmla="*/ 1143352 h 1181704"/>
              <a:gd name="connsiteX2" fmla="*/ 916760 w 4758516"/>
              <a:gd name="connsiteY2" fmla="*/ 1134388 h 1181704"/>
              <a:gd name="connsiteX3" fmla="*/ 970548 w 4758516"/>
              <a:gd name="connsiteY3" fmla="*/ 1107494 h 1181704"/>
              <a:gd name="connsiteX4" fmla="*/ 1006407 w 4758516"/>
              <a:gd name="connsiteY4" fmla="*/ 1080600 h 1181704"/>
              <a:gd name="connsiteX5" fmla="*/ 1078125 w 4758516"/>
              <a:gd name="connsiteY5" fmla="*/ 1035776 h 1181704"/>
              <a:gd name="connsiteX6" fmla="*/ 1113984 w 4758516"/>
              <a:gd name="connsiteY6" fmla="*/ 990952 h 1181704"/>
              <a:gd name="connsiteX7" fmla="*/ 1149842 w 4758516"/>
              <a:gd name="connsiteY7" fmla="*/ 973023 h 1181704"/>
              <a:gd name="connsiteX8" fmla="*/ 1266384 w 4758516"/>
              <a:gd name="connsiteY8" fmla="*/ 937164 h 1181704"/>
              <a:gd name="connsiteX9" fmla="*/ 1311207 w 4758516"/>
              <a:gd name="connsiteY9" fmla="*/ 928200 h 1181704"/>
              <a:gd name="connsiteX10" fmla="*/ 1373960 w 4758516"/>
              <a:gd name="connsiteY10" fmla="*/ 901305 h 1181704"/>
              <a:gd name="connsiteX11" fmla="*/ 1409819 w 4758516"/>
              <a:gd name="connsiteY11" fmla="*/ 892341 h 1181704"/>
              <a:gd name="connsiteX12" fmla="*/ 1472572 w 4758516"/>
              <a:gd name="connsiteY12" fmla="*/ 874411 h 1181704"/>
              <a:gd name="connsiteX13" fmla="*/ 1499466 w 4758516"/>
              <a:gd name="connsiteY13" fmla="*/ 865447 h 1181704"/>
              <a:gd name="connsiteX14" fmla="*/ 1651866 w 4758516"/>
              <a:gd name="connsiteY14" fmla="*/ 847517 h 1181704"/>
              <a:gd name="connsiteX15" fmla="*/ 1786337 w 4758516"/>
              <a:gd name="connsiteY15" fmla="*/ 856482 h 1181704"/>
              <a:gd name="connsiteX16" fmla="*/ 1813231 w 4758516"/>
              <a:gd name="connsiteY16" fmla="*/ 865447 h 1181704"/>
              <a:gd name="connsiteX17" fmla="*/ 1858054 w 4758516"/>
              <a:gd name="connsiteY17" fmla="*/ 874411 h 1181704"/>
              <a:gd name="connsiteX18" fmla="*/ 1875984 w 4758516"/>
              <a:gd name="connsiteY18" fmla="*/ 892341 h 1181704"/>
              <a:gd name="connsiteX19" fmla="*/ 2100101 w 4758516"/>
              <a:gd name="connsiteY19" fmla="*/ 901305 h 1181704"/>
              <a:gd name="connsiteX20" fmla="*/ 2180784 w 4758516"/>
              <a:gd name="connsiteY20" fmla="*/ 865447 h 1181704"/>
              <a:gd name="connsiteX21" fmla="*/ 2225607 w 4758516"/>
              <a:gd name="connsiteY21" fmla="*/ 856482 h 1181704"/>
              <a:gd name="connsiteX22" fmla="*/ 2315254 w 4758516"/>
              <a:gd name="connsiteY22" fmla="*/ 838552 h 1181704"/>
              <a:gd name="connsiteX23" fmla="*/ 2431795 w 4758516"/>
              <a:gd name="connsiteY23" fmla="*/ 829588 h 1181704"/>
              <a:gd name="connsiteX24" fmla="*/ 2512478 w 4758516"/>
              <a:gd name="connsiteY24" fmla="*/ 820623 h 1181704"/>
              <a:gd name="connsiteX25" fmla="*/ 2611090 w 4758516"/>
              <a:gd name="connsiteY25" fmla="*/ 784764 h 1181704"/>
              <a:gd name="connsiteX26" fmla="*/ 2637984 w 4758516"/>
              <a:gd name="connsiteY26" fmla="*/ 775800 h 1181704"/>
              <a:gd name="connsiteX27" fmla="*/ 2700737 w 4758516"/>
              <a:gd name="connsiteY27" fmla="*/ 766835 h 1181704"/>
              <a:gd name="connsiteX28" fmla="*/ 2772454 w 4758516"/>
              <a:gd name="connsiteY28" fmla="*/ 730976 h 1181704"/>
              <a:gd name="connsiteX29" fmla="*/ 2871066 w 4758516"/>
              <a:gd name="connsiteY29" fmla="*/ 686152 h 1181704"/>
              <a:gd name="connsiteX30" fmla="*/ 3050360 w 4758516"/>
              <a:gd name="connsiteY30" fmla="*/ 695117 h 1181704"/>
              <a:gd name="connsiteX31" fmla="*/ 3328266 w 4758516"/>
              <a:gd name="connsiteY31" fmla="*/ 713047 h 1181704"/>
              <a:gd name="connsiteX32" fmla="*/ 3373090 w 4758516"/>
              <a:gd name="connsiteY32" fmla="*/ 704082 h 1181704"/>
              <a:gd name="connsiteX33" fmla="*/ 3444807 w 4758516"/>
              <a:gd name="connsiteY33" fmla="*/ 686152 h 1181704"/>
              <a:gd name="connsiteX34" fmla="*/ 3462737 w 4758516"/>
              <a:gd name="connsiteY34" fmla="*/ 668223 h 1181704"/>
              <a:gd name="connsiteX35" fmla="*/ 3516525 w 4758516"/>
              <a:gd name="connsiteY35" fmla="*/ 659258 h 1181704"/>
              <a:gd name="connsiteX36" fmla="*/ 3543419 w 4758516"/>
              <a:gd name="connsiteY36" fmla="*/ 650294 h 1181704"/>
              <a:gd name="connsiteX37" fmla="*/ 3561348 w 4758516"/>
              <a:gd name="connsiteY37" fmla="*/ 632364 h 1181704"/>
              <a:gd name="connsiteX38" fmla="*/ 3677890 w 4758516"/>
              <a:gd name="connsiteY38" fmla="*/ 605470 h 1181704"/>
              <a:gd name="connsiteX39" fmla="*/ 3704784 w 4758516"/>
              <a:gd name="connsiteY39" fmla="*/ 596505 h 1181704"/>
              <a:gd name="connsiteX40" fmla="*/ 3767537 w 4758516"/>
              <a:gd name="connsiteY40" fmla="*/ 587541 h 1181704"/>
              <a:gd name="connsiteX41" fmla="*/ 3803395 w 4758516"/>
              <a:gd name="connsiteY41" fmla="*/ 578576 h 1181704"/>
              <a:gd name="connsiteX42" fmla="*/ 4036478 w 4758516"/>
              <a:gd name="connsiteY42" fmla="*/ 569611 h 1181704"/>
              <a:gd name="connsiteX43" fmla="*/ 4117160 w 4758516"/>
              <a:gd name="connsiteY43" fmla="*/ 551682 h 1181704"/>
              <a:gd name="connsiteX44" fmla="*/ 4144054 w 4758516"/>
              <a:gd name="connsiteY44" fmla="*/ 533752 h 1181704"/>
              <a:gd name="connsiteX45" fmla="*/ 4206807 w 4758516"/>
              <a:gd name="connsiteY45" fmla="*/ 506858 h 1181704"/>
              <a:gd name="connsiteX46" fmla="*/ 4251631 w 4758516"/>
              <a:gd name="connsiteY46" fmla="*/ 462035 h 1181704"/>
              <a:gd name="connsiteX47" fmla="*/ 4287490 w 4758516"/>
              <a:gd name="connsiteY47" fmla="*/ 417211 h 1181704"/>
              <a:gd name="connsiteX48" fmla="*/ 4314384 w 4758516"/>
              <a:gd name="connsiteY48" fmla="*/ 399282 h 1181704"/>
              <a:gd name="connsiteX49" fmla="*/ 4332313 w 4758516"/>
              <a:gd name="connsiteY49" fmla="*/ 381352 h 1181704"/>
              <a:gd name="connsiteX50" fmla="*/ 4386101 w 4758516"/>
              <a:gd name="connsiteY50" fmla="*/ 345494 h 1181704"/>
              <a:gd name="connsiteX51" fmla="*/ 4412995 w 4758516"/>
              <a:gd name="connsiteY51" fmla="*/ 327564 h 1181704"/>
              <a:gd name="connsiteX52" fmla="*/ 4430925 w 4758516"/>
              <a:gd name="connsiteY52" fmla="*/ 309635 h 1181704"/>
              <a:gd name="connsiteX53" fmla="*/ 4457819 w 4758516"/>
              <a:gd name="connsiteY53" fmla="*/ 300670 h 1181704"/>
              <a:gd name="connsiteX54" fmla="*/ 4529537 w 4758516"/>
              <a:gd name="connsiteY54" fmla="*/ 282741 h 1181704"/>
              <a:gd name="connsiteX55" fmla="*/ 4583325 w 4758516"/>
              <a:gd name="connsiteY55" fmla="*/ 264811 h 1181704"/>
              <a:gd name="connsiteX56" fmla="*/ 4610219 w 4758516"/>
              <a:gd name="connsiteY56" fmla="*/ 246882 h 1181704"/>
              <a:gd name="connsiteX57" fmla="*/ 4664007 w 4758516"/>
              <a:gd name="connsiteY57" fmla="*/ 237917 h 1181704"/>
              <a:gd name="connsiteX58" fmla="*/ 4690901 w 4758516"/>
              <a:gd name="connsiteY58" fmla="*/ 228952 h 1181704"/>
              <a:gd name="connsiteX59" fmla="*/ 4708831 w 4758516"/>
              <a:gd name="connsiteY59" fmla="*/ 211023 h 1181704"/>
              <a:gd name="connsiteX60" fmla="*/ 4744690 w 4758516"/>
              <a:gd name="connsiteY60" fmla="*/ 157235 h 1181704"/>
              <a:gd name="connsiteX61" fmla="*/ 4753654 w 4758516"/>
              <a:gd name="connsiteY61" fmla="*/ 130341 h 1181704"/>
              <a:gd name="connsiteX62" fmla="*/ 4717795 w 4758516"/>
              <a:gd name="connsiteY62" fmla="*/ 112411 h 1181704"/>
              <a:gd name="connsiteX63" fmla="*/ 4672972 w 4758516"/>
              <a:gd name="connsiteY63" fmla="*/ 85517 h 1181704"/>
              <a:gd name="connsiteX64" fmla="*/ 4601254 w 4758516"/>
              <a:gd name="connsiteY64" fmla="*/ 67588 h 1181704"/>
              <a:gd name="connsiteX65" fmla="*/ 4421960 w 4758516"/>
              <a:gd name="connsiteY65" fmla="*/ 40694 h 1181704"/>
              <a:gd name="connsiteX66" fmla="*/ 4368172 w 4758516"/>
              <a:gd name="connsiteY66" fmla="*/ 22764 h 1181704"/>
              <a:gd name="connsiteX67" fmla="*/ 4269560 w 4758516"/>
              <a:gd name="connsiteY67" fmla="*/ 4835 h 1181704"/>
              <a:gd name="connsiteX68" fmla="*/ 4054407 w 4758516"/>
              <a:gd name="connsiteY68" fmla="*/ 22764 h 1181704"/>
              <a:gd name="connsiteX69" fmla="*/ 4000619 w 4758516"/>
              <a:gd name="connsiteY69" fmla="*/ 49658 h 1181704"/>
              <a:gd name="connsiteX70" fmla="*/ 3937866 w 4758516"/>
              <a:gd name="connsiteY70" fmla="*/ 67588 h 1181704"/>
              <a:gd name="connsiteX71" fmla="*/ 3910972 w 4758516"/>
              <a:gd name="connsiteY71" fmla="*/ 85517 h 1181704"/>
              <a:gd name="connsiteX72" fmla="*/ 3830290 w 4758516"/>
              <a:gd name="connsiteY72" fmla="*/ 94482 h 1181704"/>
              <a:gd name="connsiteX73" fmla="*/ 3794431 w 4758516"/>
              <a:gd name="connsiteY73" fmla="*/ 103447 h 1181704"/>
              <a:gd name="connsiteX74" fmla="*/ 3767537 w 4758516"/>
              <a:gd name="connsiteY74" fmla="*/ 112411 h 1181704"/>
              <a:gd name="connsiteX75" fmla="*/ 3713748 w 4758516"/>
              <a:gd name="connsiteY75" fmla="*/ 121376 h 1181704"/>
              <a:gd name="connsiteX76" fmla="*/ 3677890 w 4758516"/>
              <a:gd name="connsiteY76" fmla="*/ 130341 h 1181704"/>
              <a:gd name="connsiteX77" fmla="*/ 3435842 w 4758516"/>
              <a:gd name="connsiteY77" fmla="*/ 103447 h 1181704"/>
              <a:gd name="connsiteX78" fmla="*/ 3077254 w 4758516"/>
              <a:gd name="connsiteY78" fmla="*/ 112411 h 1181704"/>
              <a:gd name="connsiteX79" fmla="*/ 2969678 w 4758516"/>
              <a:gd name="connsiteY79" fmla="*/ 130341 h 1181704"/>
              <a:gd name="connsiteX80" fmla="*/ 2942784 w 4758516"/>
              <a:gd name="connsiteY80" fmla="*/ 139305 h 1181704"/>
              <a:gd name="connsiteX81" fmla="*/ 2862101 w 4758516"/>
              <a:gd name="connsiteY81" fmla="*/ 148270 h 1181704"/>
              <a:gd name="connsiteX82" fmla="*/ 2817278 w 4758516"/>
              <a:gd name="connsiteY82" fmla="*/ 157235 h 1181704"/>
              <a:gd name="connsiteX83" fmla="*/ 2700737 w 4758516"/>
              <a:gd name="connsiteY83" fmla="*/ 166200 h 1181704"/>
              <a:gd name="connsiteX84" fmla="*/ 2593160 w 4758516"/>
              <a:gd name="connsiteY84" fmla="*/ 184129 h 1181704"/>
              <a:gd name="connsiteX85" fmla="*/ 2539372 w 4758516"/>
              <a:gd name="connsiteY85" fmla="*/ 193094 h 1181704"/>
              <a:gd name="connsiteX86" fmla="*/ 2378007 w 4758516"/>
              <a:gd name="connsiteY86" fmla="*/ 175164 h 1181704"/>
              <a:gd name="connsiteX87" fmla="*/ 2333184 w 4758516"/>
              <a:gd name="connsiteY87" fmla="*/ 157235 h 1181704"/>
              <a:gd name="connsiteX88" fmla="*/ 2270431 w 4758516"/>
              <a:gd name="connsiteY88" fmla="*/ 139305 h 1181704"/>
              <a:gd name="connsiteX89" fmla="*/ 2019419 w 4758516"/>
              <a:gd name="connsiteY89" fmla="*/ 112411 h 1181704"/>
              <a:gd name="connsiteX90" fmla="*/ 1947701 w 4758516"/>
              <a:gd name="connsiteY90" fmla="*/ 103447 h 1181704"/>
              <a:gd name="connsiteX91" fmla="*/ 1759442 w 4758516"/>
              <a:gd name="connsiteY91" fmla="*/ 121376 h 1181704"/>
              <a:gd name="connsiteX92" fmla="*/ 1687725 w 4758516"/>
              <a:gd name="connsiteY92" fmla="*/ 139305 h 1181704"/>
              <a:gd name="connsiteX93" fmla="*/ 1651866 w 4758516"/>
              <a:gd name="connsiteY93" fmla="*/ 148270 h 1181704"/>
              <a:gd name="connsiteX94" fmla="*/ 1391890 w 4758516"/>
              <a:gd name="connsiteY94" fmla="*/ 166200 h 1181704"/>
              <a:gd name="connsiteX95" fmla="*/ 1364995 w 4758516"/>
              <a:gd name="connsiteY95" fmla="*/ 175164 h 1181704"/>
              <a:gd name="connsiteX96" fmla="*/ 1257419 w 4758516"/>
              <a:gd name="connsiteY96" fmla="*/ 193094 h 1181704"/>
              <a:gd name="connsiteX97" fmla="*/ 1221560 w 4758516"/>
              <a:gd name="connsiteY97" fmla="*/ 202058 h 1181704"/>
              <a:gd name="connsiteX98" fmla="*/ 1194666 w 4758516"/>
              <a:gd name="connsiteY98" fmla="*/ 211023 h 1181704"/>
              <a:gd name="connsiteX99" fmla="*/ 997442 w 4758516"/>
              <a:gd name="connsiteY99" fmla="*/ 219988 h 1181704"/>
              <a:gd name="connsiteX100" fmla="*/ 925725 w 4758516"/>
              <a:gd name="connsiteY100" fmla="*/ 228952 h 1181704"/>
              <a:gd name="connsiteX101" fmla="*/ 854007 w 4758516"/>
              <a:gd name="connsiteY101" fmla="*/ 246882 h 1181704"/>
              <a:gd name="connsiteX102" fmla="*/ 665748 w 4758516"/>
              <a:gd name="connsiteY102" fmla="*/ 255847 h 1181704"/>
              <a:gd name="connsiteX103" fmla="*/ 567137 w 4758516"/>
              <a:gd name="connsiteY103" fmla="*/ 273776 h 1181704"/>
              <a:gd name="connsiteX104" fmla="*/ 540242 w 4758516"/>
              <a:gd name="connsiteY104" fmla="*/ 282741 h 1181704"/>
              <a:gd name="connsiteX105" fmla="*/ 450595 w 4758516"/>
              <a:gd name="connsiteY105" fmla="*/ 291705 h 1181704"/>
              <a:gd name="connsiteX106" fmla="*/ 414737 w 4758516"/>
              <a:gd name="connsiteY106" fmla="*/ 300670 h 1181704"/>
              <a:gd name="connsiteX107" fmla="*/ 325090 w 4758516"/>
              <a:gd name="connsiteY107" fmla="*/ 318600 h 1181704"/>
              <a:gd name="connsiteX108" fmla="*/ 244407 w 4758516"/>
              <a:gd name="connsiteY108" fmla="*/ 336529 h 1181704"/>
              <a:gd name="connsiteX109" fmla="*/ 217513 w 4758516"/>
              <a:gd name="connsiteY109" fmla="*/ 345494 h 1181704"/>
              <a:gd name="connsiteX110" fmla="*/ 118901 w 4758516"/>
              <a:gd name="connsiteY110" fmla="*/ 354458 h 1181704"/>
              <a:gd name="connsiteX111" fmla="*/ 65113 w 4758516"/>
              <a:gd name="connsiteY111" fmla="*/ 390317 h 1181704"/>
              <a:gd name="connsiteX112" fmla="*/ 29254 w 4758516"/>
              <a:gd name="connsiteY112" fmla="*/ 399282 h 1181704"/>
              <a:gd name="connsiteX113" fmla="*/ 38847 w 4758516"/>
              <a:gd name="connsiteY113" fmla="*/ 510187 h 1181704"/>
              <a:gd name="connsiteX114" fmla="*/ 38847 w 4758516"/>
              <a:gd name="connsiteY114" fmla="*/ 678066 h 1181704"/>
              <a:gd name="connsiteX115" fmla="*/ 38847 w 4758516"/>
              <a:gd name="connsiteY115" fmla="*/ 1013825 h 1181704"/>
              <a:gd name="connsiteX116" fmla="*/ 92007 w 4758516"/>
              <a:gd name="connsiteY116" fmla="*/ 1062670 h 1181704"/>
              <a:gd name="connsiteX117" fmla="*/ 136831 w 4758516"/>
              <a:gd name="connsiteY117" fmla="*/ 1089564 h 1181704"/>
              <a:gd name="connsiteX118" fmla="*/ 172690 w 4758516"/>
              <a:gd name="connsiteY118" fmla="*/ 1098529 h 1181704"/>
              <a:gd name="connsiteX119" fmla="*/ 235442 w 4758516"/>
              <a:gd name="connsiteY119" fmla="*/ 1116458 h 1181704"/>
              <a:gd name="connsiteX120" fmla="*/ 271301 w 4758516"/>
              <a:gd name="connsiteY120" fmla="*/ 1134388 h 1181704"/>
              <a:gd name="connsiteX121" fmla="*/ 504384 w 4758516"/>
              <a:gd name="connsiteY121" fmla="*/ 1134388 h 1181704"/>
              <a:gd name="connsiteX122" fmla="*/ 576101 w 4758516"/>
              <a:gd name="connsiteY122" fmla="*/ 1143352 h 1181704"/>
              <a:gd name="connsiteX123" fmla="*/ 692642 w 4758516"/>
              <a:gd name="connsiteY123" fmla="*/ 1152317 h 1181704"/>
              <a:gd name="connsiteX124" fmla="*/ 710572 w 4758516"/>
              <a:gd name="connsiteY124" fmla="*/ 1161282 h 1181704"/>
              <a:gd name="connsiteX0" fmla="*/ 710572 w 4758516"/>
              <a:gd name="connsiteY0" fmla="*/ 1161282 h 1181704"/>
              <a:gd name="connsiteX1" fmla="*/ 818148 w 4758516"/>
              <a:gd name="connsiteY1" fmla="*/ 1143352 h 1181704"/>
              <a:gd name="connsiteX2" fmla="*/ 916760 w 4758516"/>
              <a:gd name="connsiteY2" fmla="*/ 1134388 h 1181704"/>
              <a:gd name="connsiteX3" fmla="*/ 970548 w 4758516"/>
              <a:gd name="connsiteY3" fmla="*/ 1107494 h 1181704"/>
              <a:gd name="connsiteX4" fmla="*/ 1006407 w 4758516"/>
              <a:gd name="connsiteY4" fmla="*/ 1080600 h 1181704"/>
              <a:gd name="connsiteX5" fmla="*/ 1078125 w 4758516"/>
              <a:gd name="connsiteY5" fmla="*/ 1035776 h 1181704"/>
              <a:gd name="connsiteX6" fmla="*/ 1113984 w 4758516"/>
              <a:gd name="connsiteY6" fmla="*/ 990952 h 1181704"/>
              <a:gd name="connsiteX7" fmla="*/ 1149842 w 4758516"/>
              <a:gd name="connsiteY7" fmla="*/ 973023 h 1181704"/>
              <a:gd name="connsiteX8" fmla="*/ 1266384 w 4758516"/>
              <a:gd name="connsiteY8" fmla="*/ 937164 h 1181704"/>
              <a:gd name="connsiteX9" fmla="*/ 1311207 w 4758516"/>
              <a:gd name="connsiteY9" fmla="*/ 928200 h 1181704"/>
              <a:gd name="connsiteX10" fmla="*/ 1373960 w 4758516"/>
              <a:gd name="connsiteY10" fmla="*/ 901305 h 1181704"/>
              <a:gd name="connsiteX11" fmla="*/ 1409819 w 4758516"/>
              <a:gd name="connsiteY11" fmla="*/ 892341 h 1181704"/>
              <a:gd name="connsiteX12" fmla="*/ 1472572 w 4758516"/>
              <a:gd name="connsiteY12" fmla="*/ 874411 h 1181704"/>
              <a:gd name="connsiteX13" fmla="*/ 1499466 w 4758516"/>
              <a:gd name="connsiteY13" fmla="*/ 865447 h 1181704"/>
              <a:gd name="connsiteX14" fmla="*/ 1651866 w 4758516"/>
              <a:gd name="connsiteY14" fmla="*/ 847517 h 1181704"/>
              <a:gd name="connsiteX15" fmla="*/ 1786337 w 4758516"/>
              <a:gd name="connsiteY15" fmla="*/ 856482 h 1181704"/>
              <a:gd name="connsiteX16" fmla="*/ 1813231 w 4758516"/>
              <a:gd name="connsiteY16" fmla="*/ 865447 h 1181704"/>
              <a:gd name="connsiteX17" fmla="*/ 1858054 w 4758516"/>
              <a:gd name="connsiteY17" fmla="*/ 874411 h 1181704"/>
              <a:gd name="connsiteX18" fmla="*/ 1875984 w 4758516"/>
              <a:gd name="connsiteY18" fmla="*/ 892341 h 1181704"/>
              <a:gd name="connsiteX19" fmla="*/ 2100101 w 4758516"/>
              <a:gd name="connsiteY19" fmla="*/ 901305 h 1181704"/>
              <a:gd name="connsiteX20" fmla="*/ 2180784 w 4758516"/>
              <a:gd name="connsiteY20" fmla="*/ 865447 h 1181704"/>
              <a:gd name="connsiteX21" fmla="*/ 2225607 w 4758516"/>
              <a:gd name="connsiteY21" fmla="*/ 856482 h 1181704"/>
              <a:gd name="connsiteX22" fmla="*/ 2315254 w 4758516"/>
              <a:gd name="connsiteY22" fmla="*/ 838552 h 1181704"/>
              <a:gd name="connsiteX23" fmla="*/ 2431795 w 4758516"/>
              <a:gd name="connsiteY23" fmla="*/ 829588 h 1181704"/>
              <a:gd name="connsiteX24" fmla="*/ 2512478 w 4758516"/>
              <a:gd name="connsiteY24" fmla="*/ 820623 h 1181704"/>
              <a:gd name="connsiteX25" fmla="*/ 2611090 w 4758516"/>
              <a:gd name="connsiteY25" fmla="*/ 784764 h 1181704"/>
              <a:gd name="connsiteX26" fmla="*/ 2637984 w 4758516"/>
              <a:gd name="connsiteY26" fmla="*/ 775800 h 1181704"/>
              <a:gd name="connsiteX27" fmla="*/ 2700737 w 4758516"/>
              <a:gd name="connsiteY27" fmla="*/ 766835 h 1181704"/>
              <a:gd name="connsiteX28" fmla="*/ 2772454 w 4758516"/>
              <a:gd name="connsiteY28" fmla="*/ 730976 h 1181704"/>
              <a:gd name="connsiteX29" fmla="*/ 2871066 w 4758516"/>
              <a:gd name="connsiteY29" fmla="*/ 686152 h 1181704"/>
              <a:gd name="connsiteX30" fmla="*/ 3050360 w 4758516"/>
              <a:gd name="connsiteY30" fmla="*/ 695117 h 1181704"/>
              <a:gd name="connsiteX31" fmla="*/ 3328266 w 4758516"/>
              <a:gd name="connsiteY31" fmla="*/ 713047 h 1181704"/>
              <a:gd name="connsiteX32" fmla="*/ 3373090 w 4758516"/>
              <a:gd name="connsiteY32" fmla="*/ 704082 h 1181704"/>
              <a:gd name="connsiteX33" fmla="*/ 3444807 w 4758516"/>
              <a:gd name="connsiteY33" fmla="*/ 686152 h 1181704"/>
              <a:gd name="connsiteX34" fmla="*/ 3462737 w 4758516"/>
              <a:gd name="connsiteY34" fmla="*/ 668223 h 1181704"/>
              <a:gd name="connsiteX35" fmla="*/ 3516525 w 4758516"/>
              <a:gd name="connsiteY35" fmla="*/ 659258 h 1181704"/>
              <a:gd name="connsiteX36" fmla="*/ 3543419 w 4758516"/>
              <a:gd name="connsiteY36" fmla="*/ 650294 h 1181704"/>
              <a:gd name="connsiteX37" fmla="*/ 3561348 w 4758516"/>
              <a:gd name="connsiteY37" fmla="*/ 632364 h 1181704"/>
              <a:gd name="connsiteX38" fmla="*/ 3677890 w 4758516"/>
              <a:gd name="connsiteY38" fmla="*/ 605470 h 1181704"/>
              <a:gd name="connsiteX39" fmla="*/ 3704784 w 4758516"/>
              <a:gd name="connsiteY39" fmla="*/ 596505 h 1181704"/>
              <a:gd name="connsiteX40" fmla="*/ 3767537 w 4758516"/>
              <a:gd name="connsiteY40" fmla="*/ 587541 h 1181704"/>
              <a:gd name="connsiteX41" fmla="*/ 3803395 w 4758516"/>
              <a:gd name="connsiteY41" fmla="*/ 578576 h 1181704"/>
              <a:gd name="connsiteX42" fmla="*/ 4036478 w 4758516"/>
              <a:gd name="connsiteY42" fmla="*/ 569611 h 1181704"/>
              <a:gd name="connsiteX43" fmla="*/ 4117160 w 4758516"/>
              <a:gd name="connsiteY43" fmla="*/ 551682 h 1181704"/>
              <a:gd name="connsiteX44" fmla="*/ 4144054 w 4758516"/>
              <a:gd name="connsiteY44" fmla="*/ 533752 h 1181704"/>
              <a:gd name="connsiteX45" fmla="*/ 4206807 w 4758516"/>
              <a:gd name="connsiteY45" fmla="*/ 506858 h 1181704"/>
              <a:gd name="connsiteX46" fmla="*/ 4251631 w 4758516"/>
              <a:gd name="connsiteY46" fmla="*/ 462035 h 1181704"/>
              <a:gd name="connsiteX47" fmla="*/ 4287490 w 4758516"/>
              <a:gd name="connsiteY47" fmla="*/ 417211 h 1181704"/>
              <a:gd name="connsiteX48" fmla="*/ 4314384 w 4758516"/>
              <a:gd name="connsiteY48" fmla="*/ 399282 h 1181704"/>
              <a:gd name="connsiteX49" fmla="*/ 4332313 w 4758516"/>
              <a:gd name="connsiteY49" fmla="*/ 381352 h 1181704"/>
              <a:gd name="connsiteX50" fmla="*/ 4386101 w 4758516"/>
              <a:gd name="connsiteY50" fmla="*/ 345494 h 1181704"/>
              <a:gd name="connsiteX51" fmla="*/ 4412995 w 4758516"/>
              <a:gd name="connsiteY51" fmla="*/ 327564 h 1181704"/>
              <a:gd name="connsiteX52" fmla="*/ 4430925 w 4758516"/>
              <a:gd name="connsiteY52" fmla="*/ 309635 h 1181704"/>
              <a:gd name="connsiteX53" fmla="*/ 4457819 w 4758516"/>
              <a:gd name="connsiteY53" fmla="*/ 300670 h 1181704"/>
              <a:gd name="connsiteX54" fmla="*/ 4529537 w 4758516"/>
              <a:gd name="connsiteY54" fmla="*/ 282741 h 1181704"/>
              <a:gd name="connsiteX55" fmla="*/ 4583325 w 4758516"/>
              <a:gd name="connsiteY55" fmla="*/ 264811 h 1181704"/>
              <a:gd name="connsiteX56" fmla="*/ 4610219 w 4758516"/>
              <a:gd name="connsiteY56" fmla="*/ 246882 h 1181704"/>
              <a:gd name="connsiteX57" fmla="*/ 4664007 w 4758516"/>
              <a:gd name="connsiteY57" fmla="*/ 237917 h 1181704"/>
              <a:gd name="connsiteX58" fmla="*/ 4690901 w 4758516"/>
              <a:gd name="connsiteY58" fmla="*/ 228952 h 1181704"/>
              <a:gd name="connsiteX59" fmla="*/ 4708831 w 4758516"/>
              <a:gd name="connsiteY59" fmla="*/ 211023 h 1181704"/>
              <a:gd name="connsiteX60" fmla="*/ 4744690 w 4758516"/>
              <a:gd name="connsiteY60" fmla="*/ 157235 h 1181704"/>
              <a:gd name="connsiteX61" fmla="*/ 4753654 w 4758516"/>
              <a:gd name="connsiteY61" fmla="*/ 130341 h 1181704"/>
              <a:gd name="connsiteX62" fmla="*/ 4717795 w 4758516"/>
              <a:gd name="connsiteY62" fmla="*/ 112411 h 1181704"/>
              <a:gd name="connsiteX63" fmla="*/ 4672972 w 4758516"/>
              <a:gd name="connsiteY63" fmla="*/ 85517 h 1181704"/>
              <a:gd name="connsiteX64" fmla="*/ 4601254 w 4758516"/>
              <a:gd name="connsiteY64" fmla="*/ 67588 h 1181704"/>
              <a:gd name="connsiteX65" fmla="*/ 4421960 w 4758516"/>
              <a:gd name="connsiteY65" fmla="*/ 40694 h 1181704"/>
              <a:gd name="connsiteX66" fmla="*/ 4368172 w 4758516"/>
              <a:gd name="connsiteY66" fmla="*/ 22764 h 1181704"/>
              <a:gd name="connsiteX67" fmla="*/ 4269560 w 4758516"/>
              <a:gd name="connsiteY67" fmla="*/ 4835 h 1181704"/>
              <a:gd name="connsiteX68" fmla="*/ 4054407 w 4758516"/>
              <a:gd name="connsiteY68" fmla="*/ 22764 h 1181704"/>
              <a:gd name="connsiteX69" fmla="*/ 4000619 w 4758516"/>
              <a:gd name="connsiteY69" fmla="*/ 49658 h 1181704"/>
              <a:gd name="connsiteX70" fmla="*/ 3937866 w 4758516"/>
              <a:gd name="connsiteY70" fmla="*/ 67588 h 1181704"/>
              <a:gd name="connsiteX71" fmla="*/ 3910972 w 4758516"/>
              <a:gd name="connsiteY71" fmla="*/ 85517 h 1181704"/>
              <a:gd name="connsiteX72" fmla="*/ 3830290 w 4758516"/>
              <a:gd name="connsiteY72" fmla="*/ 94482 h 1181704"/>
              <a:gd name="connsiteX73" fmla="*/ 3794431 w 4758516"/>
              <a:gd name="connsiteY73" fmla="*/ 103447 h 1181704"/>
              <a:gd name="connsiteX74" fmla="*/ 3767537 w 4758516"/>
              <a:gd name="connsiteY74" fmla="*/ 112411 h 1181704"/>
              <a:gd name="connsiteX75" fmla="*/ 3713748 w 4758516"/>
              <a:gd name="connsiteY75" fmla="*/ 121376 h 1181704"/>
              <a:gd name="connsiteX76" fmla="*/ 3677890 w 4758516"/>
              <a:gd name="connsiteY76" fmla="*/ 130341 h 1181704"/>
              <a:gd name="connsiteX77" fmla="*/ 3435842 w 4758516"/>
              <a:gd name="connsiteY77" fmla="*/ 103447 h 1181704"/>
              <a:gd name="connsiteX78" fmla="*/ 3077254 w 4758516"/>
              <a:gd name="connsiteY78" fmla="*/ 112411 h 1181704"/>
              <a:gd name="connsiteX79" fmla="*/ 2969678 w 4758516"/>
              <a:gd name="connsiteY79" fmla="*/ 130341 h 1181704"/>
              <a:gd name="connsiteX80" fmla="*/ 2942784 w 4758516"/>
              <a:gd name="connsiteY80" fmla="*/ 139305 h 1181704"/>
              <a:gd name="connsiteX81" fmla="*/ 2862101 w 4758516"/>
              <a:gd name="connsiteY81" fmla="*/ 148270 h 1181704"/>
              <a:gd name="connsiteX82" fmla="*/ 2817278 w 4758516"/>
              <a:gd name="connsiteY82" fmla="*/ 157235 h 1181704"/>
              <a:gd name="connsiteX83" fmla="*/ 2700737 w 4758516"/>
              <a:gd name="connsiteY83" fmla="*/ 166200 h 1181704"/>
              <a:gd name="connsiteX84" fmla="*/ 2593160 w 4758516"/>
              <a:gd name="connsiteY84" fmla="*/ 184129 h 1181704"/>
              <a:gd name="connsiteX85" fmla="*/ 2539372 w 4758516"/>
              <a:gd name="connsiteY85" fmla="*/ 193094 h 1181704"/>
              <a:gd name="connsiteX86" fmla="*/ 2378007 w 4758516"/>
              <a:gd name="connsiteY86" fmla="*/ 175164 h 1181704"/>
              <a:gd name="connsiteX87" fmla="*/ 2333184 w 4758516"/>
              <a:gd name="connsiteY87" fmla="*/ 157235 h 1181704"/>
              <a:gd name="connsiteX88" fmla="*/ 2270431 w 4758516"/>
              <a:gd name="connsiteY88" fmla="*/ 139305 h 1181704"/>
              <a:gd name="connsiteX89" fmla="*/ 2019419 w 4758516"/>
              <a:gd name="connsiteY89" fmla="*/ 112411 h 1181704"/>
              <a:gd name="connsiteX90" fmla="*/ 1947701 w 4758516"/>
              <a:gd name="connsiteY90" fmla="*/ 103447 h 1181704"/>
              <a:gd name="connsiteX91" fmla="*/ 1759442 w 4758516"/>
              <a:gd name="connsiteY91" fmla="*/ 121376 h 1181704"/>
              <a:gd name="connsiteX92" fmla="*/ 1687725 w 4758516"/>
              <a:gd name="connsiteY92" fmla="*/ 139305 h 1181704"/>
              <a:gd name="connsiteX93" fmla="*/ 1651866 w 4758516"/>
              <a:gd name="connsiteY93" fmla="*/ 148270 h 1181704"/>
              <a:gd name="connsiteX94" fmla="*/ 1391890 w 4758516"/>
              <a:gd name="connsiteY94" fmla="*/ 166200 h 1181704"/>
              <a:gd name="connsiteX95" fmla="*/ 1364995 w 4758516"/>
              <a:gd name="connsiteY95" fmla="*/ 175164 h 1181704"/>
              <a:gd name="connsiteX96" fmla="*/ 1257419 w 4758516"/>
              <a:gd name="connsiteY96" fmla="*/ 193094 h 1181704"/>
              <a:gd name="connsiteX97" fmla="*/ 1221560 w 4758516"/>
              <a:gd name="connsiteY97" fmla="*/ 202058 h 1181704"/>
              <a:gd name="connsiteX98" fmla="*/ 1194666 w 4758516"/>
              <a:gd name="connsiteY98" fmla="*/ 211023 h 1181704"/>
              <a:gd name="connsiteX99" fmla="*/ 997442 w 4758516"/>
              <a:gd name="connsiteY99" fmla="*/ 219988 h 1181704"/>
              <a:gd name="connsiteX100" fmla="*/ 925725 w 4758516"/>
              <a:gd name="connsiteY100" fmla="*/ 228952 h 1181704"/>
              <a:gd name="connsiteX101" fmla="*/ 854007 w 4758516"/>
              <a:gd name="connsiteY101" fmla="*/ 246882 h 1181704"/>
              <a:gd name="connsiteX102" fmla="*/ 665748 w 4758516"/>
              <a:gd name="connsiteY102" fmla="*/ 255847 h 1181704"/>
              <a:gd name="connsiteX103" fmla="*/ 567137 w 4758516"/>
              <a:gd name="connsiteY103" fmla="*/ 273776 h 1181704"/>
              <a:gd name="connsiteX104" fmla="*/ 540242 w 4758516"/>
              <a:gd name="connsiteY104" fmla="*/ 282741 h 1181704"/>
              <a:gd name="connsiteX105" fmla="*/ 450595 w 4758516"/>
              <a:gd name="connsiteY105" fmla="*/ 291705 h 1181704"/>
              <a:gd name="connsiteX106" fmla="*/ 414737 w 4758516"/>
              <a:gd name="connsiteY106" fmla="*/ 300670 h 1181704"/>
              <a:gd name="connsiteX107" fmla="*/ 325090 w 4758516"/>
              <a:gd name="connsiteY107" fmla="*/ 318600 h 1181704"/>
              <a:gd name="connsiteX108" fmla="*/ 244407 w 4758516"/>
              <a:gd name="connsiteY108" fmla="*/ 336529 h 1181704"/>
              <a:gd name="connsiteX109" fmla="*/ 217513 w 4758516"/>
              <a:gd name="connsiteY109" fmla="*/ 345494 h 1181704"/>
              <a:gd name="connsiteX110" fmla="*/ 118901 w 4758516"/>
              <a:gd name="connsiteY110" fmla="*/ 354458 h 1181704"/>
              <a:gd name="connsiteX111" fmla="*/ 65113 w 4758516"/>
              <a:gd name="connsiteY111" fmla="*/ 390317 h 1181704"/>
              <a:gd name="connsiteX112" fmla="*/ 38846 w 4758516"/>
              <a:gd name="connsiteY112" fmla="*/ 454228 h 1181704"/>
              <a:gd name="connsiteX113" fmla="*/ 38847 w 4758516"/>
              <a:gd name="connsiteY113" fmla="*/ 510187 h 1181704"/>
              <a:gd name="connsiteX114" fmla="*/ 38847 w 4758516"/>
              <a:gd name="connsiteY114" fmla="*/ 678066 h 1181704"/>
              <a:gd name="connsiteX115" fmla="*/ 38847 w 4758516"/>
              <a:gd name="connsiteY115" fmla="*/ 1013825 h 1181704"/>
              <a:gd name="connsiteX116" fmla="*/ 92007 w 4758516"/>
              <a:gd name="connsiteY116" fmla="*/ 1062670 h 1181704"/>
              <a:gd name="connsiteX117" fmla="*/ 136831 w 4758516"/>
              <a:gd name="connsiteY117" fmla="*/ 1089564 h 1181704"/>
              <a:gd name="connsiteX118" fmla="*/ 172690 w 4758516"/>
              <a:gd name="connsiteY118" fmla="*/ 1098529 h 1181704"/>
              <a:gd name="connsiteX119" fmla="*/ 235442 w 4758516"/>
              <a:gd name="connsiteY119" fmla="*/ 1116458 h 1181704"/>
              <a:gd name="connsiteX120" fmla="*/ 271301 w 4758516"/>
              <a:gd name="connsiteY120" fmla="*/ 1134388 h 1181704"/>
              <a:gd name="connsiteX121" fmla="*/ 504384 w 4758516"/>
              <a:gd name="connsiteY121" fmla="*/ 1134388 h 1181704"/>
              <a:gd name="connsiteX122" fmla="*/ 576101 w 4758516"/>
              <a:gd name="connsiteY122" fmla="*/ 1143352 h 1181704"/>
              <a:gd name="connsiteX123" fmla="*/ 692642 w 4758516"/>
              <a:gd name="connsiteY123" fmla="*/ 1152317 h 1181704"/>
              <a:gd name="connsiteX124" fmla="*/ 710572 w 4758516"/>
              <a:gd name="connsiteY124" fmla="*/ 1161282 h 1181704"/>
              <a:gd name="connsiteX0" fmla="*/ 710572 w 4758516"/>
              <a:gd name="connsiteY0" fmla="*/ 1161282 h 1181704"/>
              <a:gd name="connsiteX1" fmla="*/ 818148 w 4758516"/>
              <a:gd name="connsiteY1" fmla="*/ 1143352 h 1181704"/>
              <a:gd name="connsiteX2" fmla="*/ 916760 w 4758516"/>
              <a:gd name="connsiteY2" fmla="*/ 1134388 h 1181704"/>
              <a:gd name="connsiteX3" fmla="*/ 970548 w 4758516"/>
              <a:gd name="connsiteY3" fmla="*/ 1107494 h 1181704"/>
              <a:gd name="connsiteX4" fmla="*/ 1006407 w 4758516"/>
              <a:gd name="connsiteY4" fmla="*/ 1080600 h 1181704"/>
              <a:gd name="connsiteX5" fmla="*/ 1078125 w 4758516"/>
              <a:gd name="connsiteY5" fmla="*/ 1035776 h 1181704"/>
              <a:gd name="connsiteX6" fmla="*/ 1113984 w 4758516"/>
              <a:gd name="connsiteY6" fmla="*/ 990952 h 1181704"/>
              <a:gd name="connsiteX7" fmla="*/ 1149842 w 4758516"/>
              <a:gd name="connsiteY7" fmla="*/ 973023 h 1181704"/>
              <a:gd name="connsiteX8" fmla="*/ 1266384 w 4758516"/>
              <a:gd name="connsiteY8" fmla="*/ 937164 h 1181704"/>
              <a:gd name="connsiteX9" fmla="*/ 1311207 w 4758516"/>
              <a:gd name="connsiteY9" fmla="*/ 928200 h 1181704"/>
              <a:gd name="connsiteX10" fmla="*/ 1373960 w 4758516"/>
              <a:gd name="connsiteY10" fmla="*/ 901305 h 1181704"/>
              <a:gd name="connsiteX11" fmla="*/ 1409819 w 4758516"/>
              <a:gd name="connsiteY11" fmla="*/ 892341 h 1181704"/>
              <a:gd name="connsiteX12" fmla="*/ 1472572 w 4758516"/>
              <a:gd name="connsiteY12" fmla="*/ 874411 h 1181704"/>
              <a:gd name="connsiteX13" fmla="*/ 1499466 w 4758516"/>
              <a:gd name="connsiteY13" fmla="*/ 865447 h 1181704"/>
              <a:gd name="connsiteX14" fmla="*/ 1651866 w 4758516"/>
              <a:gd name="connsiteY14" fmla="*/ 847517 h 1181704"/>
              <a:gd name="connsiteX15" fmla="*/ 1786337 w 4758516"/>
              <a:gd name="connsiteY15" fmla="*/ 856482 h 1181704"/>
              <a:gd name="connsiteX16" fmla="*/ 1813231 w 4758516"/>
              <a:gd name="connsiteY16" fmla="*/ 865447 h 1181704"/>
              <a:gd name="connsiteX17" fmla="*/ 1858054 w 4758516"/>
              <a:gd name="connsiteY17" fmla="*/ 874411 h 1181704"/>
              <a:gd name="connsiteX18" fmla="*/ 1875984 w 4758516"/>
              <a:gd name="connsiteY18" fmla="*/ 892341 h 1181704"/>
              <a:gd name="connsiteX19" fmla="*/ 2100101 w 4758516"/>
              <a:gd name="connsiteY19" fmla="*/ 901305 h 1181704"/>
              <a:gd name="connsiteX20" fmla="*/ 2180784 w 4758516"/>
              <a:gd name="connsiteY20" fmla="*/ 865447 h 1181704"/>
              <a:gd name="connsiteX21" fmla="*/ 2225607 w 4758516"/>
              <a:gd name="connsiteY21" fmla="*/ 856482 h 1181704"/>
              <a:gd name="connsiteX22" fmla="*/ 2315254 w 4758516"/>
              <a:gd name="connsiteY22" fmla="*/ 838552 h 1181704"/>
              <a:gd name="connsiteX23" fmla="*/ 2431795 w 4758516"/>
              <a:gd name="connsiteY23" fmla="*/ 829588 h 1181704"/>
              <a:gd name="connsiteX24" fmla="*/ 2512478 w 4758516"/>
              <a:gd name="connsiteY24" fmla="*/ 820623 h 1181704"/>
              <a:gd name="connsiteX25" fmla="*/ 2611090 w 4758516"/>
              <a:gd name="connsiteY25" fmla="*/ 784764 h 1181704"/>
              <a:gd name="connsiteX26" fmla="*/ 2637984 w 4758516"/>
              <a:gd name="connsiteY26" fmla="*/ 775800 h 1181704"/>
              <a:gd name="connsiteX27" fmla="*/ 2700737 w 4758516"/>
              <a:gd name="connsiteY27" fmla="*/ 766835 h 1181704"/>
              <a:gd name="connsiteX28" fmla="*/ 2772454 w 4758516"/>
              <a:gd name="connsiteY28" fmla="*/ 730976 h 1181704"/>
              <a:gd name="connsiteX29" fmla="*/ 2871066 w 4758516"/>
              <a:gd name="connsiteY29" fmla="*/ 686152 h 1181704"/>
              <a:gd name="connsiteX30" fmla="*/ 3050360 w 4758516"/>
              <a:gd name="connsiteY30" fmla="*/ 695117 h 1181704"/>
              <a:gd name="connsiteX31" fmla="*/ 3328266 w 4758516"/>
              <a:gd name="connsiteY31" fmla="*/ 713047 h 1181704"/>
              <a:gd name="connsiteX32" fmla="*/ 3373090 w 4758516"/>
              <a:gd name="connsiteY32" fmla="*/ 704082 h 1181704"/>
              <a:gd name="connsiteX33" fmla="*/ 3444807 w 4758516"/>
              <a:gd name="connsiteY33" fmla="*/ 686152 h 1181704"/>
              <a:gd name="connsiteX34" fmla="*/ 3462737 w 4758516"/>
              <a:gd name="connsiteY34" fmla="*/ 668223 h 1181704"/>
              <a:gd name="connsiteX35" fmla="*/ 3516525 w 4758516"/>
              <a:gd name="connsiteY35" fmla="*/ 659258 h 1181704"/>
              <a:gd name="connsiteX36" fmla="*/ 3543419 w 4758516"/>
              <a:gd name="connsiteY36" fmla="*/ 650294 h 1181704"/>
              <a:gd name="connsiteX37" fmla="*/ 3561348 w 4758516"/>
              <a:gd name="connsiteY37" fmla="*/ 632364 h 1181704"/>
              <a:gd name="connsiteX38" fmla="*/ 3677890 w 4758516"/>
              <a:gd name="connsiteY38" fmla="*/ 605470 h 1181704"/>
              <a:gd name="connsiteX39" fmla="*/ 3704784 w 4758516"/>
              <a:gd name="connsiteY39" fmla="*/ 596505 h 1181704"/>
              <a:gd name="connsiteX40" fmla="*/ 3767537 w 4758516"/>
              <a:gd name="connsiteY40" fmla="*/ 587541 h 1181704"/>
              <a:gd name="connsiteX41" fmla="*/ 3803395 w 4758516"/>
              <a:gd name="connsiteY41" fmla="*/ 578576 h 1181704"/>
              <a:gd name="connsiteX42" fmla="*/ 4036478 w 4758516"/>
              <a:gd name="connsiteY42" fmla="*/ 569611 h 1181704"/>
              <a:gd name="connsiteX43" fmla="*/ 4117160 w 4758516"/>
              <a:gd name="connsiteY43" fmla="*/ 551682 h 1181704"/>
              <a:gd name="connsiteX44" fmla="*/ 4144054 w 4758516"/>
              <a:gd name="connsiteY44" fmla="*/ 533752 h 1181704"/>
              <a:gd name="connsiteX45" fmla="*/ 4206807 w 4758516"/>
              <a:gd name="connsiteY45" fmla="*/ 506858 h 1181704"/>
              <a:gd name="connsiteX46" fmla="*/ 4251631 w 4758516"/>
              <a:gd name="connsiteY46" fmla="*/ 462035 h 1181704"/>
              <a:gd name="connsiteX47" fmla="*/ 4287490 w 4758516"/>
              <a:gd name="connsiteY47" fmla="*/ 417211 h 1181704"/>
              <a:gd name="connsiteX48" fmla="*/ 4314384 w 4758516"/>
              <a:gd name="connsiteY48" fmla="*/ 399282 h 1181704"/>
              <a:gd name="connsiteX49" fmla="*/ 4332313 w 4758516"/>
              <a:gd name="connsiteY49" fmla="*/ 381352 h 1181704"/>
              <a:gd name="connsiteX50" fmla="*/ 4386101 w 4758516"/>
              <a:gd name="connsiteY50" fmla="*/ 345494 h 1181704"/>
              <a:gd name="connsiteX51" fmla="*/ 4412995 w 4758516"/>
              <a:gd name="connsiteY51" fmla="*/ 327564 h 1181704"/>
              <a:gd name="connsiteX52" fmla="*/ 4430925 w 4758516"/>
              <a:gd name="connsiteY52" fmla="*/ 309635 h 1181704"/>
              <a:gd name="connsiteX53" fmla="*/ 4457819 w 4758516"/>
              <a:gd name="connsiteY53" fmla="*/ 300670 h 1181704"/>
              <a:gd name="connsiteX54" fmla="*/ 4529537 w 4758516"/>
              <a:gd name="connsiteY54" fmla="*/ 282741 h 1181704"/>
              <a:gd name="connsiteX55" fmla="*/ 4583325 w 4758516"/>
              <a:gd name="connsiteY55" fmla="*/ 264811 h 1181704"/>
              <a:gd name="connsiteX56" fmla="*/ 4610219 w 4758516"/>
              <a:gd name="connsiteY56" fmla="*/ 246882 h 1181704"/>
              <a:gd name="connsiteX57" fmla="*/ 4664007 w 4758516"/>
              <a:gd name="connsiteY57" fmla="*/ 237917 h 1181704"/>
              <a:gd name="connsiteX58" fmla="*/ 4690901 w 4758516"/>
              <a:gd name="connsiteY58" fmla="*/ 228952 h 1181704"/>
              <a:gd name="connsiteX59" fmla="*/ 4708831 w 4758516"/>
              <a:gd name="connsiteY59" fmla="*/ 211023 h 1181704"/>
              <a:gd name="connsiteX60" fmla="*/ 4744690 w 4758516"/>
              <a:gd name="connsiteY60" fmla="*/ 157235 h 1181704"/>
              <a:gd name="connsiteX61" fmla="*/ 4753654 w 4758516"/>
              <a:gd name="connsiteY61" fmla="*/ 130341 h 1181704"/>
              <a:gd name="connsiteX62" fmla="*/ 4717795 w 4758516"/>
              <a:gd name="connsiteY62" fmla="*/ 112411 h 1181704"/>
              <a:gd name="connsiteX63" fmla="*/ 4672972 w 4758516"/>
              <a:gd name="connsiteY63" fmla="*/ 85517 h 1181704"/>
              <a:gd name="connsiteX64" fmla="*/ 4601254 w 4758516"/>
              <a:gd name="connsiteY64" fmla="*/ 67588 h 1181704"/>
              <a:gd name="connsiteX65" fmla="*/ 4421960 w 4758516"/>
              <a:gd name="connsiteY65" fmla="*/ 40694 h 1181704"/>
              <a:gd name="connsiteX66" fmla="*/ 4368172 w 4758516"/>
              <a:gd name="connsiteY66" fmla="*/ 22764 h 1181704"/>
              <a:gd name="connsiteX67" fmla="*/ 4269560 w 4758516"/>
              <a:gd name="connsiteY67" fmla="*/ 4835 h 1181704"/>
              <a:gd name="connsiteX68" fmla="*/ 4054407 w 4758516"/>
              <a:gd name="connsiteY68" fmla="*/ 22764 h 1181704"/>
              <a:gd name="connsiteX69" fmla="*/ 4000619 w 4758516"/>
              <a:gd name="connsiteY69" fmla="*/ 49658 h 1181704"/>
              <a:gd name="connsiteX70" fmla="*/ 3937866 w 4758516"/>
              <a:gd name="connsiteY70" fmla="*/ 67588 h 1181704"/>
              <a:gd name="connsiteX71" fmla="*/ 3910972 w 4758516"/>
              <a:gd name="connsiteY71" fmla="*/ 85517 h 1181704"/>
              <a:gd name="connsiteX72" fmla="*/ 3830290 w 4758516"/>
              <a:gd name="connsiteY72" fmla="*/ 94482 h 1181704"/>
              <a:gd name="connsiteX73" fmla="*/ 3794431 w 4758516"/>
              <a:gd name="connsiteY73" fmla="*/ 103447 h 1181704"/>
              <a:gd name="connsiteX74" fmla="*/ 3767537 w 4758516"/>
              <a:gd name="connsiteY74" fmla="*/ 112411 h 1181704"/>
              <a:gd name="connsiteX75" fmla="*/ 3713748 w 4758516"/>
              <a:gd name="connsiteY75" fmla="*/ 121376 h 1181704"/>
              <a:gd name="connsiteX76" fmla="*/ 3677890 w 4758516"/>
              <a:gd name="connsiteY76" fmla="*/ 130341 h 1181704"/>
              <a:gd name="connsiteX77" fmla="*/ 3435842 w 4758516"/>
              <a:gd name="connsiteY77" fmla="*/ 103447 h 1181704"/>
              <a:gd name="connsiteX78" fmla="*/ 3077254 w 4758516"/>
              <a:gd name="connsiteY78" fmla="*/ 112411 h 1181704"/>
              <a:gd name="connsiteX79" fmla="*/ 2969678 w 4758516"/>
              <a:gd name="connsiteY79" fmla="*/ 130341 h 1181704"/>
              <a:gd name="connsiteX80" fmla="*/ 2942784 w 4758516"/>
              <a:gd name="connsiteY80" fmla="*/ 139305 h 1181704"/>
              <a:gd name="connsiteX81" fmla="*/ 2862101 w 4758516"/>
              <a:gd name="connsiteY81" fmla="*/ 148270 h 1181704"/>
              <a:gd name="connsiteX82" fmla="*/ 2817278 w 4758516"/>
              <a:gd name="connsiteY82" fmla="*/ 157235 h 1181704"/>
              <a:gd name="connsiteX83" fmla="*/ 2700737 w 4758516"/>
              <a:gd name="connsiteY83" fmla="*/ 166200 h 1181704"/>
              <a:gd name="connsiteX84" fmla="*/ 2593160 w 4758516"/>
              <a:gd name="connsiteY84" fmla="*/ 184129 h 1181704"/>
              <a:gd name="connsiteX85" fmla="*/ 2539372 w 4758516"/>
              <a:gd name="connsiteY85" fmla="*/ 193094 h 1181704"/>
              <a:gd name="connsiteX86" fmla="*/ 2378007 w 4758516"/>
              <a:gd name="connsiteY86" fmla="*/ 175164 h 1181704"/>
              <a:gd name="connsiteX87" fmla="*/ 2333184 w 4758516"/>
              <a:gd name="connsiteY87" fmla="*/ 157235 h 1181704"/>
              <a:gd name="connsiteX88" fmla="*/ 2270431 w 4758516"/>
              <a:gd name="connsiteY88" fmla="*/ 139305 h 1181704"/>
              <a:gd name="connsiteX89" fmla="*/ 2019419 w 4758516"/>
              <a:gd name="connsiteY89" fmla="*/ 112411 h 1181704"/>
              <a:gd name="connsiteX90" fmla="*/ 1947701 w 4758516"/>
              <a:gd name="connsiteY90" fmla="*/ 103447 h 1181704"/>
              <a:gd name="connsiteX91" fmla="*/ 1759442 w 4758516"/>
              <a:gd name="connsiteY91" fmla="*/ 121376 h 1181704"/>
              <a:gd name="connsiteX92" fmla="*/ 1687725 w 4758516"/>
              <a:gd name="connsiteY92" fmla="*/ 139305 h 1181704"/>
              <a:gd name="connsiteX93" fmla="*/ 1651866 w 4758516"/>
              <a:gd name="connsiteY93" fmla="*/ 148270 h 1181704"/>
              <a:gd name="connsiteX94" fmla="*/ 1391890 w 4758516"/>
              <a:gd name="connsiteY94" fmla="*/ 166200 h 1181704"/>
              <a:gd name="connsiteX95" fmla="*/ 1364995 w 4758516"/>
              <a:gd name="connsiteY95" fmla="*/ 175164 h 1181704"/>
              <a:gd name="connsiteX96" fmla="*/ 1257419 w 4758516"/>
              <a:gd name="connsiteY96" fmla="*/ 193094 h 1181704"/>
              <a:gd name="connsiteX97" fmla="*/ 1221560 w 4758516"/>
              <a:gd name="connsiteY97" fmla="*/ 202058 h 1181704"/>
              <a:gd name="connsiteX98" fmla="*/ 1194666 w 4758516"/>
              <a:gd name="connsiteY98" fmla="*/ 211023 h 1181704"/>
              <a:gd name="connsiteX99" fmla="*/ 997442 w 4758516"/>
              <a:gd name="connsiteY99" fmla="*/ 219988 h 1181704"/>
              <a:gd name="connsiteX100" fmla="*/ 925725 w 4758516"/>
              <a:gd name="connsiteY100" fmla="*/ 228952 h 1181704"/>
              <a:gd name="connsiteX101" fmla="*/ 854007 w 4758516"/>
              <a:gd name="connsiteY101" fmla="*/ 246882 h 1181704"/>
              <a:gd name="connsiteX102" fmla="*/ 665748 w 4758516"/>
              <a:gd name="connsiteY102" fmla="*/ 255847 h 1181704"/>
              <a:gd name="connsiteX103" fmla="*/ 567137 w 4758516"/>
              <a:gd name="connsiteY103" fmla="*/ 273776 h 1181704"/>
              <a:gd name="connsiteX104" fmla="*/ 540242 w 4758516"/>
              <a:gd name="connsiteY104" fmla="*/ 282741 h 1181704"/>
              <a:gd name="connsiteX105" fmla="*/ 450595 w 4758516"/>
              <a:gd name="connsiteY105" fmla="*/ 291705 h 1181704"/>
              <a:gd name="connsiteX106" fmla="*/ 414737 w 4758516"/>
              <a:gd name="connsiteY106" fmla="*/ 300670 h 1181704"/>
              <a:gd name="connsiteX107" fmla="*/ 325090 w 4758516"/>
              <a:gd name="connsiteY107" fmla="*/ 318600 h 1181704"/>
              <a:gd name="connsiteX108" fmla="*/ 244407 w 4758516"/>
              <a:gd name="connsiteY108" fmla="*/ 336529 h 1181704"/>
              <a:gd name="connsiteX109" fmla="*/ 217513 w 4758516"/>
              <a:gd name="connsiteY109" fmla="*/ 345494 h 1181704"/>
              <a:gd name="connsiteX110" fmla="*/ 118901 w 4758516"/>
              <a:gd name="connsiteY110" fmla="*/ 354458 h 1181704"/>
              <a:gd name="connsiteX111" fmla="*/ 65113 w 4758516"/>
              <a:gd name="connsiteY111" fmla="*/ 390317 h 1181704"/>
              <a:gd name="connsiteX112" fmla="*/ 38846 w 4758516"/>
              <a:gd name="connsiteY112" fmla="*/ 454228 h 1181704"/>
              <a:gd name="connsiteX113" fmla="*/ 38847 w 4758516"/>
              <a:gd name="connsiteY113" fmla="*/ 510187 h 1181704"/>
              <a:gd name="connsiteX114" fmla="*/ 38846 w 4758516"/>
              <a:gd name="connsiteY114" fmla="*/ 566147 h 1181704"/>
              <a:gd name="connsiteX115" fmla="*/ 38847 w 4758516"/>
              <a:gd name="connsiteY115" fmla="*/ 678066 h 1181704"/>
              <a:gd name="connsiteX116" fmla="*/ 38847 w 4758516"/>
              <a:gd name="connsiteY116" fmla="*/ 1013825 h 1181704"/>
              <a:gd name="connsiteX117" fmla="*/ 92007 w 4758516"/>
              <a:gd name="connsiteY117" fmla="*/ 1062670 h 1181704"/>
              <a:gd name="connsiteX118" fmla="*/ 136831 w 4758516"/>
              <a:gd name="connsiteY118" fmla="*/ 1089564 h 1181704"/>
              <a:gd name="connsiteX119" fmla="*/ 172690 w 4758516"/>
              <a:gd name="connsiteY119" fmla="*/ 1098529 h 1181704"/>
              <a:gd name="connsiteX120" fmla="*/ 235442 w 4758516"/>
              <a:gd name="connsiteY120" fmla="*/ 1116458 h 1181704"/>
              <a:gd name="connsiteX121" fmla="*/ 271301 w 4758516"/>
              <a:gd name="connsiteY121" fmla="*/ 1134388 h 1181704"/>
              <a:gd name="connsiteX122" fmla="*/ 504384 w 4758516"/>
              <a:gd name="connsiteY122" fmla="*/ 1134388 h 1181704"/>
              <a:gd name="connsiteX123" fmla="*/ 576101 w 4758516"/>
              <a:gd name="connsiteY123" fmla="*/ 1143352 h 1181704"/>
              <a:gd name="connsiteX124" fmla="*/ 692642 w 4758516"/>
              <a:gd name="connsiteY124" fmla="*/ 1152317 h 1181704"/>
              <a:gd name="connsiteX125" fmla="*/ 710572 w 4758516"/>
              <a:gd name="connsiteY125" fmla="*/ 1161282 h 1181704"/>
              <a:gd name="connsiteX0" fmla="*/ 710573 w 4758517"/>
              <a:gd name="connsiteY0" fmla="*/ 1161282 h 1181704"/>
              <a:gd name="connsiteX1" fmla="*/ 818149 w 4758517"/>
              <a:gd name="connsiteY1" fmla="*/ 1143352 h 1181704"/>
              <a:gd name="connsiteX2" fmla="*/ 916761 w 4758517"/>
              <a:gd name="connsiteY2" fmla="*/ 1134388 h 1181704"/>
              <a:gd name="connsiteX3" fmla="*/ 970549 w 4758517"/>
              <a:gd name="connsiteY3" fmla="*/ 1107494 h 1181704"/>
              <a:gd name="connsiteX4" fmla="*/ 1006408 w 4758517"/>
              <a:gd name="connsiteY4" fmla="*/ 1080600 h 1181704"/>
              <a:gd name="connsiteX5" fmla="*/ 1078126 w 4758517"/>
              <a:gd name="connsiteY5" fmla="*/ 1035776 h 1181704"/>
              <a:gd name="connsiteX6" fmla="*/ 1113985 w 4758517"/>
              <a:gd name="connsiteY6" fmla="*/ 990952 h 1181704"/>
              <a:gd name="connsiteX7" fmla="*/ 1149843 w 4758517"/>
              <a:gd name="connsiteY7" fmla="*/ 973023 h 1181704"/>
              <a:gd name="connsiteX8" fmla="*/ 1266385 w 4758517"/>
              <a:gd name="connsiteY8" fmla="*/ 937164 h 1181704"/>
              <a:gd name="connsiteX9" fmla="*/ 1311208 w 4758517"/>
              <a:gd name="connsiteY9" fmla="*/ 928200 h 1181704"/>
              <a:gd name="connsiteX10" fmla="*/ 1373961 w 4758517"/>
              <a:gd name="connsiteY10" fmla="*/ 901305 h 1181704"/>
              <a:gd name="connsiteX11" fmla="*/ 1409820 w 4758517"/>
              <a:gd name="connsiteY11" fmla="*/ 892341 h 1181704"/>
              <a:gd name="connsiteX12" fmla="*/ 1472573 w 4758517"/>
              <a:gd name="connsiteY12" fmla="*/ 874411 h 1181704"/>
              <a:gd name="connsiteX13" fmla="*/ 1499467 w 4758517"/>
              <a:gd name="connsiteY13" fmla="*/ 865447 h 1181704"/>
              <a:gd name="connsiteX14" fmla="*/ 1651867 w 4758517"/>
              <a:gd name="connsiteY14" fmla="*/ 847517 h 1181704"/>
              <a:gd name="connsiteX15" fmla="*/ 1786338 w 4758517"/>
              <a:gd name="connsiteY15" fmla="*/ 856482 h 1181704"/>
              <a:gd name="connsiteX16" fmla="*/ 1813232 w 4758517"/>
              <a:gd name="connsiteY16" fmla="*/ 865447 h 1181704"/>
              <a:gd name="connsiteX17" fmla="*/ 1858055 w 4758517"/>
              <a:gd name="connsiteY17" fmla="*/ 874411 h 1181704"/>
              <a:gd name="connsiteX18" fmla="*/ 1875985 w 4758517"/>
              <a:gd name="connsiteY18" fmla="*/ 892341 h 1181704"/>
              <a:gd name="connsiteX19" fmla="*/ 2100102 w 4758517"/>
              <a:gd name="connsiteY19" fmla="*/ 901305 h 1181704"/>
              <a:gd name="connsiteX20" fmla="*/ 2180785 w 4758517"/>
              <a:gd name="connsiteY20" fmla="*/ 865447 h 1181704"/>
              <a:gd name="connsiteX21" fmla="*/ 2225608 w 4758517"/>
              <a:gd name="connsiteY21" fmla="*/ 856482 h 1181704"/>
              <a:gd name="connsiteX22" fmla="*/ 2315255 w 4758517"/>
              <a:gd name="connsiteY22" fmla="*/ 838552 h 1181704"/>
              <a:gd name="connsiteX23" fmla="*/ 2431796 w 4758517"/>
              <a:gd name="connsiteY23" fmla="*/ 829588 h 1181704"/>
              <a:gd name="connsiteX24" fmla="*/ 2512479 w 4758517"/>
              <a:gd name="connsiteY24" fmla="*/ 820623 h 1181704"/>
              <a:gd name="connsiteX25" fmla="*/ 2611091 w 4758517"/>
              <a:gd name="connsiteY25" fmla="*/ 784764 h 1181704"/>
              <a:gd name="connsiteX26" fmla="*/ 2637985 w 4758517"/>
              <a:gd name="connsiteY26" fmla="*/ 775800 h 1181704"/>
              <a:gd name="connsiteX27" fmla="*/ 2700738 w 4758517"/>
              <a:gd name="connsiteY27" fmla="*/ 766835 h 1181704"/>
              <a:gd name="connsiteX28" fmla="*/ 2772455 w 4758517"/>
              <a:gd name="connsiteY28" fmla="*/ 730976 h 1181704"/>
              <a:gd name="connsiteX29" fmla="*/ 2871067 w 4758517"/>
              <a:gd name="connsiteY29" fmla="*/ 686152 h 1181704"/>
              <a:gd name="connsiteX30" fmla="*/ 3050361 w 4758517"/>
              <a:gd name="connsiteY30" fmla="*/ 695117 h 1181704"/>
              <a:gd name="connsiteX31" fmla="*/ 3328267 w 4758517"/>
              <a:gd name="connsiteY31" fmla="*/ 713047 h 1181704"/>
              <a:gd name="connsiteX32" fmla="*/ 3373091 w 4758517"/>
              <a:gd name="connsiteY32" fmla="*/ 704082 h 1181704"/>
              <a:gd name="connsiteX33" fmla="*/ 3444808 w 4758517"/>
              <a:gd name="connsiteY33" fmla="*/ 686152 h 1181704"/>
              <a:gd name="connsiteX34" fmla="*/ 3462738 w 4758517"/>
              <a:gd name="connsiteY34" fmla="*/ 668223 h 1181704"/>
              <a:gd name="connsiteX35" fmla="*/ 3516526 w 4758517"/>
              <a:gd name="connsiteY35" fmla="*/ 659258 h 1181704"/>
              <a:gd name="connsiteX36" fmla="*/ 3543420 w 4758517"/>
              <a:gd name="connsiteY36" fmla="*/ 650294 h 1181704"/>
              <a:gd name="connsiteX37" fmla="*/ 3561349 w 4758517"/>
              <a:gd name="connsiteY37" fmla="*/ 632364 h 1181704"/>
              <a:gd name="connsiteX38" fmla="*/ 3677891 w 4758517"/>
              <a:gd name="connsiteY38" fmla="*/ 605470 h 1181704"/>
              <a:gd name="connsiteX39" fmla="*/ 3704785 w 4758517"/>
              <a:gd name="connsiteY39" fmla="*/ 596505 h 1181704"/>
              <a:gd name="connsiteX40" fmla="*/ 3767538 w 4758517"/>
              <a:gd name="connsiteY40" fmla="*/ 587541 h 1181704"/>
              <a:gd name="connsiteX41" fmla="*/ 3803396 w 4758517"/>
              <a:gd name="connsiteY41" fmla="*/ 578576 h 1181704"/>
              <a:gd name="connsiteX42" fmla="*/ 4036479 w 4758517"/>
              <a:gd name="connsiteY42" fmla="*/ 569611 h 1181704"/>
              <a:gd name="connsiteX43" fmla="*/ 4117161 w 4758517"/>
              <a:gd name="connsiteY43" fmla="*/ 551682 h 1181704"/>
              <a:gd name="connsiteX44" fmla="*/ 4144055 w 4758517"/>
              <a:gd name="connsiteY44" fmla="*/ 533752 h 1181704"/>
              <a:gd name="connsiteX45" fmla="*/ 4206808 w 4758517"/>
              <a:gd name="connsiteY45" fmla="*/ 506858 h 1181704"/>
              <a:gd name="connsiteX46" fmla="*/ 4251632 w 4758517"/>
              <a:gd name="connsiteY46" fmla="*/ 462035 h 1181704"/>
              <a:gd name="connsiteX47" fmla="*/ 4287491 w 4758517"/>
              <a:gd name="connsiteY47" fmla="*/ 417211 h 1181704"/>
              <a:gd name="connsiteX48" fmla="*/ 4314385 w 4758517"/>
              <a:gd name="connsiteY48" fmla="*/ 399282 h 1181704"/>
              <a:gd name="connsiteX49" fmla="*/ 4332314 w 4758517"/>
              <a:gd name="connsiteY49" fmla="*/ 381352 h 1181704"/>
              <a:gd name="connsiteX50" fmla="*/ 4386102 w 4758517"/>
              <a:gd name="connsiteY50" fmla="*/ 345494 h 1181704"/>
              <a:gd name="connsiteX51" fmla="*/ 4412996 w 4758517"/>
              <a:gd name="connsiteY51" fmla="*/ 327564 h 1181704"/>
              <a:gd name="connsiteX52" fmla="*/ 4430926 w 4758517"/>
              <a:gd name="connsiteY52" fmla="*/ 309635 h 1181704"/>
              <a:gd name="connsiteX53" fmla="*/ 4457820 w 4758517"/>
              <a:gd name="connsiteY53" fmla="*/ 300670 h 1181704"/>
              <a:gd name="connsiteX54" fmla="*/ 4529538 w 4758517"/>
              <a:gd name="connsiteY54" fmla="*/ 282741 h 1181704"/>
              <a:gd name="connsiteX55" fmla="*/ 4583326 w 4758517"/>
              <a:gd name="connsiteY55" fmla="*/ 264811 h 1181704"/>
              <a:gd name="connsiteX56" fmla="*/ 4610220 w 4758517"/>
              <a:gd name="connsiteY56" fmla="*/ 246882 h 1181704"/>
              <a:gd name="connsiteX57" fmla="*/ 4664008 w 4758517"/>
              <a:gd name="connsiteY57" fmla="*/ 237917 h 1181704"/>
              <a:gd name="connsiteX58" fmla="*/ 4690902 w 4758517"/>
              <a:gd name="connsiteY58" fmla="*/ 228952 h 1181704"/>
              <a:gd name="connsiteX59" fmla="*/ 4708832 w 4758517"/>
              <a:gd name="connsiteY59" fmla="*/ 211023 h 1181704"/>
              <a:gd name="connsiteX60" fmla="*/ 4744691 w 4758517"/>
              <a:gd name="connsiteY60" fmla="*/ 157235 h 1181704"/>
              <a:gd name="connsiteX61" fmla="*/ 4753655 w 4758517"/>
              <a:gd name="connsiteY61" fmla="*/ 130341 h 1181704"/>
              <a:gd name="connsiteX62" fmla="*/ 4717796 w 4758517"/>
              <a:gd name="connsiteY62" fmla="*/ 112411 h 1181704"/>
              <a:gd name="connsiteX63" fmla="*/ 4672973 w 4758517"/>
              <a:gd name="connsiteY63" fmla="*/ 85517 h 1181704"/>
              <a:gd name="connsiteX64" fmla="*/ 4601255 w 4758517"/>
              <a:gd name="connsiteY64" fmla="*/ 67588 h 1181704"/>
              <a:gd name="connsiteX65" fmla="*/ 4421961 w 4758517"/>
              <a:gd name="connsiteY65" fmla="*/ 40694 h 1181704"/>
              <a:gd name="connsiteX66" fmla="*/ 4368173 w 4758517"/>
              <a:gd name="connsiteY66" fmla="*/ 22764 h 1181704"/>
              <a:gd name="connsiteX67" fmla="*/ 4269561 w 4758517"/>
              <a:gd name="connsiteY67" fmla="*/ 4835 h 1181704"/>
              <a:gd name="connsiteX68" fmla="*/ 4054408 w 4758517"/>
              <a:gd name="connsiteY68" fmla="*/ 22764 h 1181704"/>
              <a:gd name="connsiteX69" fmla="*/ 4000620 w 4758517"/>
              <a:gd name="connsiteY69" fmla="*/ 49658 h 1181704"/>
              <a:gd name="connsiteX70" fmla="*/ 3937867 w 4758517"/>
              <a:gd name="connsiteY70" fmla="*/ 67588 h 1181704"/>
              <a:gd name="connsiteX71" fmla="*/ 3910973 w 4758517"/>
              <a:gd name="connsiteY71" fmla="*/ 85517 h 1181704"/>
              <a:gd name="connsiteX72" fmla="*/ 3830291 w 4758517"/>
              <a:gd name="connsiteY72" fmla="*/ 94482 h 1181704"/>
              <a:gd name="connsiteX73" fmla="*/ 3794432 w 4758517"/>
              <a:gd name="connsiteY73" fmla="*/ 103447 h 1181704"/>
              <a:gd name="connsiteX74" fmla="*/ 3767538 w 4758517"/>
              <a:gd name="connsiteY74" fmla="*/ 112411 h 1181704"/>
              <a:gd name="connsiteX75" fmla="*/ 3713749 w 4758517"/>
              <a:gd name="connsiteY75" fmla="*/ 121376 h 1181704"/>
              <a:gd name="connsiteX76" fmla="*/ 3677891 w 4758517"/>
              <a:gd name="connsiteY76" fmla="*/ 130341 h 1181704"/>
              <a:gd name="connsiteX77" fmla="*/ 3435843 w 4758517"/>
              <a:gd name="connsiteY77" fmla="*/ 103447 h 1181704"/>
              <a:gd name="connsiteX78" fmla="*/ 3077255 w 4758517"/>
              <a:gd name="connsiteY78" fmla="*/ 112411 h 1181704"/>
              <a:gd name="connsiteX79" fmla="*/ 2969679 w 4758517"/>
              <a:gd name="connsiteY79" fmla="*/ 130341 h 1181704"/>
              <a:gd name="connsiteX80" fmla="*/ 2942785 w 4758517"/>
              <a:gd name="connsiteY80" fmla="*/ 139305 h 1181704"/>
              <a:gd name="connsiteX81" fmla="*/ 2862102 w 4758517"/>
              <a:gd name="connsiteY81" fmla="*/ 148270 h 1181704"/>
              <a:gd name="connsiteX82" fmla="*/ 2817279 w 4758517"/>
              <a:gd name="connsiteY82" fmla="*/ 157235 h 1181704"/>
              <a:gd name="connsiteX83" fmla="*/ 2700738 w 4758517"/>
              <a:gd name="connsiteY83" fmla="*/ 166200 h 1181704"/>
              <a:gd name="connsiteX84" fmla="*/ 2593161 w 4758517"/>
              <a:gd name="connsiteY84" fmla="*/ 184129 h 1181704"/>
              <a:gd name="connsiteX85" fmla="*/ 2539373 w 4758517"/>
              <a:gd name="connsiteY85" fmla="*/ 193094 h 1181704"/>
              <a:gd name="connsiteX86" fmla="*/ 2378008 w 4758517"/>
              <a:gd name="connsiteY86" fmla="*/ 175164 h 1181704"/>
              <a:gd name="connsiteX87" fmla="*/ 2333185 w 4758517"/>
              <a:gd name="connsiteY87" fmla="*/ 157235 h 1181704"/>
              <a:gd name="connsiteX88" fmla="*/ 2270432 w 4758517"/>
              <a:gd name="connsiteY88" fmla="*/ 139305 h 1181704"/>
              <a:gd name="connsiteX89" fmla="*/ 2019420 w 4758517"/>
              <a:gd name="connsiteY89" fmla="*/ 112411 h 1181704"/>
              <a:gd name="connsiteX90" fmla="*/ 1947702 w 4758517"/>
              <a:gd name="connsiteY90" fmla="*/ 103447 h 1181704"/>
              <a:gd name="connsiteX91" fmla="*/ 1759443 w 4758517"/>
              <a:gd name="connsiteY91" fmla="*/ 121376 h 1181704"/>
              <a:gd name="connsiteX92" fmla="*/ 1687726 w 4758517"/>
              <a:gd name="connsiteY92" fmla="*/ 139305 h 1181704"/>
              <a:gd name="connsiteX93" fmla="*/ 1651867 w 4758517"/>
              <a:gd name="connsiteY93" fmla="*/ 148270 h 1181704"/>
              <a:gd name="connsiteX94" fmla="*/ 1391891 w 4758517"/>
              <a:gd name="connsiteY94" fmla="*/ 166200 h 1181704"/>
              <a:gd name="connsiteX95" fmla="*/ 1364996 w 4758517"/>
              <a:gd name="connsiteY95" fmla="*/ 175164 h 1181704"/>
              <a:gd name="connsiteX96" fmla="*/ 1257420 w 4758517"/>
              <a:gd name="connsiteY96" fmla="*/ 193094 h 1181704"/>
              <a:gd name="connsiteX97" fmla="*/ 1221561 w 4758517"/>
              <a:gd name="connsiteY97" fmla="*/ 202058 h 1181704"/>
              <a:gd name="connsiteX98" fmla="*/ 1194667 w 4758517"/>
              <a:gd name="connsiteY98" fmla="*/ 211023 h 1181704"/>
              <a:gd name="connsiteX99" fmla="*/ 997443 w 4758517"/>
              <a:gd name="connsiteY99" fmla="*/ 219988 h 1181704"/>
              <a:gd name="connsiteX100" fmla="*/ 925726 w 4758517"/>
              <a:gd name="connsiteY100" fmla="*/ 228952 h 1181704"/>
              <a:gd name="connsiteX101" fmla="*/ 854008 w 4758517"/>
              <a:gd name="connsiteY101" fmla="*/ 246882 h 1181704"/>
              <a:gd name="connsiteX102" fmla="*/ 665749 w 4758517"/>
              <a:gd name="connsiteY102" fmla="*/ 255847 h 1181704"/>
              <a:gd name="connsiteX103" fmla="*/ 567138 w 4758517"/>
              <a:gd name="connsiteY103" fmla="*/ 273776 h 1181704"/>
              <a:gd name="connsiteX104" fmla="*/ 540243 w 4758517"/>
              <a:gd name="connsiteY104" fmla="*/ 282741 h 1181704"/>
              <a:gd name="connsiteX105" fmla="*/ 450596 w 4758517"/>
              <a:gd name="connsiteY105" fmla="*/ 291705 h 1181704"/>
              <a:gd name="connsiteX106" fmla="*/ 414738 w 4758517"/>
              <a:gd name="connsiteY106" fmla="*/ 300670 h 1181704"/>
              <a:gd name="connsiteX107" fmla="*/ 325091 w 4758517"/>
              <a:gd name="connsiteY107" fmla="*/ 318600 h 1181704"/>
              <a:gd name="connsiteX108" fmla="*/ 244408 w 4758517"/>
              <a:gd name="connsiteY108" fmla="*/ 336529 h 1181704"/>
              <a:gd name="connsiteX109" fmla="*/ 217514 w 4758517"/>
              <a:gd name="connsiteY109" fmla="*/ 345494 h 1181704"/>
              <a:gd name="connsiteX110" fmla="*/ 118902 w 4758517"/>
              <a:gd name="connsiteY110" fmla="*/ 354458 h 1181704"/>
              <a:gd name="connsiteX111" fmla="*/ 65114 w 4758517"/>
              <a:gd name="connsiteY111" fmla="*/ 390317 h 1181704"/>
              <a:gd name="connsiteX112" fmla="*/ 38847 w 4758517"/>
              <a:gd name="connsiteY112" fmla="*/ 454228 h 1181704"/>
              <a:gd name="connsiteX113" fmla="*/ 38848 w 4758517"/>
              <a:gd name="connsiteY113" fmla="*/ 510187 h 1181704"/>
              <a:gd name="connsiteX114" fmla="*/ 38847 w 4758517"/>
              <a:gd name="connsiteY114" fmla="*/ 566147 h 1181704"/>
              <a:gd name="connsiteX115" fmla="*/ 38848 w 4758517"/>
              <a:gd name="connsiteY115" fmla="*/ 678066 h 1181704"/>
              <a:gd name="connsiteX116" fmla="*/ 38847 w 4758517"/>
              <a:gd name="connsiteY116" fmla="*/ 1013825 h 1181704"/>
              <a:gd name="connsiteX117" fmla="*/ 92008 w 4758517"/>
              <a:gd name="connsiteY117" fmla="*/ 1062670 h 1181704"/>
              <a:gd name="connsiteX118" fmla="*/ 136832 w 4758517"/>
              <a:gd name="connsiteY118" fmla="*/ 1089564 h 1181704"/>
              <a:gd name="connsiteX119" fmla="*/ 172691 w 4758517"/>
              <a:gd name="connsiteY119" fmla="*/ 1098529 h 1181704"/>
              <a:gd name="connsiteX120" fmla="*/ 235443 w 4758517"/>
              <a:gd name="connsiteY120" fmla="*/ 1116458 h 1181704"/>
              <a:gd name="connsiteX121" fmla="*/ 271302 w 4758517"/>
              <a:gd name="connsiteY121" fmla="*/ 1134388 h 1181704"/>
              <a:gd name="connsiteX122" fmla="*/ 504385 w 4758517"/>
              <a:gd name="connsiteY122" fmla="*/ 1134388 h 1181704"/>
              <a:gd name="connsiteX123" fmla="*/ 576102 w 4758517"/>
              <a:gd name="connsiteY123" fmla="*/ 1143352 h 1181704"/>
              <a:gd name="connsiteX124" fmla="*/ 692643 w 4758517"/>
              <a:gd name="connsiteY124" fmla="*/ 1152317 h 1181704"/>
              <a:gd name="connsiteX125" fmla="*/ 710573 w 4758517"/>
              <a:gd name="connsiteY125" fmla="*/ 1161282 h 1181704"/>
              <a:gd name="connsiteX0" fmla="*/ 705399 w 4753343"/>
              <a:gd name="connsiteY0" fmla="*/ 1161282 h 1181704"/>
              <a:gd name="connsiteX1" fmla="*/ 812975 w 4753343"/>
              <a:gd name="connsiteY1" fmla="*/ 1143352 h 1181704"/>
              <a:gd name="connsiteX2" fmla="*/ 911587 w 4753343"/>
              <a:gd name="connsiteY2" fmla="*/ 1134388 h 1181704"/>
              <a:gd name="connsiteX3" fmla="*/ 965375 w 4753343"/>
              <a:gd name="connsiteY3" fmla="*/ 1107494 h 1181704"/>
              <a:gd name="connsiteX4" fmla="*/ 1001234 w 4753343"/>
              <a:gd name="connsiteY4" fmla="*/ 1080600 h 1181704"/>
              <a:gd name="connsiteX5" fmla="*/ 1072952 w 4753343"/>
              <a:gd name="connsiteY5" fmla="*/ 1035776 h 1181704"/>
              <a:gd name="connsiteX6" fmla="*/ 1108811 w 4753343"/>
              <a:gd name="connsiteY6" fmla="*/ 990952 h 1181704"/>
              <a:gd name="connsiteX7" fmla="*/ 1144669 w 4753343"/>
              <a:gd name="connsiteY7" fmla="*/ 973023 h 1181704"/>
              <a:gd name="connsiteX8" fmla="*/ 1261211 w 4753343"/>
              <a:gd name="connsiteY8" fmla="*/ 937164 h 1181704"/>
              <a:gd name="connsiteX9" fmla="*/ 1306034 w 4753343"/>
              <a:gd name="connsiteY9" fmla="*/ 928200 h 1181704"/>
              <a:gd name="connsiteX10" fmla="*/ 1368787 w 4753343"/>
              <a:gd name="connsiteY10" fmla="*/ 901305 h 1181704"/>
              <a:gd name="connsiteX11" fmla="*/ 1404646 w 4753343"/>
              <a:gd name="connsiteY11" fmla="*/ 892341 h 1181704"/>
              <a:gd name="connsiteX12" fmla="*/ 1467399 w 4753343"/>
              <a:gd name="connsiteY12" fmla="*/ 874411 h 1181704"/>
              <a:gd name="connsiteX13" fmla="*/ 1494293 w 4753343"/>
              <a:gd name="connsiteY13" fmla="*/ 865447 h 1181704"/>
              <a:gd name="connsiteX14" fmla="*/ 1646693 w 4753343"/>
              <a:gd name="connsiteY14" fmla="*/ 847517 h 1181704"/>
              <a:gd name="connsiteX15" fmla="*/ 1781164 w 4753343"/>
              <a:gd name="connsiteY15" fmla="*/ 856482 h 1181704"/>
              <a:gd name="connsiteX16" fmla="*/ 1808058 w 4753343"/>
              <a:gd name="connsiteY16" fmla="*/ 865447 h 1181704"/>
              <a:gd name="connsiteX17" fmla="*/ 1852881 w 4753343"/>
              <a:gd name="connsiteY17" fmla="*/ 874411 h 1181704"/>
              <a:gd name="connsiteX18" fmla="*/ 1870811 w 4753343"/>
              <a:gd name="connsiteY18" fmla="*/ 892341 h 1181704"/>
              <a:gd name="connsiteX19" fmla="*/ 2094928 w 4753343"/>
              <a:gd name="connsiteY19" fmla="*/ 901305 h 1181704"/>
              <a:gd name="connsiteX20" fmla="*/ 2175611 w 4753343"/>
              <a:gd name="connsiteY20" fmla="*/ 865447 h 1181704"/>
              <a:gd name="connsiteX21" fmla="*/ 2220434 w 4753343"/>
              <a:gd name="connsiteY21" fmla="*/ 856482 h 1181704"/>
              <a:gd name="connsiteX22" fmla="*/ 2310081 w 4753343"/>
              <a:gd name="connsiteY22" fmla="*/ 838552 h 1181704"/>
              <a:gd name="connsiteX23" fmla="*/ 2426622 w 4753343"/>
              <a:gd name="connsiteY23" fmla="*/ 829588 h 1181704"/>
              <a:gd name="connsiteX24" fmla="*/ 2507305 w 4753343"/>
              <a:gd name="connsiteY24" fmla="*/ 820623 h 1181704"/>
              <a:gd name="connsiteX25" fmla="*/ 2605917 w 4753343"/>
              <a:gd name="connsiteY25" fmla="*/ 784764 h 1181704"/>
              <a:gd name="connsiteX26" fmla="*/ 2632811 w 4753343"/>
              <a:gd name="connsiteY26" fmla="*/ 775800 h 1181704"/>
              <a:gd name="connsiteX27" fmla="*/ 2695564 w 4753343"/>
              <a:gd name="connsiteY27" fmla="*/ 766835 h 1181704"/>
              <a:gd name="connsiteX28" fmla="*/ 2767281 w 4753343"/>
              <a:gd name="connsiteY28" fmla="*/ 730976 h 1181704"/>
              <a:gd name="connsiteX29" fmla="*/ 2865893 w 4753343"/>
              <a:gd name="connsiteY29" fmla="*/ 686152 h 1181704"/>
              <a:gd name="connsiteX30" fmla="*/ 3045187 w 4753343"/>
              <a:gd name="connsiteY30" fmla="*/ 695117 h 1181704"/>
              <a:gd name="connsiteX31" fmla="*/ 3323093 w 4753343"/>
              <a:gd name="connsiteY31" fmla="*/ 713047 h 1181704"/>
              <a:gd name="connsiteX32" fmla="*/ 3367917 w 4753343"/>
              <a:gd name="connsiteY32" fmla="*/ 704082 h 1181704"/>
              <a:gd name="connsiteX33" fmla="*/ 3439634 w 4753343"/>
              <a:gd name="connsiteY33" fmla="*/ 686152 h 1181704"/>
              <a:gd name="connsiteX34" fmla="*/ 3457564 w 4753343"/>
              <a:gd name="connsiteY34" fmla="*/ 668223 h 1181704"/>
              <a:gd name="connsiteX35" fmla="*/ 3511352 w 4753343"/>
              <a:gd name="connsiteY35" fmla="*/ 659258 h 1181704"/>
              <a:gd name="connsiteX36" fmla="*/ 3538246 w 4753343"/>
              <a:gd name="connsiteY36" fmla="*/ 650294 h 1181704"/>
              <a:gd name="connsiteX37" fmla="*/ 3556175 w 4753343"/>
              <a:gd name="connsiteY37" fmla="*/ 632364 h 1181704"/>
              <a:gd name="connsiteX38" fmla="*/ 3672717 w 4753343"/>
              <a:gd name="connsiteY38" fmla="*/ 605470 h 1181704"/>
              <a:gd name="connsiteX39" fmla="*/ 3699611 w 4753343"/>
              <a:gd name="connsiteY39" fmla="*/ 596505 h 1181704"/>
              <a:gd name="connsiteX40" fmla="*/ 3762364 w 4753343"/>
              <a:gd name="connsiteY40" fmla="*/ 587541 h 1181704"/>
              <a:gd name="connsiteX41" fmla="*/ 3798222 w 4753343"/>
              <a:gd name="connsiteY41" fmla="*/ 578576 h 1181704"/>
              <a:gd name="connsiteX42" fmla="*/ 4031305 w 4753343"/>
              <a:gd name="connsiteY42" fmla="*/ 569611 h 1181704"/>
              <a:gd name="connsiteX43" fmla="*/ 4111987 w 4753343"/>
              <a:gd name="connsiteY43" fmla="*/ 551682 h 1181704"/>
              <a:gd name="connsiteX44" fmla="*/ 4138881 w 4753343"/>
              <a:gd name="connsiteY44" fmla="*/ 533752 h 1181704"/>
              <a:gd name="connsiteX45" fmla="*/ 4201634 w 4753343"/>
              <a:gd name="connsiteY45" fmla="*/ 506858 h 1181704"/>
              <a:gd name="connsiteX46" fmla="*/ 4246458 w 4753343"/>
              <a:gd name="connsiteY46" fmla="*/ 462035 h 1181704"/>
              <a:gd name="connsiteX47" fmla="*/ 4282317 w 4753343"/>
              <a:gd name="connsiteY47" fmla="*/ 417211 h 1181704"/>
              <a:gd name="connsiteX48" fmla="*/ 4309211 w 4753343"/>
              <a:gd name="connsiteY48" fmla="*/ 399282 h 1181704"/>
              <a:gd name="connsiteX49" fmla="*/ 4327140 w 4753343"/>
              <a:gd name="connsiteY49" fmla="*/ 381352 h 1181704"/>
              <a:gd name="connsiteX50" fmla="*/ 4380928 w 4753343"/>
              <a:gd name="connsiteY50" fmla="*/ 345494 h 1181704"/>
              <a:gd name="connsiteX51" fmla="*/ 4407822 w 4753343"/>
              <a:gd name="connsiteY51" fmla="*/ 327564 h 1181704"/>
              <a:gd name="connsiteX52" fmla="*/ 4425752 w 4753343"/>
              <a:gd name="connsiteY52" fmla="*/ 309635 h 1181704"/>
              <a:gd name="connsiteX53" fmla="*/ 4452646 w 4753343"/>
              <a:gd name="connsiteY53" fmla="*/ 300670 h 1181704"/>
              <a:gd name="connsiteX54" fmla="*/ 4524364 w 4753343"/>
              <a:gd name="connsiteY54" fmla="*/ 282741 h 1181704"/>
              <a:gd name="connsiteX55" fmla="*/ 4578152 w 4753343"/>
              <a:gd name="connsiteY55" fmla="*/ 264811 h 1181704"/>
              <a:gd name="connsiteX56" fmla="*/ 4605046 w 4753343"/>
              <a:gd name="connsiteY56" fmla="*/ 246882 h 1181704"/>
              <a:gd name="connsiteX57" fmla="*/ 4658834 w 4753343"/>
              <a:gd name="connsiteY57" fmla="*/ 237917 h 1181704"/>
              <a:gd name="connsiteX58" fmla="*/ 4685728 w 4753343"/>
              <a:gd name="connsiteY58" fmla="*/ 228952 h 1181704"/>
              <a:gd name="connsiteX59" fmla="*/ 4703658 w 4753343"/>
              <a:gd name="connsiteY59" fmla="*/ 211023 h 1181704"/>
              <a:gd name="connsiteX60" fmla="*/ 4739517 w 4753343"/>
              <a:gd name="connsiteY60" fmla="*/ 157235 h 1181704"/>
              <a:gd name="connsiteX61" fmla="*/ 4748481 w 4753343"/>
              <a:gd name="connsiteY61" fmla="*/ 130341 h 1181704"/>
              <a:gd name="connsiteX62" fmla="*/ 4712622 w 4753343"/>
              <a:gd name="connsiteY62" fmla="*/ 112411 h 1181704"/>
              <a:gd name="connsiteX63" fmla="*/ 4667799 w 4753343"/>
              <a:gd name="connsiteY63" fmla="*/ 85517 h 1181704"/>
              <a:gd name="connsiteX64" fmla="*/ 4596081 w 4753343"/>
              <a:gd name="connsiteY64" fmla="*/ 67588 h 1181704"/>
              <a:gd name="connsiteX65" fmla="*/ 4416787 w 4753343"/>
              <a:gd name="connsiteY65" fmla="*/ 40694 h 1181704"/>
              <a:gd name="connsiteX66" fmla="*/ 4362999 w 4753343"/>
              <a:gd name="connsiteY66" fmla="*/ 22764 h 1181704"/>
              <a:gd name="connsiteX67" fmla="*/ 4264387 w 4753343"/>
              <a:gd name="connsiteY67" fmla="*/ 4835 h 1181704"/>
              <a:gd name="connsiteX68" fmla="*/ 4049234 w 4753343"/>
              <a:gd name="connsiteY68" fmla="*/ 22764 h 1181704"/>
              <a:gd name="connsiteX69" fmla="*/ 3995446 w 4753343"/>
              <a:gd name="connsiteY69" fmla="*/ 49658 h 1181704"/>
              <a:gd name="connsiteX70" fmla="*/ 3932693 w 4753343"/>
              <a:gd name="connsiteY70" fmla="*/ 67588 h 1181704"/>
              <a:gd name="connsiteX71" fmla="*/ 3905799 w 4753343"/>
              <a:gd name="connsiteY71" fmla="*/ 85517 h 1181704"/>
              <a:gd name="connsiteX72" fmla="*/ 3825117 w 4753343"/>
              <a:gd name="connsiteY72" fmla="*/ 94482 h 1181704"/>
              <a:gd name="connsiteX73" fmla="*/ 3789258 w 4753343"/>
              <a:gd name="connsiteY73" fmla="*/ 103447 h 1181704"/>
              <a:gd name="connsiteX74" fmla="*/ 3762364 w 4753343"/>
              <a:gd name="connsiteY74" fmla="*/ 112411 h 1181704"/>
              <a:gd name="connsiteX75" fmla="*/ 3708575 w 4753343"/>
              <a:gd name="connsiteY75" fmla="*/ 121376 h 1181704"/>
              <a:gd name="connsiteX76" fmla="*/ 3672717 w 4753343"/>
              <a:gd name="connsiteY76" fmla="*/ 130341 h 1181704"/>
              <a:gd name="connsiteX77" fmla="*/ 3430669 w 4753343"/>
              <a:gd name="connsiteY77" fmla="*/ 103447 h 1181704"/>
              <a:gd name="connsiteX78" fmla="*/ 3072081 w 4753343"/>
              <a:gd name="connsiteY78" fmla="*/ 112411 h 1181704"/>
              <a:gd name="connsiteX79" fmla="*/ 2964505 w 4753343"/>
              <a:gd name="connsiteY79" fmla="*/ 130341 h 1181704"/>
              <a:gd name="connsiteX80" fmla="*/ 2937611 w 4753343"/>
              <a:gd name="connsiteY80" fmla="*/ 139305 h 1181704"/>
              <a:gd name="connsiteX81" fmla="*/ 2856928 w 4753343"/>
              <a:gd name="connsiteY81" fmla="*/ 148270 h 1181704"/>
              <a:gd name="connsiteX82" fmla="*/ 2812105 w 4753343"/>
              <a:gd name="connsiteY82" fmla="*/ 157235 h 1181704"/>
              <a:gd name="connsiteX83" fmla="*/ 2695564 w 4753343"/>
              <a:gd name="connsiteY83" fmla="*/ 166200 h 1181704"/>
              <a:gd name="connsiteX84" fmla="*/ 2587987 w 4753343"/>
              <a:gd name="connsiteY84" fmla="*/ 184129 h 1181704"/>
              <a:gd name="connsiteX85" fmla="*/ 2534199 w 4753343"/>
              <a:gd name="connsiteY85" fmla="*/ 193094 h 1181704"/>
              <a:gd name="connsiteX86" fmla="*/ 2372834 w 4753343"/>
              <a:gd name="connsiteY86" fmla="*/ 175164 h 1181704"/>
              <a:gd name="connsiteX87" fmla="*/ 2328011 w 4753343"/>
              <a:gd name="connsiteY87" fmla="*/ 157235 h 1181704"/>
              <a:gd name="connsiteX88" fmla="*/ 2265258 w 4753343"/>
              <a:gd name="connsiteY88" fmla="*/ 139305 h 1181704"/>
              <a:gd name="connsiteX89" fmla="*/ 2014246 w 4753343"/>
              <a:gd name="connsiteY89" fmla="*/ 112411 h 1181704"/>
              <a:gd name="connsiteX90" fmla="*/ 1942528 w 4753343"/>
              <a:gd name="connsiteY90" fmla="*/ 103447 h 1181704"/>
              <a:gd name="connsiteX91" fmla="*/ 1754269 w 4753343"/>
              <a:gd name="connsiteY91" fmla="*/ 121376 h 1181704"/>
              <a:gd name="connsiteX92" fmla="*/ 1682552 w 4753343"/>
              <a:gd name="connsiteY92" fmla="*/ 139305 h 1181704"/>
              <a:gd name="connsiteX93" fmla="*/ 1646693 w 4753343"/>
              <a:gd name="connsiteY93" fmla="*/ 148270 h 1181704"/>
              <a:gd name="connsiteX94" fmla="*/ 1386717 w 4753343"/>
              <a:gd name="connsiteY94" fmla="*/ 166200 h 1181704"/>
              <a:gd name="connsiteX95" fmla="*/ 1359822 w 4753343"/>
              <a:gd name="connsiteY95" fmla="*/ 175164 h 1181704"/>
              <a:gd name="connsiteX96" fmla="*/ 1252246 w 4753343"/>
              <a:gd name="connsiteY96" fmla="*/ 193094 h 1181704"/>
              <a:gd name="connsiteX97" fmla="*/ 1216387 w 4753343"/>
              <a:gd name="connsiteY97" fmla="*/ 202058 h 1181704"/>
              <a:gd name="connsiteX98" fmla="*/ 1189493 w 4753343"/>
              <a:gd name="connsiteY98" fmla="*/ 211023 h 1181704"/>
              <a:gd name="connsiteX99" fmla="*/ 992269 w 4753343"/>
              <a:gd name="connsiteY99" fmla="*/ 219988 h 1181704"/>
              <a:gd name="connsiteX100" fmla="*/ 920552 w 4753343"/>
              <a:gd name="connsiteY100" fmla="*/ 228952 h 1181704"/>
              <a:gd name="connsiteX101" fmla="*/ 848834 w 4753343"/>
              <a:gd name="connsiteY101" fmla="*/ 246882 h 1181704"/>
              <a:gd name="connsiteX102" fmla="*/ 660575 w 4753343"/>
              <a:gd name="connsiteY102" fmla="*/ 255847 h 1181704"/>
              <a:gd name="connsiteX103" fmla="*/ 561964 w 4753343"/>
              <a:gd name="connsiteY103" fmla="*/ 273776 h 1181704"/>
              <a:gd name="connsiteX104" fmla="*/ 535069 w 4753343"/>
              <a:gd name="connsiteY104" fmla="*/ 282741 h 1181704"/>
              <a:gd name="connsiteX105" fmla="*/ 445422 w 4753343"/>
              <a:gd name="connsiteY105" fmla="*/ 291705 h 1181704"/>
              <a:gd name="connsiteX106" fmla="*/ 409564 w 4753343"/>
              <a:gd name="connsiteY106" fmla="*/ 300670 h 1181704"/>
              <a:gd name="connsiteX107" fmla="*/ 319917 w 4753343"/>
              <a:gd name="connsiteY107" fmla="*/ 318600 h 1181704"/>
              <a:gd name="connsiteX108" fmla="*/ 239234 w 4753343"/>
              <a:gd name="connsiteY108" fmla="*/ 336529 h 1181704"/>
              <a:gd name="connsiteX109" fmla="*/ 212340 w 4753343"/>
              <a:gd name="connsiteY109" fmla="*/ 345494 h 1181704"/>
              <a:gd name="connsiteX110" fmla="*/ 113728 w 4753343"/>
              <a:gd name="connsiteY110" fmla="*/ 354458 h 1181704"/>
              <a:gd name="connsiteX111" fmla="*/ 59940 w 4753343"/>
              <a:gd name="connsiteY111" fmla="*/ 390317 h 1181704"/>
              <a:gd name="connsiteX112" fmla="*/ 33673 w 4753343"/>
              <a:gd name="connsiteY112" fmla="*/ 454228 h 1181704"/>
              <a:gd name="connsiteX113" fmla="*/ 33674 w 4753343"/>
              <a:gd name="connsiteY113" fmla="*/ 510187 h 1181704"/>
              <a:gd name="connsiteX114" fmla="*/ 33673 w 4753343"/>
              <a:gd name="connsiteY114" fmla="*/ 566147 h 1181704"/>
              <a:gd name="connsiteX115" fmla="*/ 33674 w 4753343"/>
              <a:gd name="connsiteY115" fmla="*/ 678066 h 1181704"/>
              <a:gd name="connsiteX116" fmla="*/ 33673 w 4753343"/>
              <a:gd name="connsiteY116" fmla="*/ 1013825 h 1181704"/>
              <a:gd name="connsiteX117" fmla="*/ 86834 w 4753343"/>
              <a:gd name="connsiteY117" fmla="*/ 1062670 h 1181704"/>
              <a:gd name="connsiteX118" fmla="*/ 131658 w 4753343"/>
              <a:gd name="connsiteY118" fmla="*/ 1089564 h 1181704"/>
              <a:gd name="connsiteX119" fmla="*/ 167517 w 4753343"/>
              <a:gd name="connsiteY119" fmla="*/ 1098529 h 1181704"/>
              <a:gd name="connsiteX120" fmla="*/ 230269 w 4753343"/>
              <a:gd name="connsiteY120" fmla="*/ 1116458 h 1181704"/>
              <a:gd name="connsiteX121" fmla="*/ 266128 w 4753343"/>
              <a:gd name="connsiteY121" fmla="*/ 1134388 h 1181704"/>
              <a:gd name="connsiteX122" fmla="*/ 499211 w 4753343"/>
              <a:gd name="connsiteY122" fmla="*/ 1134388 h 1181704"/>
              <a:gd name="connsiteX123" fmla="*/ 570928 w 4753343"/>
              <a:gd name="connsiteY123" fmla="*/ 1143352 h 1181704"/>
              <a:gd name="connsiteX124" fmla="*/ 687469 w 4753343"/>
              <a:gd name="connsiteY124" fmla="*/ 1152317 h 1181704"/>
              <a:gd name="connsiteX125" fmla="*/ 705399 w 4753343"/>
              <a:gd name="connsiteY125" fmla="*/ 1161282 h 118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4753343" h="1181704">
                <a:moveTo>
                  <a:pt x="705399" y="1161282"/>
                </a:moveTo>
                <a:cubicBezTo>
                  <a:pt x="756465" y="1144259"/>
                  <a:pt x="727193" y="1151930"/>
                  <a:pt x="812975" y="1143352"/>
                </a:cubicBezTo>
                <a:lnTo>
                  <a:pt x="911587" y="1134388"/>
                </a:lnTo>
                <a:cubicBezTo>
                  <a:pt x="1052103" y="1040707"/>
                  <a:pt x="835504" y="1181704"/>
                  <a:pt x="965375" y="1107494"/>
                </a:cubicBezTo>
                <a:cubicBezTo>
                  <a:pt x="978348" y="1100081"/>
                  <a:pt x="988564" y="1088519"/>
                  <a:pt x="1001234" y="1080600"/>
                </a:cubicBezTo>
                <a:cubicBezTo>
                  <a:pt x="1039105" y="1056931"/>
                  <a:pt x="1039094" y="1069634"/>
                  <a:pt x="1072952" y="1035776"/>
                </a:cubicBezTo>
                <a:cubicBezTo>
                  <a:pt x="1086482" y="1022246"/>
                  <a:pt x="1094411" y="1003552"/>
                  <a:pt x="1108811" y="990952"/>
                </a:cubicBezTo>
                <a:cubicBezTo>
                  <a:pt x="1118868" y="982152"/>
                  <a:pt x="1132196" y="977820"/>
                  <a:pt x="1144669" y="973023"/>
                </a:cubicBezTo>
                <a:cubicBezTo>
                  <a:pt x="1182923" y="958310"/>
                  <a:pt x="1221370" y="946017"/>
                  <a:pt x="1261211" y="937164"/>
                </a:cubicBezTo>
                <a:cubicBezTo>
                  <a:pt x="1276085" y="933859"/>
                  <a:pt x="1291252" y="931895"/>
                  <a:pt x="1306034" y="928200"/>
                </a:cubicBezTo>
                <a:cubicBezTo>
                  <a:pt x="1350556" y="917070"/>
                  <a:pt x="1317475" y="920547"/>
                  <a:pt x="1368787" y="901305"/>
                </a:cubicBezTo>
                <a:cubicBezTo>
                  <a:pt x="1380323" y="896979"/>
                  <a:pt x="1392759" y="895583"/>
                  <a:pt x="1404646" y="892341"/>
                </a:cubicBezTo>
                <a:cubicBezTo>
                  <a:pt x="1425634" y="886617"/>
                  <a:pt x="1446562" y="880662"/>
                  <a:pt x="1467399" y="874411"/>
                </a:cubicBezTo>
                <a:cubicBezTo>
                  <a:pt x="1476450" y="871696"/>
                  <a:pt x="1485027" y="867300"/>
                  <a:pt x="1494293" y="865447"/>
                </a:cubicBezTo>
                <a:cubicBezTo>
                  <a:pt x="1533933" y="857519"/>
                  <a:pt x="1611125" y="851074"/>
                  <a:pt x="1646693" y="847517"/>
                </a:cubicBezTo>
                <a:cubicBezTo>
                  <a:pt x="1691517" y="850505"/>
                  <a:pt x="1736516" y="851521"/>
                  <a:pt x="1781164" y="856482"/>
                </a:cubicBezTo>
                <a:cubicBezTo>
                  <a:pt x="1790556" y="857526"/>
                  <a:pt x="1798891" y="863155"/>
                  <a:pt x="1808058" y="865447"/>
                </a:cubicBezTo>
                <a:cubicBezTo>
                  <a:pt x="1822840" y="869142"/>
                  <a:pt x="1837940" y="871423"/>
                  <a:pt x="1852881" y="874411"/>
                </a:cubicBezTo>
                <a:cubicBezTo>
                  <a:pt x="1858858" y="880388"/>
                  <a:pt x="1862644" y="890163"/>
                  <a:pt x="1870811" y="892341"/>
                </a:cubicBezTo>
                <a:cubicBezTo>
                  <a:pt x="1973885" y="919827"/>
                  <a:pt x="1993072" y="909793"/>
                  <a:pt x="2094928" y="901305"/>
                </a:cubicBezTo>
                <a:cubicBezTo>
                  <a:pt x="2121418" y="888061"/>
                  <a:pt x="2146993" y="874032"/>
                  <a:pt x="2175611" y="865447"/>
                </a:cubicBezTo>
                <a:cubicBezTo>
                  <a:pt x="2190205" y="861069"/>
                  <a:pt x="2205560" y="859787"/>
                  <a:pt x="2220434" y="856482"/>
                </a:cubicBezTo>
                <a:cubicBezTo>
                  <a:pt x="2263162" y="846986"/>
                  <a:pt x="2260020" y="843821"/>
                  <a:pt x="2310081" y="838552"/>
                </a:cubicBezTo>
                <a:cubicBezTo>
                  <a:pt x="2348829" y="834473"/>
                  <a:pt x="2387820" y="833115"/>
                  <a:pt x="2426622" y="829588"/>
                </a:cubicBezTo>
                <a:cubicBezTo>
                  <a:pt x="2453571" y="827138"/>
                  <a:pt x="2480411" y="823611"/>
                  <a:pt x="2507305" y="820623"/>
                </a:cubicBezTo>
                <a:cubicBezTo>
                  <a:pt x="2569667" y="795679"/>
                  <a:pt x="2536873" y="807779"/>
                  <a:pt x="2605917" y="784764"/>
                </a:cubicBezTo>
                <a:cubicBezTo>
                  <a:pt x="2614882" y="781776"/>
                  <a:pt x="2623456" y="777136"/>
                  <a:pt x="2632811" y="775800"/>
                </a:cubicBezTo>
                <a:lnTo>
                  <a:pt x="2695564" y="766835"/>
                </a:lnTo>
                <a:cubicBezTo>
                  <a:pt x="2746859" y="732637"/>
                  <a:pt x="2696008" y="763871"/>
                  <a:pt x="2767281" y="730976"/>
                </a:cubicBezTo>
                <a:cubicBezTo>
                  <a:pt x="2871505" y="682873"/>
                  <a:pt x="2805138" y="706404"/>
                  <a:pt x="2865893" y="686152"/>
                </a:cubicBezTo>
                <a:lnTo>
                  <a:pt x="3045187" y="695117"/>
                </a:lnTo>
                <a:cubicBezTo>
                  <a:pt x="3290640" y="706274"/>
                  <a:pt x="3186577" y="693544"/>
                  <a:pt x="3323093" y="713047"/>
                </a:cubicBezTo>
                <a:cubicBezTo>
                  <a:pt x="3338034" y="710059"/>
                  <a:pt x="3353070" y="707508"/>
                  <a:pt x="3367917" y="704082"/>
                </a:cubicBezTo>
                <a:cubicBezTo>
                  <a:pt x="3391927" y="698541"/>
                  <a:pt x="3439634" y="686152"/>
                  <a:pt x="3439634" y="686152"/>
                </a:cubicBezTo>
                <a:cubicBezTo>
                  <a:pt x="3445611" y="680176"/>
                  <a:pt x="3449650" y="671191"/>
                  <a:pt x="3457564" y="668223"/>
                </a:cubicBezTo>
                <a:cubicBezTo>
                  <a:pt x="3474583" y="661841"/>
                  <a:pt x="3493608" y="663201"/>
                  <a:pt x="3511352" y="659258"/>
                </a:cubicBezTo>
                <a:cubicBezTo>
                  <a:pt x="3520577" y="657208"/>
                  <a:pt x="3529281" y="653282"/>
                  <a:pt x="3538246" y="650294"/>
                </a:cubicBezTo>
                <a:cubicBezTo>
                  <a:pt x="3544222" y="644317"/>
                  <a:pt x="3548327" y="635503"/>
                  <a:pt x="3556175" y="632364"/>
                </a:cubicBezTo>
                <a:cubicBezTo>
                  <a:pt x="3593359" y="617490"/>
                  <a:pt x="3634225" y="615093"/>
                  <a:pt x="3672717" y="605470"/>
                </a:cubicBezTo>
                <a:cubicBezTo>
                  <a:pt x="3681884" y="603178"/>
                  <a:pt x="3690345" y="598358"/>
                  <a:pt x="3699611" y="596505"/>
                </a:cubicBezTo>
                <a:cubicBezTo>
                  <a:pt x="3720331" y="592361"/>
                  <a:pt x="3741575" y="591321"/>
                  <a:pt x="3762364" y="587541"/>
                </a:cubicBezTo>
                <a:cubicBezTo>
                  <a:pt x="3774486" y="585337"/>
                  <a:pt x="3785929" y="579396"/>
                  <a:pt x="3798222" y="578576"/>
                </a:cubicBezTo>
                <a:cubicBezTo>
                  <a:pt x="3875802" y="573404"/>
                  <a:pt x="3953611" y="572599"/>
                  <a:pt x="4031305" y="569611"/>
                </a:cubicBezTo>
                <a:cubicBezTo>
                  <a:pt x="4051966" y="566168"/>
                  <a:pt x="4089917" y="562717"/>
                  <a:pt x="4111987" y="551682"/>
                </a:cubicBezTo>
                <a:cubicBezTo>
                  <a:pt x="4121624" y="546863"/>
                  <a:pt x="4129526" y="539098"/>
                  <a:pt x="4138881" y="533752"/>
                </a:cubicBezTo>
                <a:cubicBezTo>
                  <a:pt x="4169895" y="516030"/>
                  <a:pt x="4171464" y="516915"/>
                  <a:pt x="4201634" y="506858"/>
                </a:cubicBezTo>
                <a:cubicBezTo>
                  <a:pt x="4216575" y="491917"/>
                  <a:pt x="4234737" y="479616"/>
                  <a:pt x="4246458" y="462035"/>
                </a:cubicBezTo>
                <a:cubicBezTo>
                  <a:pt x="4259771" y="442065"/>
                  <a:pt x="4264068" y="431810"/>
                  <a:pt x="4282317" y="417211"/>
                </a:cubicBezTo>
                <a:cubicBezTo>
                  <a:pt x="4290730" y="410480"/>
                  <a:pt x="4300798" y="406013"/>
                  <a:pt x="4309211" y="399282"/>
                </a:cubicBezTo>
                <a:cubicBezTo>
                  <a:pt x="4315811" y="394002"/>
                  <a:pt x="4320378" y="386423"/>
                  <a:pt x="4327140" y="381352"/>
                </a:cubicBezTo>
                <a:cubicBezTo>
                  <a:pt x="4344379" y="368423"/>
                  <a:pt x="4362999" y="357447"/>
                  <a:pt x="4380928" y="345494"/>
                </a:cubicBezTo>
                <a:cubicBezTo>
                  <a:pt x="4389893" y="339517"/>
                  <a:pt x="4400203" y="335182"/>
                  <a:pt x="4407822" y="327564"/>
                </a:cubicBezTo>
                <a:cubicBezTo>
                  <a:pt x="4413799" y="321588"/>
                  <a:pt x="4418504" y="313983"/>
                  <a:pt x="4425752" y="309635"/>
                </a:cubicBezTo>
                <a:cubicBezTo>
                  <a:pt x="4433855" y="304773"/>
                  <a:pt x="4443529" y="303156"/>
                  <a:pt x="4452646" y="300670"/>
                </a:cubicBezTo>
                <a:cubicBezTo>
                  <a:pt x="4476419" y="294186"/>
                  <a:pt x="4500987" y="290534"/>
                  <a:pt x="4524364" y="282741"/>
                </a:cubicBezTo>
                <a:cubicBezTo>
                  <a:pt x="4542293" y="276764"/>
                  <a:pt x="4562427" y="275294"/>
                  <a:pt x="4578152" y="264811"/>
                </a:cubicBezTo>
                <a:cubicBezTo>
                  <a:pt x="4587117" y="258835"/>
                  <a:pt x="4594825" y="250289"/>
                  <a:pt x="4605046" y="246882"/>
                </a:cubicBezTo>
                <a:cubicBezTo>
                  <a:pt x="4622290" y="241134"/>
                  <a:pt x="4641090" y="241860"/>
                  <a:pt x="4658834" y="237917"/>
                </a:cubicBezTo>
                <a:cubicBezTo>
                  <a:pt x="4668059" y="235867"/>
                  <a:pt x="4676763" y="231940"/>
                  <a:pt x="4685728" y="228952"/>
                </a:cubicBezTo>
                <a:cubicBezTo>
                  <a:pt x="4691705" y="222976"/>
                  <a:pt x="4698587" y="217785"/>
                  <a:pt x="4703658" y="211023"/>
                </a:cubicBezTo>
                <a:cubicBezTo>
                  <a:pt x="4716587" y="193784"/>
                  <a:pt x="4739517" y="157235"/>
                  <a:pt x="4739517" y="157235"/>
                </a:cubicBezTo>
                <a:cubicBezTo>
                  <a:pt x="4742505" y="148270"/>
                  <a:pt x="4753343" y="138444"/>
                  <a:pt x="4748481" y="130341"/>
                </a:cubicBezTo>
                <a:cubicBezTo>
                  <a:pt x="4741605" y="118882"/>
                  <a:pt x="4724304" y="118901"/>
                  <a:pt x="4712622" y="112411"/>
                </a:cubicBezTo>
                <a:cubicBezTo>
                  <a:pt x="4697391" y="103949"/>
                  <a:pt x="4684062" y="91772"/>
                  <a:pt x="4667799" y="85517"/>
                </a:cubicBezTo>
                <a:cubicBezTo>
                  <a:pt x="4644800" y="76671"/>
                  <a:pt x="4619987" y="73564"/>
                  <a:pt x="4596081" y="67588"/>
                </a:cubicBezTo>
                <a:cubicBezTo>
                  <a:pt x="4513471" y="46936"/>
                  <a:pt x="4572472" y="60154"/>
                  <a:pt x="4416787" y="40694"/>
                </a:cubicBezTo>
                <a:cubicBezTo>
                  <a:pt x="4398858" y="34717"/>
                  <a:pt x="4381232" y="27737"/>
                  <a:pt x="4362999" y="22764"/>
                </a:cubicBezTo>
                <a:cubicBezTo>
                  <a:pt x="4343322" y="17398"/>
                  <a:pt x="4281944" y="7761"/>
                  <a:pt x="4264387" y="4835"/>
                </a:cubicBezTo>
                <a:cubicBezTo>
                  <a:pt x="4141925" y="10958"/>
                  <a:pt x="4128911" y="0"/>
                  <a:pt x="4049234" y="22764"/>
                </a:cubicBezTo>
                <a:cubicBezTo>
                  <a:pt x="3973692" y="44347"/>
                  <a:pt x="4074015" y="15986"/>
                  <a:pt x="3995446" y="49658"/>
                </a:cubicBezTo>
                <a:cubicBezTo>
                  <a:pt x="3955231" y="66893"/>
                  <a:pt x="3967586" y="50142"/>
                  <a:pt x="3932693" y="67588"/>
                </a:cubicBezTo>
                <a:cubicBezTo>
                  <a:pt x="3923056" y="72406"/>
                  <a:pt x="3916251" y="82904"/>
                  <a:pt x="3905799" y="85517"/>
                </a:cubicBezTo>
                <a:cubicBezTo>
                  <a:pt x="3879547" y="92080"/>
                  <a:pt x="3852011" y="91494"/>
                  <a:pt x="3825117" y="94482"/>
                </a:cubicBezTo>
                <a:cubicBezTo>
                  <a:pt x="3813164" y="97470"/>
                  <a:pt x="3801105" y="100062"/>
                  <a:pt x="3789258" y="103447"/>
                </a:cubicBezTo>
                <a:cubicBezTo>
                  <a:pt x="3780172" y="106043"/>
                  <a:pt x="3771589" y="110361"/>
                  <a:pt x="3762364" y="112411"/>
                </a:cubicBezTo>
                <a:cubicBezTo>
                  <a:pt x="3744620" y="116354"/>
                  <a:pt x="3726399" y="117811"/>
                  <a:pt x="3708575" y="121376"/>
                </a:cubicBezTo>
                <a:cubicBezTo>
                  <a:pt x="3696494" y="123792"/>
                  <a:pt x="3684670" y="127353"/>
                  <a:pt x="3672717" y="130341"/>
                </a:cubicBezTo>
                <a:cubicBezTo>
                  <a:pt x="3472397" y="110308"/>
                  <a:pt x="3552882" y="120905"/>
                  <a:pt x="3430669" y="103447"/>
                </a:cubicBezTo>
                <a:cubicBezTo>
                  <a:pt x="3311140" y="106435"/>
                  <a:pt x="3191449" y="105524"/>
                  <a:pt x="3072081" y="112411"/>
                </a:cubicBezTo>
                <a:cubicBezTo>
                  <a:pt x="3035788" y="114505"/>
                  <a:pt x="2998993" y="118846"/>
                  <a:pt x="2964505" y="130341"/>
                </a:cubicBezTo>
                <a:cubicBezTo>
                  <a:pt x="2955540" y="133329"/>
                  <a:pt x="2946932" y="137752"/>
                  <a:pt x="2937611" y="139305"/>
                </a:cubicBezTo>
                <a:cubicBezTo>
                  <a:pt x="2910919" y="143753"/>
                  <a:pt x="2883716" y="144443"/>
                  <a:pt x="2856928" y="148270"/>
                </a:cubicBezTo>
                <a:cubicBezTo>
                  <a:pt x="2841844" y="150425"/>
                  <a:pt x="2827249" y="155552"/>
                  <a:pt x="2812105" y="157235"/>
                </a:cubicBezTo>
                <a:cubicBezTo>
                  <a:pt x="2773382" y="161538"/>
                  <a:pt x="2734332" y="162323"/>
                  <a:pt x="2695564" y="166200"/>
                </a:cubicBezTo>
                <a:cubicBezTo>
                  <a:pt x="2638291" y="171927"/>
                  <a:pt x="2638701" y="174908"/>
                  <a:pt x="2587987" y="184129"/>
                </a:cubicBezTo>
                <a:cubicBezTo>
                  <a:pt x="2570104" y="187381"/>
                  <a:pt x="2552128" y="190106"/>
                  <a:pt x="2534199" y="193094"/>
                </a:cubicBezTo>
                <a:cubicBezTo>
                  <a:pt x="2514930" y="191342"/>
                  <a:pt x="2403996" y="182954"/>
                  <a:pt x="2372834" y="175164"/>
                </a:cubicBezTo>
                <a:cubicBezTo>
                  <a:pt x="2357223" y="171261"/>
                  <a:pt x="2343078" y="162885"/>
                  <a:pt x="2328011" y="157235"/>
                </a:cubicBezTo>
                <a:cubicBezTo>
                  <a:pt x="2309938" y="150457"/>
                  <a:pt x="2283543" y="142630"/>
                  <a:pt x="2265258" y="139305"/>
                </a:cubicBezTo>
                <a:cubicBezTo>
                  <a:pt x="2189202" y="125477"/>
                  <a:pt x="2077060" y="120262"/>
                  <a:pt x="2014246" y="112411"/>
                </a:cubicBezTo>
                <a:lnTo>
                  <a:pt x="1942528" y="103447"/>
                </a:lnTo>
                <a:cubicBezTo>
                  <a:pt x="1868121" y="108407"/>
                  <a:pt x="1820728" y="107135"/>
                  <a:pt x="1754269" y="121376"/>
                </a:cubicBezTo>
                <a:cubicBezTo>
                  <a:pt x="1730175" y="126539"/>
                  <a:pt x="1706458" y="133329"/>
                  <a:pt x="1682552" y="139305"/>
                </a:cubicBezTo>
                <a:cubicBezTo>
                  <a:pt x="1670599" y="142293"/>
                  <a:pt x="1658985" y="147422"/>
                  <a:pt x="1646693" y="148270"/>
                </a:cubicBezTo>
                <a:lnTo>
                  <a:pt x="1386717" y="166200"/>
                </a:lnTo>
                <a:cubicBezTo>
                  <a:pt x="1377752" y="169188"/>
                  <a:pt x="1368990" y="172872"/>
                  <a:pt x="1359822" y="175164"/>
                </a:cubicBezTo>
                <a:cubicBezTo>
                  <a:pt x="1310263" y="187553"/>
                  <a:pt x="1307916" y="182972"/>
                  <a:pt x="1252246" y="193094"/>
                </a:cubicBezTo>
                <a:cubicBezTo>
                  <a:pt x="1240124" y="195298"/>
                  <a:pt x="1228234" y="198673"/>
                  <a:pt x="1216387" y="202058"/>
                </a:cubicBezTo>
                <a:cubicBezTo>
                  <a:pt x="1207301" y="204654"/>
                  <a:pt x="1198913" y="210269"/>
                  <a:pt x="1189493" y="211023"/>
                </a:cubicBezTo>
                <a:cubicBezTo>
                  <a:pt x="1123893" y="216271"/>
                  <a:pt x="1058010" y="217000"/>
                  <a:pt x="992269" y="219988"/>
                </a:cubicBezTo>
                <a:cubicBezTo>
                  <a:pt x="968363" y="222976"/>
                  <a:pt x="944231" y="224512"/>
                  <a:pt x="920552" y="228952"/>
                </a:cubicBezTo>
                <a:cubicBezTo>
                  <a:pt x="896332" y="233493"/>
                  <a:pt x="873345" y="244346"/>
                  <a:pt x="848834" y="246882"/>
                </a:cubicBezTo>
                <a:cubicBezTo>
                  <a:pt x="786343" y="253347"/>
                  <a:pt x="723328" y="252859"/>
                  <a:pt x="660575" y="255847"/>
                </a:cubicBezTo>
                <a:cubicBezTo>
                  <a:pt x="636585" y="259845"/>
                  <a:pt x="587033" y="267509"/>
                  <a:pt x="561964" y="273776"/>
                </a:cubicBezTo>
                <a:cubicBezTo>
                  <a:pt x="552796" y="276068"/>
                  <a:pt x="544409" y="281304"/>
                  <a:pt x="535069" y="282741"/>
                </a:cubicBezTo>
                <a:cubicBezTo>
                  <a:pt x="505387" y="287307"/>
                  <a:pt x="475304" y="288717"/>
                  <a:pt x="445422" y="291705"/>
                </a:cubicBezTo>
                <a:cubicBezTo>
                  <a:pt x="433469" y="294693"/>
                  <a:pt x="421611" y="298088"/>
                  <a:pt x="409564" y="300670"/>
                </a:cubicBezTo>
                <a:cubicBezTo>
                  <a:pt x="379766" y="307055"/>
                  <a:pt x="348828" y="308964"/>
                  <a:pt x="319917" y="318600"/>
                </a:cubicBezTo>
                <a:cubicBezTo>
                  <a:pt x="259366" y="338782"/>
                  <a:pt x="333912" y="315489"/>
                  <a:pt x="239234" y="336529"/>
                </a:cubicBezTo>
                <a:cubicBezTo>
                  <a:pt x="230009" y="338579"/>
                  <a:pt x="221695" y="344158"/>
                  <a:pt x="212340" y="345494"/>
                </a:cubicBezTo>
                <a:cubicBezTo>
                  <a:pt x="179666" y="350162"/>
                  <a:pt x="146599" y="351470"/>
                  <a:pt x="113728" y="354458"/>
                </a:cubicBezTo>
                <a:cubicBezTo>
                  <a:pt x="29758" y="382449"/>
                  <a:pt x="153955" y="336594"/>
                  <a:pt x="59940" y="390317"/>
                </a:cubicBezTo>
                <a:cubicBezTo>
                  <a:pt x="49242" y="396430"/>
                  <a:pt x="45520" y="450843"/>
                  <a:pt x="33673" y="454228"/>
                </a:cubicBezTo>
                <a:cubicBezTo>
                  <a:pt x="29295" y="474206"/>
                  <a:pt x="32075" y="463723"/>
                  <a:pt x="33674" y="510187"/>
                </a:cubicBezTo>
                <a:cubicBezTo>
                  <a:pt x="35172" y="534756"/>
                  <a:pt x="33673" y="538167"/>
                  <a:pt x="33673" y="566147"/>
                </a:cubicBezTo>
                <a:cubicBezTo>
                  <a:pt x="33673" y="594127"/>
                  <a:pt x="35172" y="609369"/>
                  <a:pt x="33674" y="678066"/>
                </a:cubicBezTo>
                <a:cubicBezTo>
                  <a:pt x="32075" y="765664"/>
                  <a:pt x="40205" y="812802"/>
                  <a:pt x="33673" y="1013825"/>
                </a:cubicBezTo>
                <a:cubicBezTo>
                  <a:pt x="106254" y="1062212"/>
                  <a:pt x="0" y="1024077"/>
                  <a:pt x="86834" y="1062670"/>
                </a:cubicBezTo>
                <a:cubicBezTo>
                  <a:pt x="102757" y="1069747"/>
                  <a:pt x="115735" y="1082487"/>
                  <a:pt x="131658" y="1089564"/>
                </a:cubicBezTo>
                <a:cubicBezTo>
                  <a:pt x="142917" y="1094568"/>
                  <a:pt x="155670" y="1095144"/>
                  <a:pt x="167517" y="1098529"/>
                </a:cubicBezTo>
                <a:cubicBezTo>
                  <a:pt x="257512" y="1124243"/>
                  <a:pt x="118210" y="1088445"/>
                  <a:pt x="230269" y="1116458"/>
                </a:cubicBezTo>
                <a:cubicBezTo>
                  <a:pt x="242222" y="1122435"/>
                  <a:pt x="253720" y="1129425"/>
                  <a:pt x="266128" y="1134388"/>
                </a:cubicBezTo>
                <a:cubicBezTo>
                  <a:pt x="362126" y="1172787"/>
                  <a:pt x="348056" y="1149503"/>
                  <a:pt x="499211" y="1134388"/>
                </a:cubicBezTo>
                <a:cubicBezTo>
                  <a:pt x="523117" y="1137376"/>
                  <a:pt x="546836" y="1143352"/>
                  <a:pt x="570928" y="1143352"/>
                </a:cubicBezTo>
                <a:cubicBezTo>
                  <a:pt x="661197" y="1143352"/>
                  <a:pt x="605758" y="1117298"/>
                  <a:pt x="687469" y="1152317"/>
                </a:cubicBezTo>
                <a:cubicBezTo>
                  <a:pt x="691353" y="1153982"/>
                  <a:pt x="693446" y="1158294"/>
                  <a:pt x="705399" y="1161282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2" name="Conector reto 21"/>
          <p:cNvCxnSpPr/>
          <p:nvPr/>
        </p:nvCxnSpPr>
        <p:spPr>
          <a:xfrm>
            <a:off x="0" y="453144"/>
            <a:ext cx="9906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4" name="Retângulo 23"/>
          <p:cNvSpPr/>
          <p:nvPr/>
        </p:nvSpPr>
        <p:spPr>
          <a:xfrm>
            <a:off x="416496" y="6402814"/>
            <a:ext cx="30490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1" algn="just">
              <a:spcBef>
                <a:spcPts val="0"/>
              </a:spcBef>
              <a:spcAft>
                <a:spcPts val="600"/>
              </a:spcAft>
            </a:pPr>
            <a:r>
              <a:rPr lang="pt-BR" sz="1600" b="1" dirty="0" smtClean="0"/>
              <a:t>Concepção de Núcleo de Lazer</a:t>
            </a:r>
          </a:p>
        </p:txBody>
      </p:sp>
    </p:spTree>
    <p:extLst>
      <p:ext uri="{BB962C8B-B14F-4D97-AF65-F5344CB8AC3E}">
        <p14:creationId xmlns:p14="http://schemas.microsoft.com/office/powerpoint/2010/main" xmlns="" val="218042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-258150" y="1487837"/>
            <a:ext cx="3410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/>
              <a:t>O PROGRAMA </a:t>
            </a:r>
            <a:endParaRPr lang="pt-BR" sz="3200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3165422" y="2242607"/>
            <a:ext cx="74042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DADOS GERAIS</a:t>
            </a:r>
          </a:p>
          <a:p>
            <a:r>
              <a:rPr lang="pt-BR" sz="4000" b="1" dirty="0"/>
              <a:t>CONTRATO DE EMPRÉSTIMO</a:t>
            </a:r>
          </a:p>
          <a:p>
            <a:r>
              <a:rPr lang="pt-BR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PRINCIPAIS OBRAS E SERVIÇOS</a:t>
            </a:r>
          </a:p>
          <a:p>
            <a:r>
              <a:rPr lang="pt-BR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AVANÇOS</a:t>
            </a:r>
          </a:p>
        </p:txBody>
      </p:sp>
      <p:pic>
        <p:nvPicPr>
          <p:cNvPr id="7" name="Imagem 6" descr="Logo PVT.ti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6463" y="6237312"/>
            <a:ext cx="390043" cy="408432"/>
          </a:xfrm>
          <a:prstGeom prst="rect">
            <a:avLst/>
          </a:prstGeom>
        </p:spPr>
      </p:pic>
      <p:cxnSp>
        <p:nvCxnSpPr>
          <p:cNvPr id="8" name="Conector reto 7"/>
          <p:cNvCxnSpPr/>
          <p:nvPr/>
        </p:nvCxnSpPr>
        <p:spPr>
          <a:xfrm>
            <a:off x="3140022" y="1412776"/>
            <a:ext cx="25400" cy="430828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854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16496" y="44624"/>
            <a:ext cx="9445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r"/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PARQUE VÁRZEAS DO TIETÊ </a:t>
            </a:r>
            <a:r>
              <a:rPr lang="pt-B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– 1ª ETAPA</a:t>
            </a:r>
            <a:endParaRPr lang="pt-BR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" name="Conector reto 4"/>
          <p:cNvCxnSpPr/>
          <p:nvPr/>
        </p:nvCxnSpPr>
        <p:spPr>
          <a:xfrm>
            <a:off x="0" y="453144"/>
            <a:ext cx="9906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Imagem 7" descr="Logo PVT.ti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6463" y="6237312"/>
            <a:ext cx="390043" cy="408432"/>
          </a:xfrm>
          <a:prstGeom prst="rect">
            <a:avLst/>
          </a:prstGeom>
        </p:spPr>
      </p:pic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404496" y="1124744"/>
            <a:ext cx="9373040" cy="511256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Firmado em </a:t>
            </a:r>
            <a:r>
              <a:rPr lang="pt-B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13 de julho de 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2011</a:t>
            </a:r>
            <a:r>
              <a:rPr lang="pt-B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entre o Governo do Estado de São Paulo (GESP) e o Banco Interamericano de Desenvolvimento (BID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);</a:t>
            </a:r>
          </a:p>
          <a:p>
            <a:pPr marL="285750" lvl="1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Valor original: 	US </a:t>
            </a:r>
            <a:r>
              <a:rPr lang="pt-BR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$</a:t>
            </a:r>
            <a:r>
              <a:rPr lang="pt-BR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199.780.000,00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sendo: </a:t>
            </a:r>
          </a:p>
          <a:p>
            <a:pPr marL="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	US </a:t>
            </a:r>
            <a:r>
              <a:rPr lang="pt-B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$115.700.000,00 (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BID); </a:t>
            </a:r>
          </a:p>
          <a:p>
            <a:pPr marL="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pt-B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US $84.080.000,00 (GESP</a:t>
            </a:r>
            <a:r>
              <a:rPr lang="pt-B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). </a:t>
            </a:r>
            <a:endParaRPr lang="pt-BR" sz="1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lvl="1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pt-BR" sz="1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lvl="1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Em 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maio/2013 </a:t>
            </a:r>
            <a:r>
              <a:rPr lang="pt-B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foi 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apresentada proposta </a:t>
            </a:r>
            <a:r>
              <a:rPr lang="pt-B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 redução do escopo do Contrato de Empréstimo, 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para viabilizar a </a:t>
            </a:r>
            <a:r>
              <a:rPr lang="pt-B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implantação do 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Projeto (redução </a:t>
            </a:r>
            <a:r>
              <a:rPr lang="pt-B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 dependência externa 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– questões </a:t>
            </a:r>
            <a:r>
              <a:rPr lang="pt-B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fundiária, habitacional e 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financeira);</a:t>
            </a:r>
            <a:endParaRPr lang="pt-BR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lvl="1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Em 29 de abril de 2014 foi assinado o Instrumento de Alteração Contratual, para atualização do custo total da 1ª Etapa do Programa e remanejamento de recursos entre 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categorias; </a:t>
            </a:r>
          </a:p>
          <a:p>
            <a:pPr marL="285750" lvl="1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Valor </a:t>
            </a:r>
            <a:r>
              <a:rPr lang="pt-BR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vigente: </a:t>
            </a:r>
            <a:r>
              <a:rPr lang="pt-BR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US </a:t>
            </a:r>
            <a:r>
              <a:rPr lang="pt-BR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$242.539.000,00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pt-B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sendo: </a:t>
            </a:r>
          </a:p>
          <a:p>
            <a:pPr marL="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	US $115.700.000,00 (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BID – 47,7%); </a:t>
            </a:r>
            <a:endParaRPr lang="pt-BR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	US 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$126.839.000,00 </a:t>
            </a:r>
            <a:r>
              <a:rPr lang="pt-B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GESP – 52,3%). </a:t>
            </a:r>
            <a:endParaRPr lang="pt-BR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346738" y="4221088"/>
            <a:ext cx="9430798" cy="2016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403874" y="663079"/>
            <a:ext cx="9445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CONTRATO DE EMPRÉSTIMO</a:t>
            </a:r>
            <a:endParaRPr lang="pt-BR" sz="2400" b="1" dirty="0"/>
          </a:p>
        </p:txBody>
      </p:sp>
      <p:sp>
        <p:nvSpPr>
          <p:cNvPr id="16" name="Triângulo isósceles 15"/>
          <p:cNvSpPr/>
          <p:nvPr/>
        </p:nvSpPr>
        <p:spPr>
          <a:xfrm rot="5400000">
            <a:off x="175849" y="787303"/>
            <a:ext cx="300033" cy="230832"/>
          </a:xfrm>
          <a:prstGeom prst="triangle">
            <a:avLst/>
          </a:prstGeom>
          <a:solidFill>
            <a:srgbClr val="397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de cantos arredondados 10"/>
          <p:cNvSpPr/>
          <p:nvPr/>
        </p:nvSpPr>
        <p:spPr>
          <a:xfrm>
            <a:off x="441282" y="3068960"/>
            <a:ext cx="9336254" cy="2808312"/>
          </a:xfrm>
          <a:prstGeom prst="roundRect">
            <a:avLst>
              <a:gd name="adj" fmla="val 6703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 smtClean="0"/>
          </a:p>
          <a:p>
            <a:pPr algn="ctr"/>
            <a:endParaRPr lang="pt-BR" sz="1600" dirty="0"/>
          </a:p>
          <a:p>
            <a:pPr algn="ctr"/>
            <a:endParaRPr lang="pt-BR" sz="1600" dirty="0" smtClean="0"/>
          </a:p>
          <a:p>
            <a:pPr algn="ctr"/>
            <a:endParaRPr lang="pt-BR" sz="1600" dirty="0"/>
          </a:p>
          <a:p>
            <a:pPr algn="ctr"/>
            <a:endParaRPr lang="pt-BR" sz="1600" dirty="0" smtClean="0"/>
          </a:p>
          <a:p>
            <a:pPr algn="ctr"/>
            <a:endParaRPr lang="pt-BR" sz="1600" dirty="0"/>
          </a:p>
          <a:p>
            <a:pPr algn="ctr"/>
            <a:endParaRPr lang="pt-BR" sz="1600" dirty="0" smtClean="0"/>
          </a:p>
          <a:p>
            <a:pPr algn="ctr"/>
            <a:endParaRPr lang="pt-BR" sz="1600" dirty="0"/>
          </a:p>
          <a:p>
            <a:pPr algn="ctr"/>
            <a:endParaRPr lang="pt-BR" sz="1600" dirty="0" smtClean="0"/>
          </a:p>
          <a:p>
            <a:pPr algn="ctr"/>
            <a:endParaRPr lang="pt-BR" sz="1600" dirty="0"/>
          </a:p>
          <a:p>
            <a:pPr algn="ctr"/>
            <a:endParaRPr lang="pt-BR" sz="1600" dirty="0" smtClean="0"/>
          </a:p>
          <a:p>
            <a:pPr algn="ctr"/>
            <a:endParaRPr lang="pt-BR" sz="1600" dirty="0"/>
          </a:p>
          <a:p>
            <a:pPr algn="ctr"/>
            <a:endParaRPr lang="pt-BR" sz="1600" dirty="0" smtClean="0"/>
          </a:p>
          <a:p>
            <a:pPr algn="ctr"/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xmlns="" val="306253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-258150" y="1487837"/>
            <a:ext cx="3410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/>
              <a:t>O PROGRAMA </a:t>
            </a:r>
            <a:endParaRPr lang="pt-BR" sz="3200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3165422" y="2314615"/>
            <a:ext cx="74042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DADOS GERAIS</a:t>
            </a:r>
          </a:p>
          <a:p>
            <a:r>
              <a:rPr lang="pt-BR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CONTRATO DE EMPRÉSTIMO</a:t>
            </a:r>
          </a:p>
          <a:p>
            <a:r>
              <a:rPr lang="pt-BR" sz="4000" b="1" dirty="0"/>
              <a:t>PRINCIPAIS OBRAS E </a:t>
            </a:r>
            <a:r>
              <a:rPr lang="pt-BR" sz="4000" b="1" dirty="0" smtClean="0"/>
              <a:t>SERVIÇOS</a:t>
            </a:r>
          </a:p>
          <a:p>
            <a:r>
              <a:rPr lang="pt-BR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AVANÇOS</a:t>
            </a:r>
          </a:p>
        </p:txBody>
      </p:sp>
      <p:pic>
        <p:nvPicPr>
          <p:cNvPr id="7" name="Imagem 6" descr="Logo PVT.ti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6463" y="6237312"/>
            <a:ext cx="390043" cy="408432"/>
          </a:xfrm>
          <a:prstGeom prst="rect">
            <a:avLst/>
          </a:prstGeom>
        </p:spPr>
      </p:pic>
      <p:cxnSp>
        <p:nvCxnSpPr>
          <p:cNvPr id="8" name="Conector reto 7"/>
          <p:cNvCxnSpPr/>
          <p:nvPr/>
        </p:nvCxnSpPr>
        <p:spPr>
          <a:xfrm>
            <a:off x="3140022" y="1412776"/>
            <a:ext cx="25400" cy="430828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6125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m 3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88504" y="2996952"/>
            <a:ext cx="9028019" cy="3576784"/>
          </a:xfrm>
          <a:prstGeom prst="rect">
            <a:avLst/>
          </a:prstGeom>
        </p:spPr>
      </p:pic>
      <p:cxnSp>
        <p:nvCxnSpPr>
          <p:cNvPr id="5" name="Conector reto 4"/>
          <p:cNvCxnSpPr/>
          <p:nvPr/>
        </p:nvCxnSpPr>
        <p:spPr>
          <a:xfrm>
            <a:off x="0" y="453144"/>
            <a:ext cx="9906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Imagem 7" descr="Logo PVT.ti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6463" y="6237312"/>
            <a:ext cx="390043" cy="408432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416496" y="44624"/>
            <a:ext cx="9445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r"/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PARQUE VÁRZEAS DO TIETÊ – 1ª ETAPA: </a:t>
            </a:r>
            <a:r>
              <a:rPr lang="pt-B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OBRAS</a:t>
            </a:r>
            <a:endParaRPr lang="pt-BR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23518" y="908720"/>
            <a:ext cx="8757989" cy="2232248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05306" y="5331912"/>
            <a:ext cx="3006756" cy="1409456"/>
          </a:xfrm>
          <a:prstGeom prst="rect">
            <a:avLst/>
          </a:prstGeom>
        </p:spPr>
      </p:pic>
      <p:sp>
        <p:nvSpPr>
          <p:cNvPr id="36" name="Retângulo 35"/>
          <p:cNvSpPr/>
          <p:nvPr/>
        </p:nvSpPr>
        <p:spPr>
          <a:xfrm>
            <a:off x="7486194" y="5674940"/>
            <a:ext cx="2376264" cy="1124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7" name="Conector de seta reta 36"/>
          <p:cNvCxnSpPr/>
          <p:nvPr/>
        </p:nvCxnSpPr>
        <p:spPr>
          <a:xfrm flipH="1">
            <a:off x="4664968" y="2505724"/>
            <a:ext cx="1224136" cy="635244"/>
          </a:xfrm>
          <a:prstGeom prst="straightConnector1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8" name="Retângulo 37"/>
          <p:cNvSpPr/>
          <p:nvPr/>
        </p:nvSpPr>
        <p:spPr>
          <a:xfrm>
            <a:off x="5889104" y="549506"/>
            <a:ext cx="3600400" cy="1956218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Forma livre 1"/>
          <p:cNvSpPr/>
          <p:nvPr/>
        </p:nvSpPr>
        <p:spPr>
          <a:xfrm>
            <a:off x="992560" y="1268760"/>
            <a:ext cx="2042063" cy="1667435"/>
          </a:xfrm>
          <a:custGeom>
            <a:avLst/>
            <a:gdLst>
              <a:gd name="connsiteX0" fmla="*/ 0 w 2105025"/>
              <a:gd name="connsiteY0" fmla="*/ 1771650 h 1771650"/>
              <a:gd name="connsiteX1" fmla="*/ 76200 w 2105025"/>
              <a:gd name="connsiteY1" fmla="*/ 1657350 h 1771650"/>
              <a:gd name="connsiteX2" fmla="*/ 76200 w 2105025"/>
              <a:gd name="connsiteY2" fmla="*/ 1628775 h 1771650"/>
              <a:gd name="connsiteX3" fmla="*/ 57150 w 2105025"/>
              <a:gd name="connsiteY3" fmla="*/ 1552575 h 1771650"/>
              <a:gd name="connsiteX4" fmla="*/ 19050 w 2105025"/>
              <a:gd name="connsiteY4" fmla="*/ 1514475 h 1771650"/>
              <a:gd name="connsiteX5" fmla="*/ 19050 w 2105025"/>
              <a:gd name="connsiteY5" fmla="*/ 1457325 h 1771650"/>
              <a:gd name="connsiteX6" fmla="*/ 133350 w 2105025"/>
              <a:gd name="connsiteY6" fmla="*/ 1371600 h 1771650"/>
              <a:gd name="connsiteX7" fmla="*/ 304800 w 2105025"/>
              <a:gd name="connsiteY7" fmla="*/ 1190625 h 1771650"/>
              <a:gd name="connsiteX8" fmla="*/ 381000 w 2105025"/>
              <a:gd name="connsiteY8" fmla="*/ 1085850 h 1771650"/>
              <a:gd name="connsiteX9" fmla="*/ 523875 w 2105025"/>
              <a:gd name="connsiteY9" fmla="*/ 1009650 h 1771650"/>
              <a:gd name="connsiteX10" fmla="*/ 514350 w 2105025"/>
              <a:gd name="connsiteY10" fmla="*/ 962025 h 1771650"/>
              <a:gd name="connsiteX11" fmla="*/ 495300 w 2105025"/>
              <a:gd name="connsiteY11" fmla="*/ 885825 h 1771650"/>
              <a:gd name="connsiteX12" fmla="*/ 552450 w 2105025"/>
              <a:gd name="connsiteY12" fmla="*/ 838200 h 1771650"/>
              <a:gd name="connsiteX13" fmla="*/ 590550 w 2105025"/>
              <a:gd name="connsiteY13" fmla="*/ 885825 h 1771650"/>
              <a:gd name="connsiteX14" fmla="*/ 638175 w 2105025"/>
              <a:gd name="connsiteY14" fmla="*/ 923925 h 1771650"/>
              <a:gd name="connsiteX15" fmla="*/ 714375 w 2105025"/>
              <a:gd name="connsiteY15" fmla="*/ 904875 h 1771650"/>
              <a:gd name="connsiteX16" fmla="*/ 714375 w 2105025"/>
              <a:gd name="connsiteY16" fmla="*/ 885825 h 1771650"/>
              <a:gd name="connsiteX17" fmla="*/ 723900 w 2105025"/>
              <a:gd name="connsiteY17" fmla="*/ 838200 h 1771650"/>
              <a:gd name="connsiteX18" fmla="*/ 733425 w 2105025"/>
              <a:gd name="connsiteY18" fmla="*/ 647700 h 1771650"/>
              <a:gd name="connsiteX19" fmla="*/ 781050 w 2105025"/>
              <a:gd name="connsiteY19" fmla="*/ 666750 h 1771650"/>
              <a:gd name="connsiteX20" fmla="*/ 819150 w 2105025"/>
              <a:gd name="connsiteY20" fmla="*/ 742950 h 1771650"/>
              <a:gd name="connsiteX21" fmla="*/ 952500 w 2105025"/>
              <a:gd name="connsiteY21" fmla="*/ 647700 h 1771650"/>
              <a:gd name="connsiteX22" fmla="*/ 1095375 w 2105025"/>
              <a:gd name="connsiteY22" fmla="*/ 485775 h 1771650"/>
              <a:gd name="connsiteX23" fmla="*/ 1314450 w 2105025"/>
              <a:gd name="connsiteY23" fmla="*/ 371475 h 1771650"/>
              <a:gd name="connsiteX24" fmla="*/ 1476375 w 2105025"/>
              <a:gd name="connsiteY24" fmla="*/ 247650 h 1771650"/>
              <a:gd name="connsiteX25" fmla="*/ 1533525 w 2105025"/>
              <a:gd name="connsiteY25" fmla="*/ 152400 h 1771650"/>
              <a:gd name="connsiteX26" fmla="*/ 1571625 w 2105025"/>
              <a:gd name="connsiteY26" fmla="*/ 123825 h 1771650"/>
              <a:gd name="connsiteX27" fmla="*/ 1704975 w 2105025"/>
              <a:gd name="connsiteY27" fmla="*/ 76200 h 1771650"/>
              <a:gd name="connsiteX28" fmla="*/ 1819275 w 2105025"/>
              <a:gd name="connsiteY28" fmla="*/ 0 h 1771650"/>
              <a:gd name="connsiteX29" fmla="*/ 1905000 w 2105025"/>
              <a:gd name="connsiteY29" fmla="*/ 0 h 1771650"/>
              <a:gd name="connsiteX30" fmla="*/ 1933575 w 2105025"/>
              <a:gd name="connsiteY30" fmla="*/ 9525 h 1771650"/>
              <a:gd name="connsiteX31" fmla="*/ 2105025 w 2105025"/>
              <a:gd name="connsiteY31" fmla="*/ 57150 h 1771650"/>
              <a:gd name="connsiteX32" fmla="*/ 1962150 w 2105025"/>
              <a:gd name="connsiteY32" fmla="*/ 123825 h 1771650"/>
              <a:gd name="connsiteX33" fmla="*/ 1552575 w 2105025"/>
              <a:gd name="connsiteY33" fmla="*/ 323850 h 1771650"/>
              <a:gd name="connsiteX34" fmla="*/ 1476375 w 2105025"/>
              <a:gd name="connsiteY34" fmla="*/ 381000 h 1771650"/>
              <a:gd name="connsiteX35" fmla="*/ 1114425 w 2105025"/>
              <a:gd name="connsiteY35" fmla="*/ 552450 h 1771650"/>
              <a:gd name="connsiteX36" fmla="*/ 742950 w 2105025"/>
              <a:gd name="connsiteY36" fmla="*/ 923925 h 1771650"/>
              <a:gd name="connsiteX37" fmla="*/ 400050 w 2105025"/>
              <a:gd name="connsiteY37" fmla="*/ 1190625 h 1771650"/>
              <a:gd name="connsiteX38" fmla="*/ 238125 w 2105025"/>
              <a:gd name="connsiteY38" fmla="*/ 1343025 h 1771650"/>
              <a:gd name="connsiteX39" fmla="*/ 180975 w 2105025"/>
              <a:gd name="connsiteY39" fmla="*/ 1543050 h 1771650"/>
              <a:gd name="connsiteX40" fmla="*/ 142875 w 2105025"/>
              <a:gd name="connsiteY40" fmla="*/ 1733550 h 1771650"/>
              <a:gd name="connsiteX41" fmla="*/ 0 w 2105025"/>
              <a:gd name="connsiteY41" fmla="*/ 177165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105025" h="1771650">
                <a:moveTo>
                  <a:pt x="0" y="1771650"/>
                </a:moveTo>
                <a:lnTo>
                  <a:pt x="76200" y="1657350"/>
                </a:lnTo>
                <a:lnTo>
                  <a:pt x="76200" y="1628775"/>
                </a:lnTo>
                <a:lnTo>
                  <a:pt x="57150" y="1552575"/>
                </a:lnTo>
                <a:lnTo>
                  <a:pt x="19050" y="1514475"/>
                </a:lnTo>
                <a:lnTo>
                  <a:pt x="19050" y="1457325"/>
                </a:lnTo>
                <a:lnTo>
                  <a:pt x="133350" y="1371600"/>
                </a:lnTo>
                <a:lnTo>
                  <a:pt x="304800" y="1190625"/>
                </a:lnTo>
                <a:lnTo>
                  <a:pt x="381000" y="1085850"/>
                </a:lnTo>
                <a:lnTo>
                  <a:pt x="523875" y="1009650"/>
                </a:lnTo>
                <a:lnTo>
                  <a:pt x="514350" y="962025"/>
                </a:lnTo>
                <a:lnTo>
                  <a:pt x="495300" y="885825"/>
                </a:lnTo>
                <a:lnTo>
                  <a:pt x="552450" y="838200"/>
                </a:lnTo>
                <a:lnTo>
                  <a:pt x="590550" y="885825"/>
                </a:lnTo>
                <a:lnTo>
                  <a:pt x="638175" y="923925"/>
                </a:lnTo>
                <a:lnTo>
                  <a:pt x="714375" y="904875"/>
                </a:lnTo>
                <a:lnTo>
                  <a:pt x="714375" y="885825"/>
                </a:lnTo>
                <a:lnTo>
                  <a:pt x="723900" y="838200"/>
                </a:lnTo>
                <a:lnTo>
                  <a:pt x="733425" y="647700"/>
                </a:lnTo>
                <a:lnTo>
                  <a:pt x="781050" y="666750"/>
                </a:lnTo>
                <a:lnTo>
                  <a:pt x="819150" y="742950"/>
                </a:lnTo>
                <a:lnTo>
                  <a:pt x="952500" y="647700"/>
                </a:lnTo>
                <a:lnTo>
                  <a:pt x="1095375" y="485775"/>
                </a:lnTo>
                <a:lnTo>
                  <a:pt x="1314450" y="371475"/>
                </a:lnTo>
                <a:lnTo>
                  <a:pt x="1476375" y="247650"/>
                </a:lnTo>
                <a:lnTo>
                  <a:pt x="1533525" y="152400"/>
                </a:lnTo>
                <a:lnTo>
                  <a:pt x="1571625" y="123825"/>
                </a:lnTo>
                <a:lnTo>
                  <a:pt x="1704975" y="76200"/>
                </a:lnTo>
                <a:lnTo>
                  <a:pt x="1819275" y="0"/>
                </a:lnTo>
                <a:lnTo>
                  <a:pt x="1905000" y="0"/>
                </a:lnTo>
                <a:lnTo>
                  <a:pt x="1933575" y="9525"/>
                </a:lnTo>
                <a:lnTo>
                  <a:pt x="2105025" y="57150"/>
                </a:lnTo>
                <a:lnTo>
                  <a:pt x="1962150" y="123825"/>
                </a:lnTo>
                <a:lnTo>
                  <a:pt x="1552575" y="323850"/>
                </a:lnTo>
                <a:lnTo>
                  <a:pt x="1476375" y="381000"/>
                </a:lnTo>
                <a:lnTo>
                  <a:pt x="1114425" y="552450"/>
                </a:lnTo>
                <a:lnTo>
                  <a:pt x="742950" y="923925"/>
                </a:lnTo>
                <a:lnTo>
                  <a:pt x="400050" y="1190625"/>
                </a:lnTo>
                <a:lnTo>
                  <a:pt x="238125" y="1343025"/>
                </a:lnTo>
                <a:lnTo>
                  <a:pt x="180975" y="1543050"/>
                </a:lnTo>
                <a:lnTo>
                  <a:pt x="142875" y="1733550"/>
                </a:lnTo>
                <a:lnTo>
                  <a:pt x="0" y="1771650"/>
                </a:lnTo>
                <a:close/>
              </a:path>
            </a:pathLst>
          </a:custGeom>
          <a:solidFill>
            <a:srgbClr val="990099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294784" y="1561731"/>
            <a:ext cx="14247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 smtClean="0"/>
              <a:t>Canal de Circunvalação</a:t>
            </a:r>
            <a:endParaRPr lang="pt-BR" sz="1050" b="1" dirty="0"/>
          </a:p>
        </p:txBody>
      </p:sp>
      <p:cxnSp>
        <p:nvCxnSpPr>
          <p:cNvPr id="6" name="Conector reto 5"/>
          <p:cNvCxnSpPr/>
          <p:nvPr/>
        </p:nvCxnSpPr>
        <p:spPr>
          <a:xfrm>
            <a:off x="828725" y="1916832"/>
            <a:ext cx="523875" cy="3869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3741985" y="2212291"/>
            <a:ext cx="12605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 smtClean="0"/>
              <a:t>Desassoreamento do Rio Tietê</a:t>
            </a:r>
            <a:endParaRPr lang="pt-BR" sz="1050" b="1" dirty="0"/>
          </a:p>
        </p:txBody>
      </p:sp>
      <p:cxnSp>
        <p:nvCxnSpPr>
          <p:cNvPr id="16" name="Conector reto 15"/>
          <p:cNvCxnSpPr>
            <a:endCxn id="15" idx="1"/>
          </p:cNvCxnSpPr>
          <p:nvPr/>
        </p:nvCxnSpPr>
        <p:spPr>
          <a:xfrm>
            <a:off x="3105798" y="1765562"/>
            <a:ext cx="636187" cy="6544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>
            <a:off x="7113240" y="3429000"/>
            <a:ext cx="974944" cy="12305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 flipH="1">
            <a:off x="5977457" y="3429000"/>
            <a:ext cx="1135783" cy="20946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/>
          <p:cNvCxnSpPr/>
          <p:nvPr/>
        </p:nvCxnSpPr>
        <p:spPr>
          <a:xfrm>
            <a:off x="7121707" y="3443137"/>
            <a:ext cx="720080" cy="12305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 flipH="1">
            <a:off x="5889104" y="3429000"/>
            <a:ext cx="1228332" cy="9361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/>
          <p:cNvSpPr txBox="1"/>
          <p:nvPr/>
        </p:nvSpPr>
        <p:spPr>
          <a:xfrm>
            <a:off x="6716808" y="3162454"/>
            <a:ext cx="12605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50" b="1" dirty="0" smtClean="0"/>
              <a:t>REMOÇÃO DE ATERROS E ENTULHOS</a:t>
            </a:r>
            <a:endParaRPr lang="pt-BR" sz="750" b="1" dirty="0"/>
          </a:p>
        </p:txBody>
      </p:sp>
      <p:sp>
        <p:nvSpPr>
          <p:cNvPr id="12" name="Forma livre 11"/>
          <p:cNvSpPr/>
          <p:nvPr/>
        </p:nvSpPr>
        <p:spPr>
          <a:xfrm>
            <a:off x="1143000" y="1769533"/>
            <a:ext cx="1227667" cy="1126067"/>
          </a:xfrm>
          <a:custGeom>
            <a:avLst/>
            <a:gdLst>
              <a:gd name="connsiteX0" fmla="*/ 0 w 1227667"/>
              <a:gd name="connsiteY0" fmla="*/ 1126067 h 1126067"/>
              <a:gd name="connsiteX1" fmla="*/ 118533 w 1227667"/>
              <a:gd name="connsiteY1" fmla="*/ 1032934 h 1126067"/>
              <a:gd name="connsiteX2" fmla="*/ 143933 w 1227667"/>
              <a:gd name="connsiteY2" fmla="*/ 948267 h 1126067"/>
              <a:gd name="connsiteX3" fmla="*/ 211667 w 1227667"/>
              <a:gd name="connsiteY3" fmla="*/ 880534 h 1126067"/>
              <a:gd name="connsiteX4" fmla="*/ 406400 w 1227667"/>
              <a:gd name="connsiteY4" fmla="*/ 753534 h 1126067"/>
              <a:gd name="connsiteX5" fmla="*/ 499533 w 1227667"/>
              <a:gd name="connsiteY5" fmla="*/ 601134 h 1126067"/>
              <a:gd name="connsiteX6" fmla="*/ 643467 w 1227667"/>
              <a:gd name="connsiteY6" fmla="*/ 516467 h 1126067"/>
              <a:gd name="connsiteX7" fmla="*/ 838200 w 1227667"/>
              <a:gd name="connsiteY7" fmla="*/ 406400 h 1126067"/>
              <a:gd name="connsiteX8" fmla="*/ 956733 w 1227667"/>
              <a:gd name="connsiteY8" fmla="*/ 228600 h 1126067"/>
              <a:gd name="connsiteX9" fmla="*/ 1024467 w 1227667"/>
              <a:gd name="connsiteY9" fmla="*/ 110067 h 1126067"/>
              <a:gd name="connsiteX10" fmla="*/ 1100667 w 1227667"/>
              <a:gd name="connsiteY10" fmla="*/ 110067 h 1126067"/>
              <a:gd name="connsiteX11" fmla="*/ 1185333 w 1227667"/>
              <a:gd name="connsiteY11" fmla="*/ 67734 h 1126067"/>
              <a:gd name="connsiteX12" fmla="*/ 1227667 w 1227667"/>
              <a:gd name="connsiteY12" fmla="*/ 0 h 1126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27667" h="1126067">
                <a:moveTo>
                  <a:pt x="0" y="1126067"/>
                </a:moveTo>
                <a:lnTo>
                  <a:pt x="118533" y="1032934"/>
                </a:lnTo>
                <a:lnTo>
                  <a:pt x="143933" y="948267"/>
                </a:lnTo>
                <a:lnTo>
                  <a:pt x="211667" y="880534"/>
                </a:lnTo>
                <a:lnTo>
                  <a:pt x="406400" y="753534"/>
                </a:lnTo>
                <a:lnTo>
                  <a:pt x="499533" y="601134"/>
                </a:lnTo>
                <a:lnTo>
                  <a:pt x="643467" y="516467"/>
                </a:lnTo>
                <a:lnTo>
                  <a:pt x="838200" y="406400"/>
                </a:lnTo>
                <a:lnTo>
                  <a:pt x="956733" y="228600"/>
                </a:lnTo>
                <a:lnTo>
                  <a:pt x="1024467" y="110067"/>
                </a:lnTo>
                <a:lnTo>
                  <a:pt x="1100667" y="110067"/>
                </a:lnTo>
                <a:lnTo>
                  <a:pt x="1185333" y="67734"/>
                </a:lnTo>
                <a:lnTo>
                  <a:pt x="1227667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7" name="Conector reto 26"/>
          <p:cNvCxnSpPr/>
          <p:nvPr/>
        </p:nvCxnSpPr>
        <p:spPr>
          <a:xfrm>
            <a:off x="2370667" y="980728"/>
            <a:ext cx="81872" cy="6670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ixaDeTexto 28"/>
          <p:cNvSpPr txBox="1"/>
          <p:nvPr/>
        </p:nvSpPr>
        <p:spPr>
          <a:xfrm>
            <a:off x="1640632" y="620688"/>
            <a:ext cx="15399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 smtClean="0"/>
              <a:t>Área para recomposição de matas (40 ha)</a:t>
            </a:r>
            <a:endParaRPr lang="pt-BR" sz="1050" b="1" dirty="0"/>
          </a:p>
        </p:txBody>
      </p:sp>
      <p:sp>
        <p:nvSpPr>
          <p:cNvPr id="13" name="Forma livre 12"/>
          <p:cNvSpPr/>
          <p:nvPr/>
        </p:nvSpPr>
        <p:spPr>
          <a:xfrm>
            <a:off x="6391275" y="4683919"/>
            <a:ext cx="1045369" cy="1369219"/>
          </a:xfrm>
          <a:custGeom>
            <a:avLst/>
            <a:gdLst>
              <a:gd name="connsiteX0" fmla="*/ 0 w 1045369"/>
              <a:gd name="connsiteY0" fmla="*/ 1369219 h 1369219"/>
              <a:gd name="connsiteX1" fmla="*/ 569119 w 1045369"/>
              <a:gd name="connsiteY1" fmla="*/ 728662 h 1369219"/>
              <a:gd name="connsiteX2" fmla="*/ 459581 w 1045369"/>
              <a:gd name="connsiteY2" fmla="*/ 626269 h 1369219"/>
              <a:gd name="connsiteX3" fmla="*/ 1045369 w 1045369"/>
              <a:gd name="connsiteY3" fmla="*/ 0 h 1369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5369" h="1369219">
                <a:moveTo>
                  <a:pt x="0" y="1369219"/>
                </a:moveTo>
                <a:lnTo>
                  <a:pt x="569119" y="728662"/>
                </a:lnTo>
                <a:lnTo>
                  <a:pt x="459581" y="626269"/>
                </a:lnTo>
                <a:lnTo>
                  <a:pt x="1045369" y="0"/>
                </a:lnTo>
              </a:path>
            </a:pathLst>
          </a:custGeom>
          <a:noFill/>
          <a:ln w="381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0" name="Conector reto 29"/>
          <p:cNvCxnSpPr/>
          <p:nvPr/>
        </p:nvCxnSpPr>
        <p:spPr>
          <a:xfrm flipH="1" flipV="1">
            <a:off x="6687952" y="5706861"/>
            <a:ext cx="659120" cy="4584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ixaDeTexto 31"/>
          <p:cNvSpPr txBox="1"/>
          <p:nvPr/>
        </p:nvSpPr>
        <p:spPr>
          <a:xfrm>
            <a:off x="7292872" y="6046689"/>
            <a:ext cx="126052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50" b="1" dirty="0" smtClean="0"/>
              <a:t>PÔLDER VILA ITAIM</a:t>
            </a:r>
            <a:endParaRPr lang="pt-BR" sz="750" b="1" dirty="0"/>
          </a:p>
        </p:txBody>
      </p:sp>
      <p:sp>
        <p:nvSpPr>
          <p:cNvPr id="22" name="Forma livre 21"/>
          <p:cNvSpPr/>
          <p:nvPr/>
        </p:nvSpPr>
        <p:spPr>
          <a:xfrm>
            <a:off x="8193881" y="3886200"/>
            <a:ext cx="764382" cy="869156"/>
          </a:xfrm>
          <a:custGeom>
            <a:avLst/>
            <a:gdLst>
              <a:gd name="connsiteX0" fmla="*/ 0 w 764382"/>
              <a:gd name="connsiteY0" fmla="*/ 869156 h 869156"/>
              <a:gd name="connsiteX1" fmla="*/ 142875 w 764382"/>
              <a:gd name="connsiteY1" fmla="*/ 728663 h 869156"/>
              <a:gd name="connsiteX2" fmla="*/ 173832 w 764382"/>
              <a:gd name="connsiteY2" fmla="*/ 664369 h 869156"/>
              <a:gd name="connsiteX3" fmla="*/ 128588 w 764382"/>
              <a:gd name="connsiteY3" fmla="*/ 483394 h 869156"/>
              <a:gd name="connsiteX4" fmla="*/ 45244 w 764382"/>
              <a:gd name="connsiteY4" fmla="*/ 202406 h 869156"/>
              <a:gd name="connsiteX5" fmla="*/ 38100 w 764382"/>
              <a:gd name="connsiteY5" fmla="*/ 157163 h 869156"/>
              <a:gd name="connsiteX6" fmla="*/ 66675 w 764382"/>
              <a:gd name="connsiteY6" fmla="*/ 114300 h 869156"/>
              <a:gd name="connsiteX7" fmla="*/ 323850 w 764382"/>
              <a:gd name="connsiteY7" fmla="*/ 0 h 869156"/>
              <a:gd name="connsiteX8" fmla="*/ 371475 w 764382"/>
              <a:gd name="connsiteY8" fmla="*/ 7144 h 869156"/>
              <a:gd name="connsiteX9" fmla="*/ 402432 w 764382"/>
              <a:gd name="connsiteY9" fmla="*/ 38100 h 869156"/>
              <a:gd name="connsiteX10" fmla="*/ 502444 w 764382"/>
              <a:gd name="connsiteY10" fmla="*/ 171450 h 869156"/>
              <a:gd name="connsiteX11" fmla="*/ 573882 w 764382"/>
              <a:gd name="connsiteY11" fmla="*/ 221456 h 869156"/>
              <a:gd name="connsiteX12" fmla="*/ 678657 w 764382"/>
              <a:gd name="connsiteY12" fmla="*/ 261938 h 869156"/>
              <a:gd name="connsiteX13" fmla="*/ 764382 w 764382"/>
              <a:gd name="connsiteY13" fmla="*/ 288131 h 869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64382" h="869156">
                <a:moveTo>
                  <a:pt x="0" y="869156"/>
                </a:moveTo>
                <a:lnTo>
                  <a:pt x="142875" y="728663"/>
                </a:lnTo>
                <a:lnTo>
                  <a:pt x="173832" y="664369"/>
                </a:lnTo>
                <a:lnTo>
                  <a:pt x="128588" y="483394"/>
                </a:lnTo>
                <a:lnTo>
                  <a:pt x="45244" y="202406"/>
                </a:lnTo>
                <a:lnTo>
                  <a:pt x="38100" y="157163"/>
                </a:lnTo>
                <a:lnTo>
                  <a:pt x="66675" y="114300"/>
                </a:lnTo>
                <a:lnTo>
                  <a:pt x="323850" y="0"/>
                </a:lnTo>
                <a:lnTo>
                  <a:pt x="371475" y="7144"/>
                </a:lnTo>
                <a:lnTo>
                  <a:pt x="402432" y="38100"/>
                </a:lnTo>
                <a:lnTo>
                  <a:pt x="502444" y="171450"/>
                </a:lnTo>
                <a:lnTo>
                  <a:pt x="573882" y="221456"/>
                </a:lnTo>
                <a:lnTo>
                  <a:pt x="678657" y="261938"/>
                </a:lnTo>
                <a:lnTo>
                  <a:pt x="764382" y="288131"/>
                </a:lnTo>
              </a:path>
            </a:pathLst>
          </a:cu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5" name="Conector reto 34"/>
          <p:cNvCxnSpPr/>
          <p:nvPr/>
        </p:nvCxnSpPr>
        <p:spPr>
          <a:xfrm flipH="1" flipV="1">
            <a:off x="8337376" y="4659542"/>
            <a:ext cx="244880" cy="6785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ixaDeTexto 38"/>
          <p:cNvSpPr txBox="1"/>
          <p:nvPr/>
        </p:nvSpPr>
        <p:spPr>
          <a:xfrm>
            <a:off x="8120979" y="5304678"/>
            <a:ext cx="126052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50" b="1" dirty="0" smtClean="0"/>
              <a:t>PÔLDER JD. ROMANO</a:t>
            </a:r>
            <a:endParaRPr lang="pt-BR" sz="750" b="1" dirty="0"/>
          </a:p>
        </p:txBody>
      </p:sp>
      <p:sp>
        <p:nvSpPr>
          <p:cNvPr id="41" name="CaixaDeTexto 40"/>
          <p:cNvSpPr txBox="1"/>
          <p:nvPr/>
        </p:nvSpPr>
        <p:spPr>
          <a:xfrm>
            <a:off x="4916608" y="2221414"/>
            <a:ext cx="12605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 smtClean="0"/>
              <a:t>Núcleo de Lazer</a:t>
            </a:r>
          </a:p>
          <a:p>
            <a:r>
              <a:rPr lang="pt-BR" sz="1050" b="1" dirty="0" smtClean="0"/>
              <a:t>Vila Jacuí</a:t>
            </a:r>
            <a:endParaRPr lang="pt-BR" sz="1050" b="1" dirty="0"/>
          </a:p>
        </p:txBody>
      </p:sp>
      <p:sp>
        <p:nvSpPr>
          <p:cNvPr id="33" name="Forma livre 32"/>
          <p:cNvSpPr/>
          <p:nvPr/>
        </p:nvSpPr>
        <p:spPr>
          <a:xfrm>
            <a:off x="5286375" y="1809750"/>
            <a:ext cx="142875" cy="307181"/>
          </a:xfrm>
          <a:custGeom>
            <a:avLst/>
            <a:gdLst>
              <a:gd name="connsiteX0" fmla="*/ 0 w 142875"/>
              <a:gd name="connsiteY0" fmla="*/ 23813 h 307181"/>
              <a:gd name="connsiteX1" fmla="*/ 57150 w 142875"/>
              <a:gd name="connsiteY1" fmla="*/ 107156 h 307181"/>
              <a:gd name="connsiteX2" fmla="*/ 119063 w 142875"/>
              <a:gd name="connsiteY2" fmla="*/ 307181 h 307181"/>
              <a:gd name="connsiteX3" fmla="*/ 142875 w 142875"/>
              <a:gd name="connsiteY3" fmla="*/ 185738 h 307181"/>
              <a:gd name="connsiteX4" fmla="*/ 128588 w 142875"/>
              <a:gd name="connsiteY4" fmla="*/ 0 h 307181"/>
              <a:gd name="connsiteX5" fmla="*/ 0 w 142875"/>
              <a:gd name="connsiteY5" fmla="*/ 23813 h 307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2875" h="307181">
                <a:moveTo>
                  <a:pt x="0" y="23813"/>
                </a:moveTo>
                <a:lnTo>
                  <a:pt x="57150" y="107156"/>
                </a:lnTo>
                <a:lnTo>
                  <a:pt x="119063" y="307181"/>
                </a:lnTo>
                <a:lnTo>
                  <a:pt x="142875" y="185738"/>
                </a:lnTo>
                <a:lnTo>
                  <a:pt x="128588" y="0"/>
                </a:lnTo>
                <a:lnTo>
                  <a:pt x="0" y="23813"/>
                </a:lnTo>
                <a:close/>
              </a:path>
            </a:pathLst>
          </a:custGeom>
          <a:solidFill>
            <a:srgbClr val="FFF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2" name="Conector reto 41"/>
          <p:cNvCxnSpPr/>
          <p:nvPr/>
        </p:nvCxnSpPr>
        <p:spPr>
          <a:xfrm>
            <a:off x="5385048" y="1844824"/>
            <a:ext cx="0" cy="4102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orma livre 42"/>
          <p:cNvSpPr/>
          <p:nvPr/>
        </p:nvSpPr>
        <p:spPr>
          <a:xfrm>
            <a:off x="1263650" y="1530350"/>
            <a:ext cx="3321050" cy="1409700"/>
          </a:xfrm>
          <a:custGeom>
            <a:avLst/>
            <a:gdLst>
              <a:gd name="connsiteX0" fmla="*/ 57150 w 3321050"/>
              <a:gd name="connsiteY0" fmla="*/ 1282700 h 1409700"/>
              <a:gd name="connsiteX1" fmla="*/ 76200 w 3321050"/>
              <a:gd name="connsiteY1" fmla="*/ 1206500 h 1409700"/>
              <a:gd name="connsiteX2" fmla="*/ 304800 w 3321050"/>
              <a:gd name="connsiteY2" fmla="*/ 996950 h 1409700"/>
              <a:gd name="connsiteX3" fmla="*/ 438150 w 3321050"/>
              <a:gd name="connsiteY3" fmla="*/ 825500 h 1409700"/>
              <a:gd name="connsiteX4" fmla="*/ 717550 w 3321050"/>
              <a:gd name="connsiteY4" fmla="*/ 711200 h 1409700"/>
              <a:gd name="connsiteX5" fmla="*/ 927100 w 3321050"/>
              <a:gd name="connsiteY5" fmla="*/ 425450 h 1409700"/>
              <a:gd name="connsiteX6" fmla="*/ 1085850 w 3321050"/>
              <a:gd name="connsiteY6" fmla="*/ 349250 h 1409700"/>
              <a:gd name="connsiteX7" fmla="*/ 1136650 w 3321050"/>
              <a:gd name="connsiteY7" fmla="*/ 279400 h 1409700"/>
              <a:gd name="connsiteX8" fmla="*/ 1511300 w 3321050"/>
              <a:gd name="connsiteY8" fmla="*/ 107950 h 1409700"/>
              <a:gd name="connsiteX9" fmla="*/ 1866900 w 3321050"/>
              <a:gd name="connsiteY9" fmla="*/ 25400 h 1409700"/>
              <a:gd name="connsiteX10" fmla="*/ 2247900 w 3321050"/>
              <a:gd name="connsiteY10" fmla="*/ 0 h 1409700"/>
              <a:gd name="connsiteX11" fmla="*/ 2438400 w 3321050"/>
              <a:gd name="connsiteY11" fmla="*/ 19050 h 1409700"/>
              <a:gd name="connsiteX12" fmla="*/ 2546350 w 3321050"/>
              <a:gd name="connsiteY12" fmla="*/ 50800 h 1409700"/>
              <a:gd name="connsiteX13" fmla="*/ 2724150 w 3321050"/>
              <a:gd name="connsiteY13" fmla="*/ 0 h 1409700"/>
              <a:gd name="connsiteX14" fmla="*/ 2825750 w 3321050"/>
              <a:gd name="connsiteY14" fmla="*/ 25400 h 1409700"/>
              <a:gd name="connsiteX15" fmla="*/ 2965450 w 3321050"/>
              <a:gd name="connsiteY15" fmla="*/ 38100 h 1409700"/>
              <a:gd name="connsiteX16" fmla="*/ 3073400 w 3321050"/>
              <a:gd name="connsiteY16" fmla="*/ 50800 h 1409700"/>
              <a:gd name="connsiteX17" fmla="*/ 3321050 w 3321050"/>
              <a:gd name="connsiteY17" fmla="*/ 196850 h 1409700"/>
              <a:gd name="connsiteX18" fmla="*/ 3028950 w 3321050"/>
              <a:gd name="connsiteY18" fmla="*/ 285750 h 1409700"/>
              <a:gd name="connsiteX19" fmla="*/ 3035300 w 3321050"/>
              <a:gd name="connsiteY19" fmla="*/ 330200 h 1409700"/>
              <a:gd name="connsiteX20" fmla="*/ 2914650 w 3321050"/>
              <a:gd name="connsiteY20" fmla="*/ 349250 h 1409700"/>
              <a:gd name="connsiteX21" fmla="*/ 2895600 w 3321050"/>
              <a:gd name="connsiteY21" fmla="*/ 304800 h 1409700"/>
              <a:gd name="connsiteX22" fmla="*/ 2946400 w 3321050"/>
              <a:gd name="connsiteY22" fmla="*/ 279400 h 1409700"/>
              <a:gd name="connsiteX23" fmla="*/ 2927350 w 3321050"/>
              <a:gd name="connsiteY23" fmla="*/ 209550 h 1409700"/>
              <a:gd name="connsiteX24" fmla="*/ 2794000 w 3321050"/>
              <a:gd name="connsiteY24" fmla="*/ 247650 h 1409700"/>
              <a:gd name="connsiteX25" fmla="*/ 2616200 w 3321050"/>
              <a:gd name="connsiteY25" fmla="*/ 279400 h 1409700"/>
              <a:gd name="connsiteX26" fmla="*/ 2520950 w 3321050"/>
              <a:gd name="connsiteY26" fmla="*/ 177800 h 1409700"/>
              <a:gd name="connsiteX27" fmla="*/ 2482850 w 3321050"/>
              <a:gd name="connsiteY27" fmla="*/ 177800 h 1409700"/>
              <a:gd name="connsiteX28" fmla="*/ 2489200 w 3321050"/>
              <a:gd name="connsiteY28" fmla="*/ 279400 h 1409700"/>
              <a:gd name="connsiteX29" fmla="*/ 2419350 w 3321050"/>
              <a:gd name="connsiteY29" fmla="*/ 177800 h 1409700"/>
              <a:gd name="connsiteX30" fmla="*/ 2343150 w 3321050"/>
              <a:gd name="connsiteY30" fmla="*/ 196850 h 1409700"/>
              <a:gd name="connsiteX31" fmla="*/ 2266950 w 3321050"/>
              <a:gd name="connsiteY31" fmla="*/ 95250 h 1409700"/>
              <a:gd name="connsiteX32" fmla="*/ 2209800 w 3321050"/>
              <a:gd name="connsiteY32" fmla="*/ 57150 h 1409700"/>
              <a:gd name="connsiteX33" fmla="*/ 2127250 w 3321050"/>
              <a:gd name="connsiteY33" fmla="*/ 44450 h 1409700"/>
              <a:gd name="connsiteX34" fmla="*/ 2044700 w 3321050"/>
              <a:gd name="connsiteY34" fmla="*/ 57150 h 1409700"/>
              <a:gd name="connsiteX35" fmla="*/ 1949450 w 3321050"/>
              <a:gd name="connsiteY35" fmla="*/ 82550 h 1409700"/>
              <a:gd name="connsiteX36" fmla="*/ 1822450 w 3321050"/>
              <a:gd name="connsiteY36" fmla="*/ 285750 h 1409700"/>
              <a:gd name="connsiteX37" fmla="*/ 1866900 w 3321050"/>
              <a:gd name="connsiteY37" fmla="*/ 387350 h 1409700"/>
              <a:gd name="connsiteX38" fmla="*/ 1727200 w 3321050"/>
              <a:gd name="connsiteY38" fmla="*/ 444500 h 1409700"/>
              <a:gd name="connsiteX39" fmla="*/ 1644650 w 3321050"/>
              <a:gd name="connsiteY39" fmla="*/ 723900 h 1409700"/>
              <a:gd name="connsiteX40" fmla="*/ 1485900 w 3321050"/>
              <a:gd name="connsiteY40" fmla="*/ 908050 h 1409700"/>
              <a:gd name="connsiteX41" fmla="*/ 1270000 w 3321050"/>
              <a:gd name="connsiteY41" fmla="*/ 958850 h 1409700"/>
              <a:gd name="connsiteX42" fmla="*/ 844550 w 3321050"/>
              <a:gd name="connsiteY42" fmla="*/ 1111250 h 1409700"/>
              <a:gd name="connsiteX43" fmla="*/ 755650 w 3321050"/>
              <a:gd name="connsiteY43" fmla="*/ 1136650 h 1409700"/>
              <a:gd name="connsiteX44" fmla="*/ 704850 w 3321050"/>
              <a:gd name="connsiteY44" fmla="*/ 1079500 h 1409700"/>
              <a:gd name="connsiteX45" fmla="*/ 635000 w 3321050"/>
              <a:gd name="connsiteY45" fmla="*/ 1085850 h 1409700"/>
              <a:gd name="connsiteX46" fmla="*/ 577850 w 3321050"/>
              <a:gd name="connsiteY46" fmla="*/ 1003300 h 1409700"/>
              <a:gd name="connsiteX47" fmla="*/ 508000 w 3321050"/>
              <a:gd name="connsiteY47" fmla="*/ 1054100 h 1409700"/>
              <a:gd name="connsiteX48" fmla="*/ 438150 w 3321050"/>
              <a:gd name="connsiteY48" fmla="*/ 1047750 h 1409700"/>
              <a:gd name="connsiteX49" fmla="*/ 381000 w 3321050"/>
              <a:gd name="connsiteY49" fmla="*/ 1136650 h 1409700"/>
              <a:gd name="connsiteX50" fmla="*/ 279400 w 3321050"/>
              <a:gd name="connsiteY50" fmla="*/ 1155700 h 1409700"/>
              <a:gd name="connsiteX51" fmla="*/ 323850 w 3321050"/>
              <a:gd name="connsiteY51" fmla="*/ 1231900 h 1409700"/>
              <a:gd name="connsiteX52" fmla="*/ 222250 w 3321050"/>
              <a:gd name="connsiteY52" fmla="*/ 1276350 h 1409700"/>
              <a:gd name="connsiteX53" fmla="*/ 196850 w 3321050"/>
              <a:gd name="connsiteY53" fmla="*/ 1377950 h 1409700"/>
              <a:gd name="connsiteX54" fmla="*/ 82550 w 3321050"/>
              <a:gd name="connsiteY54" fmla="*/ 1409700 h 1409700"/>
              <a:gd name="connsiteX55" fmla="*/ 0 w 3321050"/>
              <a:gd name="connsiteY55" fmla="*/ 1276350 h 1409700"/>
              <a:gd name="connsiteX56" fmla="*/ 57150 w 3321050"/>
              <a:gd name="connsiteY56" fmla="*/ 1282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3321050" h="1409700">
                <a:moveTo>
                  <a:pt x="57150" y="1282700"/>
                </a:moveTo>
                <a:lnTo>
                  <a:pt x="76200" y="1206500"/>
                </a:lnTo>
                <a:lnTo>
                  <a:pt x="304800" y="996950"/>
                </a:lnTo>
                <a:lnTo>
                  <a:pt x="438150" y="825500"/>
                </a:lnTo>
                <a:lnTo>
                  <a:pt x="717550" y="711200"/>
                </a:lnTo>
                <a:lnTo>
                  <a:pt x="927100" y="425450"/>
                </a:lnTo>
                <a:lnTo>
                  <a:pt x="1085850" y="349250"/>
                </a:lnTo>
                <a:lnTo>
                  <a:pt x="1136650" y="279400"/>
                </a:lnTo>
                <a:lnTo>
                  <a:pt x="1511300" y="107950"/>
                </a:lnTo>
                <a:lnTo>
                  <a:pt x="1866900" y="25400"/>
                </a:lnTo>
                <a:lnTo>
                  <a:pt x="2247900" y="0"/>
                </a:lnTo>
                <a:lnTo>
                  <a:pt x="2438400" y="19050"/>
                </a:lnTo>
                <a:lnTo>
                  <a:pt x="2546350" y="50800"/>
                </a:lnTo>
                <a:lnTo>
                  <a:pt x="2724150" y="0"/>
                </a:lnTo>
                <a:lnTo>
                  <a:pt x="2825750" y="25400"/>
                </a:lnTo>
                <a:lnTo>
                  <a:pt x="2965450" y="38100"/>
                </a:lnTo>
                <a:lnTo>
                  <a:pt x="3073400" y="50800"/>
                </a:lnTo>
                <a:lnTo>
                  <a:pt x="3321050" y="196850"/>
                </a:lnTo>
                <a:lnTo>
                  <a:pt x="3028950" y="285750"/>
                </a:lnTo>
                <a:lnTo>
                  <a:pt x="3035300" y="330200"/>
                </a:lnTo>
                <a:lnTo>
                  <a:pt x="2914650" y="349250"/>
                </a:lnTo>
                <a:lnTo>
                  <a:pt x="2895600" y="304800"/>
                </a:lnTo>
                <a:lnTo>
                  <a:pt x="2946400" y="279400"/>
                </a:lnTo>
                <a:lnTo>
                  <a:pt x="2927350" y="209550"/>
                </a:lnTo>
                <a:lnTo>
                  <a:pt x="2794000" y="247650"/>
                </a:lnTo>
                <a:lnTo>
                  <a:pt x="2616200" y="279400"/>
                </a:lnTo>
                <a:lnTo>
                  <a:pt x="2520950" y="177800"/>
                </a:lnTo>
                <a:lnTo>
                  <a:pt x="2482850" y="177800"/>
                </a:lnTo>
                <a:lnTo>
                  <a:pt x="2489200" y="279400"/>
                </a:lnTo>
                <a:lnTo>
                  <a:pt x="2419350" y="177800"/>
                </a:lnTo>
                <a:lnTo>
                  <a:pt x="2343150" y="196850"/>
                </a:lnTo>
                <a:lnTo>
                  <a:pt x="2266950" y="95250"/>
                </a:lnTo>
                <a:lnTo>
                  <a:pt x="2209800" y="57150"/>
                </a:lnTo>
                <a:lnTo>
                  <a:pt x="2127250" y="44450"/>
                </a:lnTo>
                <a:lnTo>
                  <a:pt x="2044700" y="57150"/>
                </a:lnTo>
                <a:lnTo>
                  <a:pt x="1949450" y="82550"/>
                </a:lnTo>
                <a:lnTo>
                  <a:pt x="1822450" y="285750"/>
                </a:lnTo>
                <a:lnTo>
                  <a:pt x="1866900" y="387350"/>
                </a:lnTo>
                <a:lnTo>
                  <a:pt x="1727200" y="444500"/>
                </a:lnTo>
                <a:lnTo>
                  <a:pt x="1644650" y="723900"/>
                </a:lnTo>
                <a:lnTo>
                  <a:pt x="1485900" y="908050"/>
                </a:lnTo>
                <a:lnTo>
                  <a:pt x="1270000" y="958850"/>
                </a:lnTo>
                <a:lnTo>
                  <a:pt x="844550" y="1111250"/>
                </a:lnTo>
                <a:lnTo>
                  <a:pt x="755650" y="1136650"/>
                </a:lnTo>
                <a:lnTo>
                  <a:pt x="704850" y="1079500"/>
                </a:lnTo>
                <a:lnTo>
                  <a:pt x="635000" y="1085850"/>
                </a:lnTo>
                <a:lnTo>
                  <a:pt x="577850" y="1003300"/>
                </a:lnTo>
                <a:lnTo>
                  <a:pt x="508000" y="1054100"/>
                </a:lnTo>
                <a:lnTo>
                  <a:pt x="438150" y="1047750"/>
                </a:lnTo>
                <a:lnTo>
                  <a:pt x="381000" y="1136650"/>
                </a:lnTo>
                <a:lnTo>
                  <a:pt x="279400" y="1155700"/>
                </a:lnTo>
                <a:lnTo>
                  <a:pt x="323850" y="1231900"/>
                </a:lnTo>
                <a:lnTo>
                  <a:pt x="222250" y="1276350"/>
                </a:lnTo>
                <a:lnTo>
                  <a:pt x="196850" y="1377950"/>
                </a:lnTo>
                <a:lnTo>
                  <a:pt x="82550" y="1409700"/>
                </a:lnTo>
                <a:lnTo>
                  <a:pt x="0" y="1276350"/>
                </a:lnTo>
                <a:lnTo>
                  <a:pt x="57150" y="1282700"/>
                </a:lnTo>
                <a:close/>
              </a:path>
            </a:pathLst>
          </a:cu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CaixaDeTexto 43"/>
          <p:cNvSpPr txBox="1"/>
          <p:nvPr/>
        </p:nvSpPr>
        <p:spPr>
          <a:xfrm>
            <a:off x="2288704" y="2581454"/>
            <a:ext cx="12605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 smtClean="0"/>
              <a:t>Parque Ecológico do Tietê</a:t>
            </a:r>
            <a:endParaRPr lang="pt-BR" sz="1050" b="1" dirty="0"/>
          </a:p>
        </p:txBody>
      </p:sp>
      <p:cxnSp>
        <p:nvCxnSpPr>
          <p:cNvPr id="45" name="Conector reto 44"/>
          <p:cNvCxnSpPr>
            <a:endCxn id="44" idx="1"/>
          </p:cNvCxnSpPr>
          <p:nvPr/>
        </p:nvCxnSpPr>
        <p:spPr>
          <a:xfrm>
            <a:off x="2156573" y="2212291"/>
            <a:ext cx="132131" cy="5769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0199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5" grpId="0"/>
      <p:bldP spid="13" grpId="0" animBg="1"/>
      <p:bldP spid="32" grpId="0"/>
      <p:bldP spid="22" grpId="0" animBg="1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17914" y="1559845"/>
            <a:ext cx="4635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/>
              <a:t>OBRAS E SERVIÇOS</a:t>
            </a:r>
            <a:endParaRPr lang="pt-BR" sz="3200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5011056" y="4149080"/>
            <a:ext cx="47228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4000" b="1" dirty="0" smtClean="0"/>
          </a:p>
          <a:p>
            <a:r>
              <a:rPr lang="pt-BR" sz="4000" b="1" dirty="0" smtClean="0"/>
              <a:t>CONCLUÍDOS</a:t>
            </a:r>
          </a:p>
          <a:p>
            <a:endParaRPr lang="pt-BR" sz="4000" b="1" dirty="0"/>
          </a:p>
        </p:txBody>
      </p:sp>
      <p:pic>
        <p:nvPicPr>
          <p:cNvPr id="7" name="Imagem 6" descr="Logo PVT.ti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6463" y="6237312"/>
            <a:ext cx="390043" cy="408432"/>
          </a:xfrm>
          <a:prstGeom prst="rect">
            <a:avLst/>
          </a:prstGeom>
        </p:spPr>
      </p:pic>
      <p:cxnSp>
        <p:nvCxnSpPr>
          <p:cNvPr id="8" name="Conector reto 7"/>
          <p:cNvCxnSpPr/>
          <p:nvPr/>
        </p:nvCxnSpPr>
        <p:spPr>
          <a:xfrm>
            <a:off x="4985656" y="1556792"/>
            <a:ext cx="0" cy="391196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9824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32201" y="3717032"/>
            <a:ext cx="8369271" cy="288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16496" y="44624"/>
            <a:ext cx="9445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r"/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PARQUE VÁRZEAS DO TIETÊ – 1ª ETAPA: </a:t>
            </a: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OBRAS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0" y="453144"/>
            <a:ext cx="9906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Imagem 7" descr="Logo PVT.ti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6463" y="6237312"/>
            <a:ext cx="390043" cy="408432"/>
          </a:xfrm>
          <a:prstGeom prst="rect">
            <a:avLst/>
          </a:prstGeom>
        </p:spPr>
      </p:pic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346738" y="4221088"/>
            <a:ext cx="9430798" cy="2016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403874" y="663079"/>
            <a:ext cx="9445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NÚCLEO ENGENHEIRO GOULART (PARQUE ECOLÓGICO DO TIETÊ)</a:t>
            </a:r>
          </a:p>
        </p:txBody>
      </p:sp>
      <p:sp>
        <p:nvSpPr>
          <p:cNvPr id="16" name="Triângulo isósceles 15"/>
          <p:cNvSpPr/>
          <p:nvPr/>
        </p:nvSpPr>
        <p:spPr>
          <a:xfrm rot="5400000">
            <a:off x="175849" y="787303"/>
            <a:ext cx="300033" cy="230832"/>
          </a:xfrm>
          <a:prstGeom prst="triangle">
            <a:avLst/>
          </a:prstGeom>
          <a:solidFill>
            <a:srgbClr val="397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6105128" y="5589240"/>
            <a:ext cx="3096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b="1" dirty="0" smtClean="0"/>
              <a:t>Município de São Paulo </a:t>
            </a:r>
            <a:endParaRPr lang="pt-BR" sz="1600" b="1" dirty="0"/>
          </a:p>
        </p:txBody>
      </p:sp>
      <p:sp>
        <p:nvSpPr>
          <p:cNvPr id="11" name="Espaço Reservado para Conteúdo 2"/>
          <p:cNvSpPr txBox="1">
            <a:spLocks/>
          </p:cNvSpPr>
          <p:nvPr/>
        </p:nvSpPr>
        <p:spPr>
          <a:xfrm>
            <a:off x="404496" y="1399360"/>
            <a:ext cx="9229024" cy="24616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Município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São Paulo</a:t>
            </a: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Área 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1.410 ha </a:t>
            </a: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 smtClean="0"/>
              <a:t>Data </a:t>
            </a:r>
            <a:r>
              <a:rPr lang="pt-BR" sz="1800" u="sng" dirty="0"/>
              <a:t>de entrega à população</a:t>
            </a:r>
            <a:r>
              <a:rPr lang="pt-BR" sz="1800" dirty="0"/>
              <a:t>: </a:t>
            </a:r>
            <a:r>
              <a:rPr lang="pt-BR" sz="1800" dirty="0" smtClean="0"/>
              <a:t>1982</a:t>
            </a: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/>
              <a:t>População beneficiada</a:t>
            </a:r>
            <a:r>
              <a:rPr lang="pt-BR" sz="1800" dirty="0"/>
              <a:t>: 300 </a:t>
            </a:r>
            <a:r>
              <a:rPr lang="pt-BR" sz="1800" dirty="0" smtClean="0"/>
              <a:t>mil visitantes / mês</a:t>
            </a:r>
            <a:endParaRPr lang="pt-BR" sz="1800" dirty="0"/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pt-BR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pt-BR" sz="1800" dirty="0" smtClean="0"/>
          </a:p>
        </p:txBody>
      </p:sp>
    </p:spTree>
    <p:extLst>
      <p:ext uri="{BB962C8B-B14F-4D97-AF65-F5344CB8AC3E}">
        <p14:creationId xmlns:p14="http://schemas.microsoft.com/office/powerpoint/2010/main" xmlns="" val="96889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16496" y="44624"/>
            <a:ext cx="9445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r"/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PARQUE VÁRZEAS DO TIETÊ – 1ª ETAPA: </a:t>
            </a: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OBRAS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0" y="453144"/>
            <a:ext cx="9906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Imagem 7" descr="Logo PVT.ti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6463" y="6237312"/>
            <a:ext cx="390043" cy="408432"/>
          </a:xfrm>
          <a:prstGeom prst="rect">
            <a:avLst/>
          </a:prstGeom>
        </p:spPr>
      </p:pic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346738" y="4221088"/>
            <a:ext cx="9430798" cy="2016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403874" y="663079"/>
            <a:ext cx="9445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NÚCLEO ENGENHEIRO GOULART (PARQUE ECOLÓGICO DO TIETÊ)</a:t>
            </a:r>
          </a:p>
        </p:txBody>
      </p:sp>
      <p:sp>
        <p:nvSpPr>
          <p:cNvPr id="16" name="Triângulo isósceles 15"/>
          <p:cNvSpPr/>
          <p:nvPr/>
        </p:nvSpPr>
        <p:spPr>
          <a:xfrm rot="5400000">
            <a:off x="175849" y="787303"/>
            <a:ext cx="300033" cy="230832"/>
          </a:xfrm>
          <a:prstGeom prst="triangle">
            <a:avLst/>
          </a:prstGeom>
          <a:solidFill>
            <a:srgbClr val="397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6763" y="1377652"/>
            <a:ext cx="8372475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7109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16496" y="44624"/>
            <a:ext cx="9445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r"/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PARQUE VÁRZEAS DO TIETÊ – 1ª ETAPA: </a:t>
            </a: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OBRAS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0" y="453144"/>
            <a:ext cx="9906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Imagem 7" descr="Logo PVT.ti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6463" y="6237312"/>
            <a:ext cx="390043" cy="408432"/>
          </a:xfrm>
          <a:prstGeom prst="rect">
            <a:avLst/>
          </a:prstGeom>
        </p:spPr>
      </p:pic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346738" y="4221088"/>
            <a:ext cx="9430798" cy="2016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403874" y="663079"/>
            <a:ext cx="9445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NÚCLEO DE LAZER ENG. ANTÔNIO DE QUEIROZ E SILVA (VILA JACUÍ)</a:t>
            </a:r>
          </a:p>
        </p:txBody>
      </p:sp>
      <p:sp>
        <p:nvSpPr>
          <p:cNvPr id="16" name="Triângulo isósceles 15"/>
          <p:cNvSpPr/>
          <p:nvPr/>
        </p:nvSpPr>
        <p:spPr>
          <a:xfrm rot="5400000">
            <a:off x="175849" y="787303"/>
            <a:ext cx="300033" cy="230832"/>
          </a:xfrm>
          <a:prstGeom prst="triangle">
            <a:avLst/>
          </a:prstGeom>
          <a:solidFill>
            <a:srgbClr val="397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spaço Reservado para Conteúdo 2"/>
          <p:cNvSpPr txBox="1">
            <a:spLocks/>
          </p:cNvSpPr>
          <p:nvPr/>
        </p:nvSpPr>
        <p:spPr>
          <a:xfrm>
            <a:off x="404496" y="1399360"/>
            <a:ext cx="9229024" cy="24616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Município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São Paulo</a:t>
            </a: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Área 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17 ha; </a:t>
            </a:r>
            <a:r>
              <a:rPr lang="pt-BR" sz="18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Número de equipamentos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pt-BR" sz="1800" dirty="0" smtClean="0"/>
              <a:t>30</a:t>
            </a: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 smtClean="0"/>
              <a:t>Valor das obras</a:t>
            </a:r>
            <a:r>
              <a:rPr lang="pt-BR" sz="1800" dirty="0"/>
              <a:t>:  R$ 30.160.427,00 (recursos de compensação ambiental</a:t>
            </a:r>
            <a:r>
              <a:rPr lang="pt-BR" sz="1800" dirty="0" smtClean="0"/>
              <a:t>)</a:t>
            </a:r>
            <a:endParaRPr lang="pt-BR" sz="1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 smtClean="0"/>
              <a:t>Data </a:t>
            </a:r>
            <a:r>
              <a:rPr lang="pt-BR" sz="1800" u="sng" dirty="0"/>
              <a:t>de entrega à população</a:t>
            </a:r>
            <a:r>
              <a:rPr lang="pt-BR" sz="1800" dirty="0"/>
              <a:t>: junho/2010</a:t>
            </a:r>
            <a:endParaRPr lang="pt-BR" sz="1800" dirty="0" smtClean="0"/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/>
              <a:t>População beneficiada</a:t>
            </a:r>
            <a:r>
              <a:rPr lang="pt-BR" sz="1800" dirty="0"/>
              <a:t>: </a:t>
            </a:r>
            <a:r>
              <a:rPr lang="pt-BR" sz="1800" dirty="0" smtClean="0"/>
              <a:t>30 mil visitantes / mês</a:t>
            </a:r>
            <a:endParaRPr lang="pt-BR" sz="1800" dirty="0"/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pt-BR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pt-BR" sz="1800" dirty="0" smtClean="0"/>
          </a:p>
        </p:txBody>
      </p:sp>
      <p:pic>
        <p:nvPicPr>
          <p:cNvPr id="17" name="Imagem 16"/>
          <p:cNvPicPr/>
          <p:nvPr/>
        </p:nvPicPr>
        <p:blipFill rotWithShape="1">
          <a:blip r:embed="rId3" cstate="email">
            <a:lum bright="4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04528" y="3874464"/>
            <a:ext cx="8640960" cy="2160240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8" name="Picture 1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55911" y="6066330"/>
            <a:ext cx="4297089" cy="531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Elipse 18"/>
          <p:cNvSpPr>
            <a:spLocks/>
          </p:cNvSpPr>
          <p:nvPr/>
        </p:nvSpPr>
        <p:spPr>
          <a:xfrm>
            <a:off x="5457056" y="4701902"/>
            <a:ext cx="527298" cy="527298"/>
          </a:xfrm>
          <a:prstGeom prst="ellipse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1293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-258150" y="1487837"/>
            <a:ext cx="3410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/>
              <a:t>O PROGRAMA </a:t>
            </a:r>
            <a:endParaRPr lang="pt-BR" sz="3200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3165422" y="2203117"/>
            <a:ext cx="740420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/>
              <a:t>DADOS GERAIS</a:t>
            </a:r>
          </a:p>
          <a:p>
            <a:r>
              <a:rPr lang="pt-BR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CONTRATO DE EMPRÉSTIMO</a:t>
            </a:r>
          </a:p>
          <a:p>
            <a:r>
              <a:rPr lang="pt-BR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PRINCIPAIS OBRAS E SERVIÇOS</a:t>
            </a:r>
          </a:p>
          <a:p>
            <a:r>
              <a:rPr lang="pt-BR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AVANÇOS </a:t>
            </a:r>
          </a:p>
          <a:p>
            <a:endParaRPr lang="pt-BR" sz="4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pt-BR" sz="4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Imagem 6" descr="Logo PVT.ti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6463" y="6237312"/>
            <a:ext cx="390043" cy="408432"/>
          </a:xfrm>
          <a:prstGeom prst="rect">
            <a:avLst/>
          </a:prstGeom>
        </p:spPr>
      </p:pic>
      <p:cxnSp>
        <p:nvCxnSpPr>
          <p:cNvPr id="8" name="Conector reto 7"/>
          <p:cNvCxnSpPr/>
          <p:nvPr/>
        </p:nvCxnSpPr>
        <p:spPr>
          <a:xfrm>
            <a:off x="3140022" y="1412776"/>
            <a:ext cx="25400" cy="430828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2386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16496" y="44624"/>
            <a:ext cx="9445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r"/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PARQUE VÁRZEAS DO TIETÊ – 1ª ETAPA: </a:t>
            </a: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OBRAS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0" y="453144"/>
            <a:ext cx="9906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Imagem 7" descr="Logo PVT.ti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6463" y="6237312"/>
            <a:ext cx="390043" cy="408432"/>
          </a:xfrm>
          <a:prstGeom prst="rect">
            <a:avLst/>
          </a:prstGeom>
        </p:spPr>
      </p:pic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346738" y="4221088"/>
            <a:ext cx="9430798" cy="2016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403874" y="663079"/>
            <a:ext cx="9445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NÚCLEO DE LAZER ENG. ANTÔNIO DE QUEIROZ E SILVA (VILA JACUÍ)</a:t>
            </a:r>
          </a:p>
        </p:txBody>
      </p:sp>
      <p:sp>
        <p:nvSpPr>
          <p:cNvPr id="16" name="Triângulo isósceles 15"/>
          <p:cNvSpPr/>
          <p:nvPr/>
        </p:nvSpPr>
        <p:spPr>
          <a:xfrm rot="5400000">
            <a:off x="175849" y="787303"/>
            <a:ext cx="300033" cy="230832"/>
          </a:xfrm>
          <a:prstGeom prst="triangle">
            <a:avLst/>
          </a:prstGeom>
          <a:solidFill>
            <a:srgbClr val="397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8267" y="1323859"/>
            <a:ext cx="9027740" cy="221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http://zonalestenews.com.br/wp-content/uploads/2013/07/imag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25847" y="3645024"/>
            <a:ext cx="4072579" cy="279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7708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16496" y="44624"/>
            <a:ext cx="9445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r"/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PARQUE VÁRZEAS DO TIETÊ – 1ª ETAPA: </a:t>
            </a: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OBRAS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0" y="453144"/>
            <a:ext cx="9906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Imagem 7" descr="Logo PVT.ti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6463" y="6237312"/>
            <a:ext cx="390043" cy="408432"/>
          </a:xfrm>
          <a:prstGeom prst="rect">
            <a:avLst/>
          </a:prstGeom>
        </p:spPr>
      </p:pic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346738" y="4221088"/>
            <a:ext cx="9430798" cy="2016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403874" y="663079"/>
            <a:ext cx="9445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VIA PARQUE E CICLOVIA SÃO PAULO (15 km entregues) </a:t>
            </a:r>
            <a:endParaRPr lang="pt-BR" sz="2400" b="1" dirty="0"/>
          </a:p>
        </p:txBody>
      </p:sp>
      <p:sp>
        <p:nvSpPr>
          <p:cNvPr id="16" name="Triângulo isósceles 15"/>
          <p:cNvSpPr/>
          <p:nvPr/>
        </p:nvSpPr>
        <p:spPr>
          <a:xfrm rot="5400000">
            <a:off x="175849" y="787303"/>
            <a:ext cx="300033" cy="230832"/>
          </a:xfrm>
          <a:prstGeom prst="triangle">
            <a:avLst/>
          </a:prstGeom>
          <a:solidFill>
            <a:srgbClr val="397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32520" y="3607813"/>
            <a:ext cx="8856984" cy="3065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spaço Reservado para Conteúdo 2"/>
          <p:cNvSpPr txBox="1">
            <a:spLocks/>
          </p:cNvSpPr>
          <p:nvPr/>
        </p:nvSpPr>
        <p:spPr>
          <a:xfrm>
            <a:off x="404496" y="1399360"/>
            <a:ext cx="9229024" cy="24616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Município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São Paulo</a:t>
            </a: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Extensão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15 km</a:t>
            </a:r>
            <a:r>
              <a:rPr lang="pt-BR" sz="1800" dirty="0" smtClean="0"/>
              <a:t> </a:t>
            </a: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/>
              <a:t>Valor das obras</a:t>
            </a:r>
            <a:r>
              <a:rPr lang="pt-BR" sz="1800" dirty="0"/>
              <a:t>:  R$ </a:t>
            </a:r>
            <a:r>
              <a:rPr lang="pt-BR" sz="1800" dirty="0" smtClean="0"/>
              <a:t>89.858.035,00  </a:t>
            </a:r>
            <a:r>
              <a:rPr lang="pt-BR" sz="1800" dirty="0"/>
              <a:t>(recursos de compensação ambiental)</a:t>
            </a:r>
            <a:endParaRPr lang="pt-BR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 smtClean="0"/>
              <a:t>Data </a:t>
            </a:r>
            <a:r>
              <a:rPr lang="pt-BR" sz="1800" u="sng" dirty="0"/>
              <a:t>de entrega à população</a:t>
            </a:r>
            <a:r>
              <a:rPr lang="pt-BR" sz="1800" dirty="0"/>
              <a:t>: </a:t>
            </a:r>
            <a:r>
              <a:rPr lang="pt-BR" sz="1800" dirty="0" smtClean="0"/>
              <a:t>dezembro/2010</a:t>
            </a: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/>
              <a:t>População beneficiada</a:t>
            </a:r>
            <a:r>
              <a:rPr lang="pt-BR" sz="1800" dirty="0"/>
              <a:t>: Não há levantamento do número de </a:t>
            </a:r>
            <a:r>
              <a:rPr lang="pt-BR" sz="1800" dirty="0" smtClean="0"/>
              <a:t>usuários.</a:t>
            </a:r>
            <a:endParaRPr lang="pt-BR" sz="1800" dirty="0"/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pt-BR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pt-BR" sz="1800" dirty="0" smtClean="0"/>
          </a:p>
        </p:txBody>
      </p:sp>
    </p:spTree>
    <p:extLst>
      <p:ext uri="{BB962C8B-B14F-4D97-AF65-F5344CB8AC3E}">
        <p14:creationId xmlns:p14="http://schemas.microsoft.com/office/powerpoint/2010/main" xmlns="" val="397510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16496" y="44624"/>
            <a:ext cx="9445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r"/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PARQUE VÁRZEAS DO TIETÊ – 1ª ETAPA: </a:t>
            </a: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OBRAS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0" y="453144"/>
            <a:ext cx="9906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Imagem 7" descr="Logo PVT.ti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6463" y="6237312"/>
            <a:ext cx="390043" cy="408432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403874" y="663079"/>
            <a:ext cx="9445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VIA PARQUE E CICLOVIA SÃO PAULO (15 km entregues) </a:t>
            </a:r>
            <a:endParaRPr lang="pt-BR" sz="2400" b="1" dirty="0"/>
          </a:p>
        </p:txBody>
      </p:sp>
      <p:sp>
        <p:nvSpPr>
          <p:cNvPr id="16" name="Triângulo isósceles 15"/>
          <p:cNvSpPr/>
          <p:nvPr/>
        </p:nvSpPr>
        <p:spPr>
          <a:xfrm rot="5400000">
            <a:off x="175849" y="787303"/>
            <a:ext cx="300033" cy="230832"/>
          </a:xfrm>
          <a:prstGeom prst="triangle">
            <a:avLst/>
          </a:prstGeom>
          <a:solidFill>
            <a:srgbClr val="397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41282" y="1628800"/>
            <a:ext cx="897255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2320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16496" y="44624"/>
            <a:ext cx="9445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r"/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PARQUE VÁRZEAS DO TIETÊ – 1ª ETAPA: </a:t>
            </a: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OBRAS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0" y="453144"/>
            <a:ext cx="9906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Imagem 7" descr="Logo PVT.ti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6463" y="6237312"/>
            <a:ext cx="390043" cy="408432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403874" y="663079"/>
            <a:ext cx="9445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PÔLDER JARDIM ROMANO</a:t>
            </a:r>
          </a:p>
        </p:txBody>
      </p:sp>
      <p:sp>
        <p:nvSpPr>
          <p:cNvPr id="16" name="Triângulo isósceles 15"/>
          <p:cNvSpPr/>
          <p:nvPr/>
        </p:nvSpPr>
        <p:spPr>
          <a:xfrm rot="5400000">
            <a:off x="175849" y="787303"/>
            <a:ext cx="300033" cy="230832"/>
          </a:xfrm>
          <a:prstGeom prst="triangle">
            <a:avLst/>
          </a:prstGeom>
          <a:solidFill>
            <a:srgbClr val="397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03111" y="3717032"/>
            <a:ext cx="8786393" cy="2892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404496" y="1399360"/>
            <a:ext cx="9229024" cy="24616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Município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São Paulo</a:t>
            </a: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Extensão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1,7 km</a:t>
            </a:r>
            <a:r>
              <a:rPr lang="pt-BR" sz="1800" dirty="0" smtClean="0"/>
              <a:t> </a:t>
            </a: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/>
              <a:t>Valor das obras</a:t>
            </a:r>
            <a:r>
              <a:rPr lang="pt-BR" sz="1800" dirty="0"/>
              <a:t>:  R$ 59.422.988,65 </a:t>
            </a:r>
            <a:r>
              <a:rPr lang="pt-BR" sz="1800" dirty="0" smtClean="0"/>
              <a:t> (obra emergencial)</a:t>
            </a:r>
            <a:endParaRPr lang="pt-BR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 smtClean="0"/>
              <a:t>Data </a:t>
            </a:r>
            <a:r>
              <a:rPr lang="pt-BR" sz="1800" u="sng" dirty="0"/>
              <a:t>de entrega à população</a:t>
            </a:r>
            <a:r>
              <a:rPr lang="pt-BR" sz="1800" dirty="0"/>
              <a:t>: dezembro/2010</a:t>
            </a:r>
            <a:endParaRPr lang="pt-BR" sz="1800" dirty="0" smtClean="0"/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/>
              <a:t>População beneficiada</a:t>
            </a:r>
            <a:r>
              <a:rPr lang="pt-BR" sz="1800" dirty="0"/>
              <a:t>: Cerca de 5.000 pessoas diretamente </a:t>
            </a:r>
            <a:r>
              <a:rPr lang="pt-BR" sz="1800" dirty="0" smtClean="0"/>
              <a:t>beneficiadas.</a:t>
            </a:r>
            <a:endParaRPr lang="pt-BR" sz="1800" dirty="0"/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pt-BR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pt-BR" sz="1800" dirty="0" smtClean="0"/>
          </a:p>
        </p:txBody>
      </p:sp>
    </p:spTree>
    <p:extLst>
      <p:ext uri="{BB962C8B-B14F-4D97-AF65-F5344CB8AC3E}">
        <p14:creationId xmlns:p14="http://schemas.microsoft.com/office/powerpoint/2010/main" xmlns="" val="103928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16496" y="44624"/>
            <a:ext cx="9445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r"/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PARQUE VÁRZEAS DO TIETÊ – 1ª ETAPA: </a:t>
            </a: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OBRAS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0" y="453144"/>
            <a:ext cx="9906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Imagem 7" descr="Logo PVT.ti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6463" y="6237312"/>
            <a:ext cx="390043" cy="408432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403874" y="663079"/>
            <a:ext cx="9445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PÔLDER JARDIM ROMANO</a:t>
            </a:r>
          </a:p>
        </p:txBody>
      </p:sp>
      <p:sp>
        <p:nvSpPr>
          <p:cNvPr id="16" name="Triângulo isósceles 15"/>
          <p:cNvSpPr/>
          <p:nvPr/>
        </p:nvSpPr>
        <p:spPr>
          <a:xfrm rot="5400000">
            <a:off x="175849" y="787303"/>
            <a:ext cx="300033" cy="230832"/>
          </a:xfrm>
          <a:prstGeom prst="triangle">
            <a:avLst/>
          </a:prstGeom>
          <a:solidFill>
            <a:srgbClr val="397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5313" y="1950318"/>
            <a:ext cx="8715375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8063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16496" y="44624"/>
            <a:ext cx="9445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r"/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PARQUE VÁRZEAS DO TIETÊ – 1ª ETAPA: </a:t>
            </a: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OBRAS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0" y="453144"/>
            <a:ext cx="9906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Imagem 7" descr="Logo PVT.ti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6463" y="6237312"/>
            <a:ext cx="390043" cy="408432"/>
          </a:xfrm>
          <a:prstGeom prst="rect">
            <a:avLst/>
          </a:prstGeom>
        </p:spPr>
      </p:pic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404496" y="1124744"/>
            <a:ext cx="9373040" cy="158417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pt-BR" sz="1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346738" y="4221088"/>
            <a:ext cx="9430798" cy="2016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403874" y="663079"/>
            <a:ext cx="9445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DESASSOREAMENTO  DO TIETÊ (LOTE 3)</a:t>
            </a:r>
            <a:endParaRPr lang="pt-BR" sz="2400" b="1" dirty="0"/>
          </a:p>
        </p:txBody>
      </p:sp>
      <p:sp>
        <p:nvSpPr>
          <p:cNvPr id="16" name="Triângulo isósceles 15"/>
          <p:cNvSpPr/>
          <p:nvPr/>
        </p:nvSpPr>
        <p:spPr>
          <a:xfrm rot="5400000">
            <a:off x="175849" y="787303"/>
            <a:ext cx="300033" cy="230832"/>
          </a:xfrm>
          <a:prstGeom prst="triangle">
            <a:avLst/>
          </a:prstGeom>
          <a:solidFill>
            <a:srgbClr val="397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/>
          <p:cNvPicPr/>
          <p:nvPr/>
        </p:nvPicPr>
        <p:blipFill rotWithShape="1">
          <a:blip r:embed="rId3" cstate="email">
            <a:lum bright="4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04528" y="3918570"/>
            <a:ext cx="8640960" cy="2160240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9" name="Forma livre 18"/>
          <p:cNvSpPr/>
          <p:nvPr/>
        </p:nvSpPr>
        <p:spPr>
          <a:xfrm>
            <a:off x="920552" y="4215435"/>
            <a:ext cx="8352928" cy="1863375"/>
          </a:xfrm>
          <a:custGeom>
            <a:avLst/>
            <a:gdLst>
              <a:gd name="connsiteX0" fmla="*/ 0 w 5508345"/>
              <a:gd name="connsiteY0" fmla="*/ 1228953 h 1228953"/>
              <a:gd name="connsiteX1" fmla="*/ 14630 w 5508345"/>
              <a:gd name="connsiteY1" fmla="*/ 1126541 h 1228953"/>
              <a:gd name="connsiteX2" fmla="*/ 51206 w 5508345"/>
              <a:gd name="connsiteY2" fmla="*/ 1068019 h 1228953"/>
              <a:gd name="connsiteX3" fmla="*/ 65836 w 5508345"/>
              <a:gd name="connsiteY3" fmla="*/ 1024128 h 1228953"/>
              <a:gd name="connsiteX4" fmla="*/ 95097 w 5508345"/>
              <a:gd name="connsiteY4" fmla="*/ 965606 h 1228953"/>
              <a:gd name="connsiteX5" fmla="*/ 102412 w 5508345"/>
              <a:gd name="connsiteY5" fmla="*/ 943661 h 1228953"/>
              <a:gd name="connsiteX6" fmla="*/ 204825 w 5508345"/>
              <a:gd name="connsiteY6" fmla="*/ 929030 h 1228953"/>
              <a:gd name="connsiteX7" fmla="*/ 263347 w 5508345"/>
              <a:gd name="connsiteY7" fmla="*/ 907085 h 1228953"/>
              <a:gd name="connsiteX8" fmla="*/ 285292 w 5508345"/>
              <a:gd name="connsiteY8" fmla="*/ 899769 h 1228953"/>
              <a:gd name="connsiteX9" fmla="*/ 307238 w 5508345"/>
              <a:gd name="connsiteY9" fmla="*/ 885139 h 1228953"/>
              <a:gd name="connsiteX10" fmla="*/ 336499 w 5508345"/>
              <a:gd name="connsiteY10" fmla="*/ 870509 h 1228953"/>
              <a:gd name="connsiteX11" fmla="*/ 395020 w 5508345"/>
              <a:gd name="connsiteY11" fmla="*/ 826617 h 1228953"/>
              <a:gd name="connsiteX12" fmla="*/ 409651 w 5508345"/>
              <a:gd name="connsiteY12" fmla="*/ 804672 h 1228953"/>
              <a:gd name="connsiteX13" fmla="*/ 460857 w 5508345"/>
              <a:gd name="connsiteY13" fmla="*/ 775411 h 1228953"/>
              <a:gd name="connsiteX14" fmla="*/ 475488 w 5508345"/>
              <a:gd name="connsiteY14" fmla="*/ 760781 h 1228953"/>
              <a:gd name="connsiteX15" fmla="*/ 504748 w 5508345"/>
              <a:gd name="connsiteY15" fmla="*/ 746150 h 1228953"/>
              <a:gd name="connsiteX16" fmla="*/ 570585 w 5508345"/>
              <a:gd name="connsiteY16" fmla="*/ 709574 h 1228953"/>
              <a:gd name="connsiteX17" fmla="*/ 592531 w 5508345"/>
              <a:gd name="connsiteY17" fmla="*/ 687629 h 1228953"/>
              <a:gd name="connsiteX18" fmla="*/ 651052 w 5508345"/>
              <a:gd name="connsiteY18" fmla="*/ 651053 h 1228953"/>
              <a:gd name="connsiteX19" fmla="*/ 665683 w 5508345"/>
              <a:gd name="connsiteY19" fmla="*/ 636422 h 1228953"/>
              <a:gd name="connsiteX20" fmla="*/ 680313 w 5508345"/>
              <a:gd name="connsiteY20" fmla="*/ 614477 h 1228953"/>
              <a:gd name="connsiteX21" fmla="*/ 702259 w 5508345"/>
              <a:gd name="connsiteY21" fmla="*/ 607161 h 1228953"/>
              <a:gd name="connsiteX22" fmla="*/ 716889 w 5508345"/>
              <a:gd name="connsiteY22" fmla="*/ 585216 h 1228953"/>
              <a:gd name="connsiteX23" fmla="*/ 775411 w 5508345"/>
              <a:gd name="connsiteY23" fmla="*/ 534009 h 1228953"/>
              <a:gd name="connsiteX24" fmla="*/ 804672 w 5508345"/>
              <a:gd name="connsiteY24" fmla="*/ 490118 h 1228953"/>
              <a:gd name="connsiteX25" fmla="*/ 855878 w 5508345"/>
              <a:gd name="connsiteY25" fmla="*/ 431597 h 1228953"/>
              <a:gd name="connsiteX26" fmla="*/ 899769 w 5508345"/>
              <a:gd name="connsiteY26" fmla="*/ 409651 h 1228953"/>
              <a:gd name="connsiteX27" fmla="*/ 914400 w 5508345"/>
              <a:gd name="connsiteY27" fmla="*/ 387705 h 1228953"/>
              <a:gd name="connsiteX28" fmla="*/ 936345 w 5508345"/>
              <a:gd name="connsiteY28" fmla="*/ 380390 h 1228953"/>
              <a:gd name="connsiteX29" fmla="*/ 965606 w 5508345"/>
              <a:gd name="connsiteY29" fmla="*/ 365760 h 1228953"/>
              <a:gd name="connsiteX30" fmla="*/ 987552 w 5508345"/>
              <a:gd name="connsiteY30" fmla="*/ 351129 h 1228953"/>
              <a:gd name="connsiteX31" fmla="*/ 1031443 w 5508345"/>
              <a:gd name="connsiteY31" fmla="*/ 336499 h 1228953"/>
              <a:gd name="connsiteX32" fmla="*/ 1053388 w 5508345"/>
              <a:gd name="connsiteY32" fmla="*/ 321869 h 1228953"/>
              <a:gd name="connsiteX33" fmla="*/ 1068019 w 5508345"/>
              <a:gd name="connsiteY33" fmla="*/ 307238 h 1228953"/>
              <a:gd name="connsiteX34" fmla="*/ 1104595 w 5508345"/>
              <a:gd name="connsiteY34" fmla="*/ 299923 h 1228953"/>
              <a:gd name="connsiteX35" fmla="*/ 1126540 w 5508345"/>
              <a:gd name="connsiteY35" fmla="*/ 292608 h 1228953"/>
              <a:gd name="connsiteX36" fmla="*/ 1163116 w 5508345"/>
              <a:gd name="connsiteY36" fmla="*/ 270662 h 1228953"/>
              <a:gd name="connsiteX37" fmla="*/ 1207008 w 5508345"/>
              <a:gd name="connsiteY37" fmla="*/ 248717 h 1228953"/>
              <a:gd name="connsiteX38" fmla="*/ 1221638 w 5508345"/>
              <a:gd name="connsiteY38" fmla="*/ 234086 h 1228953"/>
              <a:gd name="connsiteX39" fmla="*/ 1265529 w 5508345"/>
              <a:gd name="connsiteY39" fmla="*/ 219456 h 1228953"/>
              <a:gd name="connsiteX40" fmla="*/ 1345996 w 5508345"/>
              <a:gd name="connsiteY40" fmla="*/ 197510 h 1228953"/>
              <a:gd name="connsiteX41" fmla="*/ 1367942 w 5508345"/>
              <a:gd name="connsiteY41" fmla="*/ 190195 h 1228953"/>
              <a:gd name="connsiteX42" fmla="*/ 1404518 w 5508345"/>
              <a:gd name="connsiteY42" fmla="*/ 182880 h 1228953"/>
              <a:gd name="connsiteX43" fmla="*/ 1858060 w 5508345"/>
              <a:gd name="connsiteY43" fmla="*/ 190195 h 1228953"/>
              <a:gd name="connsiteX44" fmla="*/ 1945843 w 5508345"/>
              <a:gd name="connsiteY44" fmla="*/ 204825 h 1228953"/>
              <a:gd name="connsiteX45" fmla="*/ 1975104 w 5508345"/>
              <a:gd name="connsiteY45" fmla="*/ 219456 h 1228953"/>
              <a:gd name="connsiteX46" fmla="*/ 2245766 w 5508345"/>
              <a:gd name="connsiteY46" fmla="*/ 234086 h 1228953"/>
              <a:gd name="connsiteX47" fmla="*/ 2296972 w 5508345"/>
              <a:gd name="connsiteY47" fmla="*/ 241401 h 1228953"/>
              <a:gd name="connsiteX48" fmla="*/ 2318918 w 5508345"/>
              <a:gd name="connsiteY48" fmla="*/ 256032 h 1228953"/>
              <a:gd name="connsiteX49" fmla="*/ 2348179 w 5508345"/>
              <a:gd name="connsiteY49" fmla="*/ 270662 h 1228953"/>
              <a:gd name="connsiteX50" fmla="*/ 2392070 w 5508345"/>
              <a:gd name="connsiteY50" fmla="*/ 285293 h 1228953"/>
              <a:gd name="connsiteX51" fmla="*/ 2457907 w 5508345"/>
              <a:gd name="connsiteY51" fmla="*/ 307238 h 1228953"/>
              <a:gd name="connsiteX52" fmla="*/ 2560320 w 5508345"/>
              <a:gd name="connsiteY52" fmla="*/ 321869 h 1228953"/>
              <a:gd name="connsiteX53" fmla="*/ 2604211 w 5508345"/>
              <a:gd name="connsiteY53" fmla="*/ 336499 h 1228953"/>
              <a:gd name="connsiteX54" fmla="*/ 2648102 w 5508345"/>
              <a:gd name="connsiteY54" fmla="*/ 358445 h 1228953"/>
              <a:gd name="connsiteX55" fmla="*/ 2684678 w 5508345"/>
              <a:gd name="connsiteY55" fmla="*/ 380390 h 1228953"/>
              <a:gd name="connsiteX56" fmla="*/ 2713939 w 5508345"/>
              <a:gd name="connsiteY56" fmla="*/ 387705 h 1228953"/>
              <a:gd name="connsiteX57" fmla="*/ 2787091 w 5508345"/>
              <a:gd name="connsiteY57" fmla="*/ 402336 h 1228953"/>
              <a:gd name="connsiteX58" fmla="*/ 2845612 w 5508345"/>
              <a:gd name="connsiteY58" fmla="*/ 416966 h 1228953"/>
              <a:gd name="connsiteX59" fmla="*/ 2889504 w 5508345"/>
              <a:gd name="connsiteY59" fmla="*/ 431597 h 1228953"/>
              <a:gd name="connsiteX60" fmla="*/ 2977286 w 5508345"/>
              <a:gd name="connsiteY60" fmla="*/ 446227 h 1228953"/>
              <a:gd name="connsiteX61" fmla="*/ 3204057 w 5508345"/>
              <a:gd name="connsiteY61" fmla="*/ 438912 h 1228953"/>
              <a:gd name="connsiteX62" fmla="*/ 3247948 w 5508345"/>
              <a:gd name="connsiteY62" fmla="*/ 431597 h 1228953"/>
              <a:gd name="connsiteX63" fmla="*/ 3328416 w 5508345"/>
              <a:gd name="connsiteY63" fmla="*/ 409651 h 1228953"/>
              <a:gd name="connsiteX64" fmla="*/ 3350361 w 5508345"/>
              <a:gd name="connsiteY64" fmla="*/ 395021 h 1228953"/>
              <a:gd name="connsiteX65" fmla="*/ 3379622 w 5508345"/>
              <a:gd name="connsiteY65" fmla="*/ 387705 h 1228953"/>
              <a:gd name="connsiteX66" fmla="*/ 3401568 w 5508345"/>
              <a:gd name="connsiteY66" fmla="*/ 380390 h 1228953"/>
              <a:gd name="connsiteX67" fmla="*/ 3445459 w 5508345"/>
              <a:gd name="connsiteY67" fmla="*/ 351129 h 1228953"/>
              <a:gd name="connsiteX68" fmla="*/ 3467404 w 5508345"/>
              <a:gd name="connsiteY68" fmla="*/ 343814 h 1228953"/>
              <a:gd name="connsiteX69" fmla="*/ 3503980 w 5508345"/>
              <a:gd name="connsiteY69" fmla="*/ 336499 h 1228953"/>
              <a:gd name="connsiteX70" fmla="*/ 3533241 w 5508345"/>
              <a:gd name="connsiteY70" fmla="*/ 329184 h 1228953"/>
              <a:gd name="connsiteX71" fmla="*/ 3577132 w 5508345"/>
              <a:gd name="connsiteY71" fmla="*/ 299923 h 1228953"/>
              <a:gd name="connsiteX72" fmla="*/ 3613708 w 5508345"/>
              <a:gd name="connsiteY72" fmla="*/ 292608 h 1228953"/>
              <a:gd name="connsiteX73" fmla="*/ 3657600 w 5508345"/>
              <a:gd name="connsiteY73" fmla="*/ 277977 h 1228953"/>
              <a:gd name="connsiteX74" fmla="*/ 3679545 w 5508345"/>
              <a:gd name="connsiteY74" fmla="*/ 270662 h 1228953"/>
              <a:gd name="connsiteX75" fmla="*/ 3708806 w 5508345"/>
              <a:gd name="connsiteY75" fmla="*/ 263347 h 1228953"/>
              <a:gd name="connsiteX76" fmla="*/ 3760012 w 5508345"/>
              <a:gd name="connsiteY76" fmla="*/ 241401 h 1228953"/>
              <a:gd name="connsiteX77" fmla="*/ 3796588 w 5508345"/>
              <a:gd name="connsiteY77" fmla="*/ 226771 h 1228953"/>
              <a:gd name="connsiteX78" fmla="*/ 3840480 w 5508345"/>
              <a:gd name="connsiteY78" fmla="*/ 212141 h 1228953"/>
              <a:gd name="connsiteX79" fmla="*/ 3862425 w 5508345"/>
              <a:gd name="connsiteY79" fmla="*/ 204825 h 1228953"/>
              <a:gd name="connsiteX80" fmla="*/ 3884371 w 5508345"/>
              <a:gd name="connsiteY80" fmla="*/ 197510 h 1228953"/>
              <a:gd name="connsiteX81" fmla="*/ 3906316 w 5508345"/>
              <a:gd name="connsiteY81" fmla="*/ 182880 h 1228953"/>
              <a:gd name="connsiteX82" fmla="*/ 3928262 w 5508345"/>
              <a:gd name="connsiteY82" fmla="*/ 175565 h 1228953"/>
              <a:gd name="connsiteX83" fmla="*/ 3942892 w 5508345"/>
              <a:gd name="connsiteY83" fmla="*/ 160934 h 1228953"/>
              <a:gd name="connsiteX84" fmla="*/ 3979468 w 5508345"/>
              <a:gd name="connsiteY84" fmla="*/ 131673 h 1228953"/>
              <a:gd name="connsiteX85" fmla="*/ 4001414 w 5508345"/>
              <a:gd name="connsiteY85" fmla="*/ 80467 h 1228953"/>
              <a:gd name="connsiteX86" fmla="*/ 4008729 w 5508345"/>
              <a:gd name="connsiteY86" fmla="*/ 58521 h 1228953"/>
              <a:gd name="connsiteX87" fmla="*/ 4037990 w 5508345"/>
              <a:gd name="connsiteY87" fmla="*/ 21945 h 1228953"/>
              <a:gd name="connsiteX88" fmla="*/ 4059936 w 5508345"/>
              <a:gd name="connsiteY88" fmla="*/ 7315 h 1228953"/>
              <a:gd name="connsiteX89" fmla="*/ 4089196 w 5508345"/>
              <a:gd name="connsiteY89" fmla="*/ 0 h 1228953"/>
              <a:gd name="connsiteX90" fmla="*/ 4242816 w 5508345"/>
              <a:gd name="connsiteY90" fmla="*/ 7315 h 1228953"/>
              <a:gd name="connsiteX91" fmla="*/ 4257446 w 5508345"/>
              <a:gd name="connsiteY91" fmla="*/ 29261 h 1228953"/>
              <a:gd name="connsiteX92" fmla="*/ 4308652 w 5508345"/>
              <a:gd name="connsiteY92" fmla="*/ 43891 h 1228953"/>
              <a:gd name="connsiteX93" fmla="*/ 4323283 w 5508345"/>
              <a:gd name="connsiteY93" fmla="*/ 58521 h 1228953"/>
              <a:gd name="connsiteX94" fmla="*/ 4498848 w 5508345"/>
              <a:gd name="connsiteY94" fmla="*/ 80467 h 1228953"/>
              <a:gd name="connsiteX95" fmla="*/ 4520793 w 5508345"/>
              <a:gd name="connsiteY95" fmla="*/ 87782 h 1228953"/>
              <a:gd name="connsiteX96" fmla="*/ 4572000 w 5508345"/>
              <a:gd name="connsiteY96" fmla="*/ 117043 h 1228953"/>
              <a:gd name="connsiteX97" fmla="*/ 4754880 w 5508345"/>
              <a:gd name="connsiteY97" fmla="*/ 160934 h 1228953"/>
              <a:gd name="connsiteX98" fmla="*/ 4791456 w 5508345"/>
              <a:gd name="connsiteY98" fmla="*/ 182880 h 1228953"/>
              <a:gd name="connsiteX99" fmla="*/ 4835347 w 5508345"/>
              <a:gd name="connsiteY99" fmla="*/ 212141 h 1228953"/>
              <a:gd name="connsiteX100" fmla="*/ 4842662 w 5508345"/>
              <a:gd name="connsiteY100" fmla="*/ 241401 h 1228953"/>
              <a:gd name="connsiteX101" fmla="*/ 4857292 w 5508345"/>
              <a:gd name="connsiteY101" fmla="*/ 256032 h 1228953"/>
              <a:gd name="connsiteX102" fmla="*/ 4864608 w 5508345"/>
              <a:gd name="connsiteY102" fmla="*/ 285293 h 1228953"/>
              <a:gd name="connsiteX103" fmla="*/ 4871923 w 5508345"/>
              <a:gd name="connsiteY103" fmla="*/ 365760 h 1228953"/>
              <a:gd name="connsiteX104" fmla="*/ 4886553 w 5508345"/>
              <a:gd name="connsiteY104" fmla="*/ 409651 h 1228953"/>
              <a:gd name="connsiteX105" fmla="*/ 4893868 w 5508345"/>
              <a:gd name="connsiteY105" fmla="*/ 468173 h 1228953"/>
              <a:gd name="connsiteX106" fmla="*/ 4908499 w 5508345"/>
              <a:gd name="connsiteY106" fmla="*/ 512064 h 1228953"/>
              <a:gd name="connsiteX107" fmla="*/ 4915814 w 5508345"/>
              <a:gd name="connsiteY107" fmla="*/ 534009 h 1228953"/>
              <a:gd name="connsiteX108" fmla="*/ 4923129 w 5508345"/>
              <a:gd name="connsiteY108" fmla="*/ 555955 h 1228953"/>
              <a:gd name="connsiteX109" fmla="*/ 4945075 w 5508345"/>
              <a:gd name="connsiteY109" fmla="*/ 607161 h 1228953"/>
              <a:gd name="connsiteX110" fmla="*/ 4967020 w 5508345"/>
              <a:gd name="connsiteY110" fmla="*/ 599846 h 1228953"/>
              <a:gd name="connsiteX111" fmla="*/ 4974336 w 5508345"/>
              <a:gd name="connsiteY111" fmla="*/ 577901 h 1228953"/>
              <a:gd name="connsiteX112" fmla="*/ 4988966 w 5508345"/>
              <a:gd name="connsiteY112" fmla="*/ 563270 h 1228953"/>
              <a:gd name="connsiteX113" fmla="*/ 4996281 w 5508345"/>
              <a:gd name="connsiteY113" fmla="*/ 504749 h 1228953"/>
              <a:gd name="connsiteX114" fmla="*/ 5018227 w 5508345"/>
              <a:gd name="connsiteY114" fmla="*/ 468173 h 1228953"/>
              <a:gd name="connsiteX115" fmla="*/ 5040172 w 5508345"/>
              <a:gd name="connsiteY115" fmla="*/ 460857 h 1228953"/>
              <a:gd name="connsiteX116" fmla="*/ 5076748 w 5508345"/>
              <a:gd name="connsiteY116" fmla="*/ 431597 h 1228953"/>
              <a:gd name="connsiteX117" fmla="*/ 5098694 w 5508345"/>
              <a:gd name="connsiteY117" fmla="*/ 424281 h 1228953"/>
              <a:gd name="connsiteX118" fmla="*/ 5142585 w 5508345"/>
              <a:gd name="connsiteY118" fmla="*/ 387705 h 1228953"/>
              <a:gd name="connsiteX119" fmla="*/ 5208422 w 5508345"/>
              <a:gd name="connsiteY119" fmla="*/ 351129 h 1228953"/>
              <a:gd name="connsiteX120" fmla="*/ 5259628 w 5508345"/>
              <a:gd name="connsiteY120" fmla="*/ 329184 h 1228953"/>
              <a:gd name="connsiteX121" fmla="*/ 5405932 w 5508345"/>
              <a:gd name="connsiteY121" fmla="*/ 321869 h 1228953"/>
              <a:gd name="connsiteX122" fmla="*/ 5420563 w 5508345"/>
              <a:gd name="connsiteY122" fmla="*/ 299923 h 1228953"/>
              <a:gd name="connsiteX123" fmla="*/ 5435193 w 5508345"/>
              <a:gd name="connsiteY123" fmla="*/ 256032 h 1228953"/>
              <a:gd name="connsiteX124" fmla="*/ 5442508 w 5508345"/>
              <a:gd name="connsiteY124" fmla="*/ 197510 h 1228953"/>
              <a:gd name="connsiteX125" fmla="*/ 5449824 w 5508345"/>
              <a:gd name="connsiteY125" fmla="*/ 175565 h 1228953"/>
              <a:gd name="connsiteX126" fmla="*/ 5508345 w 5508345"/>
              <a:gd name="connsiteY126" fmla="*/ 146304 h 1228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5508345" h="1228953">
                <a:moveTo>
                  <a:pt x="0" y="1228953"/>
                </a:moveTo>
                <a:cubicBezTo>
                  <a:pt x="236" y="1226591"/>
                  <a:pt x="4686" y="1146429"/>
                  <a:pt x="14630" y="1126541"/>
                </a:cubicBezTo>
                <a:cubicBezTo>
                  <a:pt x="24918" y="1105966"/>
                  <a:pt x="40918" y="1088594"/>
                  <a:pt x="51206" y="1068019"/>
                </a:cubicBezTo>
                <a:cubicBezTo>
                  <a:pt x="58103" y="1054225"/>
                  <a:pt x="59761" y="1038303"/>
                  <a:pt x="65836" y="1024128"/>
                </a:cubicBezTo>
                <a:cubicBezTo>
                  <a:pt x="74427" y="1004082"/>
                  <a:pt x="85343" y="985113"/>
                  <a:pt x="95097" y="965606"/>
                </a:cubicBezTo>
                <a:cubicBezTo>
                  <a:pt x="98545" y="958709"/>
                  <a:pt x="95097" y="946099"/>
                  <a:pt x="102412" y="943661"/>
                </a:cubicBezTo>
                <a:cubicBezTo>
                  <a:pt x="135127" y="932756"/>
                  <a:pt x="170810" y="934699"/>
                  <a:pt x="204825" y="929030"/>
                </a:cubicBezTo>
                <a:cubicBezTo>
                  <a:pt x="241605" y="922900"/>
                  <a:pt x="228412" y="922057"/>
                  <a:pt x="263347" y="907085"/>
                </a:cubicBezTo>
                <a:cubicBezTo>
                  <a:pt x="270434" y="904048"/>
                  <a:pt x="278395" y="903217"/>
                  <a:pt x="285292" y="899769"/>
                </a:cubicBezTo>
                <a:cubicBezTo>
                  <a:pt x="293156" y="895837"/>
                  <a:pt x="299604" y="889501"/>
                  <a:pt x="307238" y="885139"/>
                </a:cubicBezTo>
                <a:cubicBezTo>
                  <a:pt x="316706" y="879729"/>
                  <a:pt x="327148" y="876119"/>
                  <a:pt x="336499" y="870509"/>
                </a:cubicBezTo>
                <a:cubicBezTo>
                  <a:pt x="354508" y="859704"/>
                  <a:pt x="380360" y="844942"/>
                  <a:pt x="395020" y="826617"/>
                </a:cubicBezTo>
                <a:cubicBezTo>
                  <a:pt x="400512" y="819752"/>
                  <a:pt x="403434" y="810889"/>
                  <a:pt x="409651" y="804672"/>
                </a:cubicBezTo>
                <a:cubicBezTo>
                  <a:pt x="424621" y="789702"/>
                  <a:pt x="443638" y="786890"/>
                  <a:pt x="460857" y="775411"/>
                </a:cubicBezTo>
                <a:cubicBezTo>
                  <a:pt x="466596" y="771585"/>
                  <a:pt x="469749" y="764607"/>
                  <a:pt x="475488" y="760781"/>
                </a:cubicBezTo>
                <a:cubicBezTo>
                  <a:pt x="484561" y="754732"/>
                  <a:pt x="495397" y="751761"/>
                  <a:pt x="504748" y="746150"/>
                </a:cubicBezTo>
                <a:cubicBezTo>
                  <a:pt x="567629" y="708421"/>
                  <a:pt x="526445" y="724287"/>
                  <a:pt x="570585" y="709574"/>
                </a:cubicBezTo>
                <a:cubicBezTo>
                  <a:pt x="577900" y="702259"/>
                  <a:pt x="584255" y="693836"/>
                  <a:pt x="592531" y="687629"/>
                </a:cubicBezTo>
                <a:cubicBezTo>
                  <a:pt x="623307" y="664547"/>
                  <a:pt x="625524" y="671475"/>
                  <a:pt x="651052" y="651053"/>
                </a:cubicBezTo>
                <a:cubicBezTo>
                  <a:pt x="656438" y="646744"/>
                  <a:pt x="661374" y="641808"/>
                  <a:pt x="665683" y="636422"/>
                </a:cubicBezTo>
                <a:cubicBezTo>
                  <a:pt x="671175" y="629557"/>
                  <a:pt x="673448" y="619969"/>
                  <a:pt x="680313" y="614477"/>
                </a:cubicBezTo>
                <a:cubicBezTo>
                  <a:pt x="686334" y="609660"/>
                  <a:pt x="694944" y="609600"/>
                  <a:pt x="702259" y="607161"/>
                </a:cubicBezTo>
                <a:cubicBezTo>
                  <a:pt x="707136" y="599846"/>
                  <a:pt x="711100" y="591832"/>
                  <a:pt x="716889" y="585216"/>
                </a:cubicBezTo>
                <a:cubicBezTo>
                  <a:pt x="746844" y="550982"/>
                  <a:pt x="745665" y="553840"/>
                  <a:pt x="775411" y="534009"/>
                </a:cubicBezTo>
                <a:lnTo>
                  <a:pt x="804672" y="490118"/>
                </a:lnTo>
                <a:cubicBezTo>
                  <a:pt x="816398" y="472529"/>
                  <a:pt x="837538" y="437711"/>
                  <a:pt x="855878" y="431597"/>
                </a:cubicBezTo>
                <a:cubicBezTo>
                  <a:pt x="886164" y="421501"/>
                  <a:pt x="871408" y="428558"/>
                  <a:pt x="899769" y="409651"/>
                </a:cubicBezTo>
                <a:cubicBezTo>
                  <a:pt x="904646" y="402336"/>
                  <a:pt x="907535" y="393197"/>
                  <a:pt x="914400" y="387705"/>
                </a:cubicBezTo>
                <a:cubicBezTo>
                  <a:pt x="920421" y="382888"/>
                  <a:pt x="929258" y="383427"/>
                  <a:pt x="936345" y="380390"/>
                </a:cubicBezTo>
                <a:cubicBezTo>
                  <a:pt x="946368" y="376094"/>
                  <a:pt x="956138" y="371170"/>
                  <a:pt x="965606" y="365760"/>
                </a:cubicBezTo>
                <a:cubicBezTo>
                  <a:pt x="973240" y="361398"/>
                  <a:pt x="979518" y="354700"/>
                  <a:pt x="987552" y="351129"/>
                </a:cubicBezTo>
                <a:cubicBezTo>
                  <a:pt x="1001645" y="344866"/>
                  <a:pt x="1031443" y="336499"/>
                  <a:pt x="1031443" y="336499"/>
                </a:cubicBezTo>
                <a:cubicBezTo>
                  <a:pt x="1038758" y="331622"/>
                  <a:pt x="1046523" y="327361"/>
                  <a:pt x="1053388" y="321869"/>
                </a:cubicBezTo>
                <a:cubicBezTo>
                  <a:pt x="1058774" y="317560"/>
                  <a:pt x="1061680" y="309955"/>
                  <a:pt x="1068019" y="307238"/>
                </a:cubicBezTo>
                <a:cubicBezTo>
                  <a:pt x="1079447" y="302340"/>
                  <a:pt x="1092533" y="302939"/>
                  <a:pt x="1104595" y="299923"/>
                </a:cubicBezTo>
                <a:cubicBezTo>
                  <a:pt x="1112075" y="298053"/>
                  <a:pt x="1119225" y="295046"/>
                  <a:pt x="1126540" y="292608"/>
                </a:cubicBezTo>
                <a:cubicBezTo>
                  <a:pt x="1155117" y="264031"/>
                  <a:pt x="1125133" y="289653"/>
                  <a:pt x="1163116" y="270662"/>
                </a:cubicBezTo>
                <a:cubicBezTo>
                  <a:pt x="1219836" y="242303"/>
                  <a:pt x="1151849" y="267102"/>
                  <a:pt x="1207008" y="248717"/>
                </a:cubicBezTo>
                <a:cubicBezTo>
                  <a:pt x="1211885" y="243840"/>
                  <a:pt x="1215469" y="237170"/>
                  <a:pt x="1221638" y="234086"/>
                </a:cubicBezTo>
                <a:cubicBezTo>
                  <a:pt x="1235432" y="227189"/>
                  <a:pt x="1265529" y="219456"/>
                  <a:pt x="1265529" y="219456"/>
                </a:cubicBezTo>
                <a:cubicBezTo>
                  <a:pt x="1297287" y="187698"/>
                  <a:pt x="1268459" y="210433"/>
                  <a:pt x="1345996" y="197510"/>
                </a:cubicBezTo>
                <a:cubicBezTo>
                  <a:pt x="1353602" y="196242"/>
                  <a:pt x="1360461" y="192065"/>
                  <a:pt x="1367942" y="190195"/>
                </a:cubicBezTo>
                <a:cubicBezTo>
                  <a:pt x="1380004" y="187180"/>
                  <a:pt x="1392326" y="185318"/>
                  <a:pt x="1404518" y="182880"/>
                </a:cubicBezTo>
                <a:lnTo>
                  <a:pt x="1858060" y="190195"/>
                </a:lnTo>
                <a:cubicBezTo>
                  <a:pt x="1887115" y="191013"/>
                  <a:pt x="1918470" y="193094"/>
                  <a:pt x="1945843" y="204825"/>
                </a:cubicBezTo>
                <a:cubicBezTo>
                  <a:pt x="1955866" y="209121"/>
                  <a:pt x="1964251" y="218397"/>
                  <a:pt x="1975104" y="219456"/>
                </a:cubicBezTo>
                <a:cubicBezTo>
                  <a:pt x="2065029" y="228229"/>
                  <a:pt x="2155545" y="229209"/>
                  <a:pt x="2245766" y="234086"/>
                </a:cubicBezTo>
                <a:cubicBezTo>
                  <a:pt x="2262835" y="236524"/>
                  <a:pt x="2280457" y="236446"/>
                  <a:pt x="2296972" y="241401"/>
                </a:cubicBezTo>
                <a:cubicBezTo>
                  <a:pt x="2305393" y="243927"/>
                  <a:pt x="2311284" y="251670"/>
                  <a:pt x="2318918" y="256032"/>
                </a:cubicBezTo>
                <a:cubicBezTo>
                  <a:pt x="2328386" y="261442"/>
                  <a:pt x="2338054" y="266612"/>
                  <a:pt x="2348179" y="270662"/>
                </a:cubicBezTo>
                <a:cubicBezTo>
                  <a:pt x="2362498" y="276390"/>
                  <a:pt x="2377751" y="279566"/>
                  <a:pt x="2392070" y="285293"/>
                </a:cubicBezTo>
                <a:cubicBezTo>
                  <a:pt x="2416553" y="295086"/>
                  <a:pt x="2432313" y="303301"/>
                  <a:pt x="2457907" y="307238"/>
                </a:cubicBezTo>
                <a:cubicBezTo>
                  <a:pt x="2500966" y="313862"/>
                  <a:pt x="2521877" y="311384"/>
                  <a:pt x="2560320" y="321869"/>
                </a:cubicBezTo>
                <a:cubicBezTo>
                  <a:pt x="2575198" y="325927"/>
                  <a:pt x="2604211" y="336499"/>
                  <a:pt x="2604211" y="336499"/>
                </a:cubicBezTo>
                <a:cubicBezTo>
                  <a:pt x="2667096" y="378422"/>
                  <a:pt x="2587535" y="328161"/>
                  <a:pt x="2648102" y="358445"/>
                </a:cubicBezTo>
                <a:cubicBezTo>
                  <a:pt x="2660819" y="364804"/>
                  <a:pt x="2671685" y="374616"/>
                  <a:pt x="2684678" y="380390"/>
                </a:cubicBezTo>
                <a:cubicBezTo>
                  <a:pt x="2693865" y="384473"/>
                  <a:pt x="2704272" y="384943"/>
                  <a:pt x="2713939" y="387705"/>
                </a:cubicBezTo>
                <a:cubicBezTo>
                  <a:pt x="2765015" y="402299"/>
                  <a:pt x="2699686" y="389850"/>
                  <a:pt x="2787091" y="402336"/>
                </a:cubicBezTo>
                <a:cubicBezTo>
                  <a:pt x="2853682" y="424533"/>
                  <a:pt x="2748503" y="390482"/>
                  <a:pt x="2845612" y="416966"/>
                </a:cubicBezTo>
                <a:cubicBezTo>
                  <a:pt x="2860491" y="421024"/>
                  <a:pt x="2874237" y="429416"/>
                  <a:pt x="2889504" y="431597"/>
                </a:cubicBezTo>
                <a:cubicBezTo>
                  <a:pt x="2953018" y="440670"/>
                  <a:pt x="2923803" y="435531"/>
                  <a:pt x="2977286" y="446227"/>
                </a:cubicBezTo>
                <a:cubicBezTo>
                  <a:pt x="3052876" y="443789"/>
                  <a:pt x="3128538" y="442994"/>
                  <a:pt x="3204057" y="438912"/>
                </a:cubicBezTo>
                <a:cubicBezTo>
                  <a:pt x="3218868" y="438111"/>
                  <a:pt x="3233445" y="434705"/>
                  <a:pt x="3247948" y="431597"/>
                </a:cubicBezTo>
                <a:cubicBezTo>
                  <a:pt x="3294144" y="421698"/>
                  <a:pt x="3294990" y="420793"/>
                  <a:pt x="3328416" y="409651"/>
                </a:cubicBezTo>
                <a:cubicBezTo>
                  <a:pt x="3335731" y="404774"/>
                  <a:pt x="3342280" y="398484"/>
                  <a:pt x="3350361" y="395021"/>
                </a:cubicBezTo>
                <a:cubicBezTo>
                  <a:pt x="3359602" y="391060"/>
                  <a:pt x="3369955" y="390467"/>
                  <a:pt x="3379622" y="387705"/>
                </a:cubicBezTo>
                <a:cubicBezTo>
                  <a:pt x="3387036" y="385587"/>
                  <a:pt x="3394253" y="382828"/>
                  <a:pt x="3401568" y="380390"/>
                </a:cubicBezTo>
                <a:lnTo>
                  <a:pt x="3445459" y="351129"/>
                </a:lnTo>
                <a:cubicBezTo>
                  <a:pt x="3451875" y="346852"/>
                  <a:pt x="3459924" y="345684"/>
                  <a:pt x="3467404" y="343814"/>
                </a:cubicBezTo>
                <a:cubicBezTo>
                  <a:pt x="3479466" y="340798"/>
                  <a:pt x="3491843" y="339196"/>
                  <a:pt x="3503980" y="336499"/>
                </a:cubicBezTo>
                <a:cubicBezTo>
                  <a:pt x="3513794" y="334318"/>
                  <a:pt x="3523487" y="331622"/>
                  <a:pt x="3533241" y="329184"/>
                </a:cubicBezTo>
                <a:lnTo>
                  <a:pt x="3577132" y="299923"/>
                </a:lnTo>
                <a:cubicBezTo>
                  <a:pt x="3587477" y="293026"/>
                  <a:pt x="3601713" y="295879"/>
                  <a:pt x="3613708" y="292608"/>
                </a:cubicBezTo>
                <a:cubicBezTo>
                  <a:pt x="3628587" y="288550"/>
                  <a:pt x="3642969" y="282854"/>
                  <a:pt x="3657600" y="277977"/>
                </a:cubicBezTo>
                <a:cubicBezTo>
                  <a:pt x="3664915" y="275539"/>
                  <a:pt x="3672065" y="272532"/>
                  <a:pt x="3679545" y="270662"/>
                </a:cubicBezTo>
                <a:lnTo>
                  <a:pt x="3708806" y="263347"/>
                </a:lnTo>
                <a:cubicBezTo>
                  <a:pt x="3747377" y="237634"/>
                  <a:pt x="3712777" y="257146"/>
                  <a:pt x="3760012" y="241401"/>
                </a:cubicBezTo>
                <a:cubicBezTo>
                  <a:pt x="3772469" y="237248"/>
                  <a:pt x="3784247" y="231258"/>
                  <a:pt x="3796588" y="226771"/>
                </a:cubicBezTo>
                <a:cubicBezTo>
                  <a:pt x="3811082" y="221501"/>
                  <a:pt x="3825849" y="217018"/>
                  <a:pt x="3840480" y="212141"/>
                </a:cubicBezTo>
                <a:lnTo>
                  <a:pt x="3862425" y="204825"/>
                </a:lnTo>
                <a:lnTo>
                  <a:pt x="3884371" y="197510"/>
                </a:lnTo>
                <a:cubicBezTo>
                  <a:pt x="3891686" y="192633"/>
                  <a:pt x="3898453" y="186812"/>
                  <a:pt x="3906316" y="182880"/>
                </a:cubicBezTo>
                <a:cubicBezTo>
                  <a:pt x="3913213" y="179432"/>
                  <a:pt x="3921650" y="179532"/>
                  <a:pt x="3928262" y="175565"/>
                </a:cubicBezTo>
                <a:cubicBezTo>
                  <a:pt x="3934176" y="172017"/>
                  <a:pt x="3937506" y="165242"/>
                  <a:pt x="3942892" y="160934"/>
                </a:cubicBezTo>
                <a:cubicBezTo>
                  <a:pt x="3989032" y="124022"/>
                  <a:pt x="3944144" y="167000"/>
                  <a:pt x="3979468" y="131673"/>
                </a:cubicBezTo>
                <a:cubicBezTo>
                  <a:pt x="3994695" y="70772"/>
                  <a:pt x="3976154" y="130989"/>
                  <a:pt x="4001414" y="80467"/>
                </a:cubicBezTo>
                <a:cubicBezTo>
                  <a:pt x="4004862" y="73570"/>
                  <a:pt x="4005280" y="65418"/>
                  <a:pt x="4008729" y="58521"/>
                </a:cubicBezTo>
                <a:cubicBezTo>
                  <a:pt x="4015064" y="45852"/>
                  <a:pt x="4026653" y="31015"/>
                  <a:pt x="4037990" y="21945"/>
                </a:cubicBezTo>
                <a:cubicBezTo>
                  <a:pt x="4044855" y="16453"/>
                  <a:pt x="4051855" y="10778"/>
                  <a:pt x="4059936" y="7315"/>
                </a:cubicBezTo>
                <a:cubicBezTo>
                  <a:pt x="4069177" y="3355"/>
                  <a:pt x="4079443" y="2438"/>
                  <a:pt x="4089196" y="0"/>
                </a:cubicBezTo>
                <a:cubicBezTo>
                  <a:pt x="4140403" y="2438"/>
                  <a:pt x="4192309" y="-1469"/>
                  <a:pt x="4242816" y="7315"/>
                </a:cubicBezTo>
                <a:cubicBezTo>
                  <a:pt x="4251478" y="8821"/>
                  <a:pt x="4250581" y="23769"/>
                  <a:pt x="4257446" y="29261"/>
                </a:cubicBezTo>
                <a:cubicBezTo>
                  <a:pt x="4262215" y="33076"/>
                  <a:pt x="4306741" y="43413"/>
                  <a:pt x="4308652" y="43891"/>
                </a:cubicBezTo>
                <a:cubicBezTo>
                  <a:pt x="4313529" y="48768"/>
                  <a:pt x="4317114" y="55437"/>
                  <a:pt x="4323283" y="58521"/>
                </a:cubicBezTo>
                <a:cubicBezTo>
                  <a:pt x="4376782" y="85271"/>
                  <a:pt x="4443260" y="77379"/>
                  <a:pt x="4498848" y="80467"/>
                </a:cubicBezTo>
                <a:cubicBezTo>
                  <a:pt x="4506163" y="82905"/>
                  <a:pt x="4513896" y="84334"/>
                  <a:pt x="4520793" y="87782"/>
                </a:cubicBezTo>
                <a:cubicBezTo>
                  <a:pt x="4573578" y="114175"/>
                  <a:pt x="4507879" y="91395"/>
                  <a:pt x="4572000" y="117043"/>
                </a:cubicBezTo>
                <a:cubicBezTo>
                  <a:pt x="4629560" y="140066"/>
                  <a:pt x="4696730" y="148692"/>
                  <a:pt x="4754880" y="160934"/>
                </a:cubicBezTo>
                <a:cubicBezTo>
                  <a:pt x="4787702" y="193758"/>
                  <a:pt x="4748724" y="159140"/>
                  <a:pt x="4791456" y="182880"/>
                </a:cubicBezTo>
                <a:cubicBezTo>
                  <a:pt x="4806827" y="191419"/>
                  <a:pt x="4835347" y="212141"/>
                  <a:pt x="4835347" y="212141"/>
                </a:cubicBezTo>
                <a:cubicBezTo>
                  <a:pt x="4837785" y="221894"/>
                  <a:pt x="4838166" y="232409"/>
                  <a:pt x="4842662" y="241401"/>
                </a:cubicBezTo>
                <a:cubicBezTo>
                  <a:pt x="4845746" y="247570"/>
                  <a:pt x="4854208" y="249863"/>
                  <a:pt x="4857292" y="256032"/>
                </a:cubicBezTo>
                <a:cubicBezTo>
                  <a:pt x="4861788" y="265024"/>
                  <a:pt x="4862169" y="275539"/>
                  <a:pt x="4864608" y="285293"/>
                </a:cubicBezTo>
                <a:cubicBezTo>
                  <a:pt x="4867046" y="312115"/>
                  <a:pt x="4867243" y="339237"/>
                  <a:pt x="4871923" y="365760"/>
                </a:cubicBezTo>
                <a:cubicBezTo>
                  <a:pt x="4874603" y="380947"/>
                  <a:pt x="4886553" y="409651"/>
                  <a:pt x="4886553" y="409651"/>
                </a:cubicBezTo>
                <a:cubicBezTo>
                  <a:pt x="4888991" y="429158"/>
                  <a:pt x="4889749" y="448950"/>
                  <a:pt x="4893868" y="468173"/>
                </a:cubicBezTo>
                <a:cubicBezTo>
                  <a:pt x="4897099" y="483252"/>
                  <a:pt x="4903622" y="497434"/>
                  <a:pt x="4908499" y="512064"/>
                </a:cubicBezTo>
                <a:lnTo>
                  <a:pt x="4915814" y="534009"/>
                </a:lnTo>
                <a:cubicBezTo>
                  <a:pt x="4918252" y="541324"/>
                  <a:pt x="4919680" y="549058"/>
                  <a:pt x="4923129" y="555955"/>
                </a:cubicBezTo>
                <a:cubicBezTo>
                  <a:pt x="4941208" y="592113"/>
                  <a:pt x="4934312" y="574871"/>
                  <a:pt x="4945075" y="607161"/>
                </a:cubicBezTo>
                <a:cubicBezTo>
                  <a:pt x="4952390" y="604723"/>
                  <a:pt x="4961568" y="605298"/>
                  <a:pt x="4967020" y="599846"/>
                </a:cubicBezTo>
                <a:cubicBezTo>
                  <a:pt x="4972472" y="594394"/>
                  <a:pt x="4970369" y="584513"/>
                  <a:pt x="4974336" y="577901"/>
                </a:cubicBezTo>
                <a:cubicBezTo>
                  <a:pt x="4977884" y="571987"/>
                  <a:pt x="4984089" y="568147"/>
                  <a:pt x="4988966" y="563270"/>
                </a:cubicBezTo>
                <a:cubicBezTo>
                  <a:pt x="4991404" y="543763"/>
                  <a:pt x="4992764" y="524091"/>
                  <a:pt x="4996281" y="504749"/>
                </a:cubicBezTo>
                <a:cubicBezTo>
                  <a:pt x="4999100" y="489246"/>
                  <a:pt x="5004116" y="476640"/>
                  <a:pt x="5018227" y="468173"/>
                </a:cubicBezTo>
                <a:cubicBezTo>
                  <a:pt x="5024839" y="464206"/>
                  <a:pt x="5032857" y="463296"/>
                  <a:pt x="5040172" y="460857"/>
                </a:cubicBezTo>
                <a:cubicBezTo>
                  <a:pt x="5053780" y="447250"/>
                  <a:pt x="5058293" y="440825"/>
                  <a:pt x="5076748" y="431597"/>
                </a:cubicBezTo>
                <a:cubicBezTo>
                  <a:pt x="5083645" y="428148"/>
                  <a:pt x="5091379" y="426720"/>
                  <a:pt x="5098694" y="424281"/>
                </a:cubicBezTo>
                <a:cubicBezTo>
                  <a:pt x="5122698" y="388275"/>
                  <a:pt x="5101337" y="412454"/>
                  <a:pt x="5142585" y="387705"/>
                </a:cubicBezTo>
                <a:cubicBezTo>
                  <a:pt x="5261373" y="316432"/>
                  <a:pt x="5139763" y="380555"/>
                  <a:pt x="5208422" y="351129"/>
                </a:cubicBezTo>
                <a:cubicBezTo>
                  <a:pt x="5219203" y="346509"/>
                  <a:pt x="5245282" y="330431"/>
                  <a:pt x="5259628" y="329184"/>
                </a:cubicBezTo>
                <a:cubicBezTo>
                  <a:pt x="5308273" y="324954"/>
                  <a:pt x="5357164" y="324307"/>
                  <a:pt x="5405932" y="321869"/>
                </a:cubicBezTo>
                <a:cubicBezTo>
                  <a:pt x="5410809" y="314554"/>
                  <a:pt x="5416992" y="307957"/>
                  <a:pt x="5420563" y="299923"/>
                </a:cubicBezTo>
                <a:cubicBezTo>
                  <a:pt x="5426826" y="285830"/>
                  <a:pt x="5435193" y="256032"/>
                  <a:pt x="5435193" y="256032"/>
                </a:cubicBezTo>
                <a:cubicBezTo>
                  <a:pt x="5437631" y="236525"/>
                  <a:pt x="5438991" y="216852"/>
                  <a:pt x="5442508" y="197510"/>
                </a:cubicBezTo>
                <a:cubicBezTo>
                  <a:pt x="5443887" y="189924"/>
                  <a:pt x="5443737" y="180299"/>
                  <a:pt x="5449824" y="175565"/>
                </a:cubicBezTo>
                <a:cubicBezTo>
                  <a:pt x="5467039" y="162175"/>
                  <a:pt x="5508345" y="146304"/>
                  <a:pt x="5508345" y="146304"/>
                </a:cubicBezTo>
              </a:path>
            </a:pathLst>
          </a:custGeom>
          <a:noFill/>
          <a:ln w="19050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82352" y="6078810"/>
            <a:ext cx="4136391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Espaço Reservado para Conteúdo 2"/>
          <p:cNvSpPr txBox="1">
            <a:spLocks/>
          </p:cNvSpPr>
          <p:nvPr/>
        </p:nvSpPr>
        <p:spPr>
          <a:xfrm>
            <a:off x="404496" y="1399360"/>
            <a:ext cx="9229024" cy="24616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Municípios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São Paulo e Guarulhos</a:t>
            </a: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Extensão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25 km</a:t>
            </a:r>
            <a:r>
              <a:rPr lang="pt-BR" sz="1800" dirty="0" smtClean="0"/>
              <a:t> </a:t>
            </a: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/>
              <a:t>Valor das obras</a:t>
            </a:r>
            <a:r>
              <a:rPr lang="pt-BR" sz="1800" dirty="0"/>
              <a:t>:  R$ </a:t>
            </a:r>
            <a:r>
              <a:rPr lang="pt-BR" sz="1800" dirty="0" smtClean="0"/>
              <a:t>223.723.083,24 (Fonte 1 - GESP)</a:t>
            </a:r>
            <a:endParaRPr lang="pt-BR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 smtClean="0"/>
              <a:t>Data </a:t>
            </a:r>
            <a:r>
              <a:rPr lang="pt-BR" sz="1800" u="sng" dirty="0"/>
              <a:t>de </a:t>
            </a:r>
            <a:r>
              <a:rPr lang="pt-BR" sz="1800" u="sng" dirty="0" smtClean="0"/>
              <a:t>encerramento dos serviços</a:t>
            </a:r>
            <a:r>
              <a:rPr lang="pt-BR" sz="1800" dirty="0" smtClean="0"/>
              <a:t>: outubro/2015</a:t>
            </a: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/>
              <a:t>População beneficiada</a:t>
            </a:r>
            <a:r>
              <a:rPr lang="pt-BR" sz="1800" dirty="0"/>
              <a:t>: Não há levantamento do número de usuários</a:t>
            </a:r>
            <a:r>
              <a:rPr lang="pt-BR" sz="1800" dirty="0" smtClean="0"/>
              <a:t>.</a:t>
            </a:r>
            <a:endParaRPr lang="pt-BR" sz="1800" dirty="0"/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pt-BR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pt-BR" sz="1800" dirty="0" smtClean="0"/>
          </a:p>
        </p:txBody>
      </p:sp>
    </p:spTree>
    <p:extLst>
      <p:ext uri="{BB962C8B-B14F-4D97-AF65-F5344CB8AC3E}">
        <p14:creationId xmlns:p14="http://schemas.microsoft.com/office/powerpoint/2010/main" xmlns="" val="65755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16496" y="44624"/>
            <a:ext cx="9445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r"/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PARQUE VÁRZEAS DO TIETÊ – 1ª ETAPA: </a:t>
            </a: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OBRAS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0" y="453144"/>
            <a:ext cx="9906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Imagem 7" descr="Logo PVT.ti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6463" y="6237312"/>
            <a:ext cx="390043" cy="408432"/>
          </a:xfrm>
          <a:prstGeom prst="rect">
            <a:avLst/>
          </a:prstGeom>
        </p:spPr>
      </p:pic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404496" y="1124744"/>
            <a:ext cx="9373040" cy="158417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pt-BR" sz="1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346738" y="4221088"/>
            <a:ext cx="9430798" cy="2016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403874" y="663079"/>
            <a:ext cx="9445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DESASSOREAMENTO  DO TIETÊ (LOTE 3)</a:t>
            </a:r>
            <a:endParaRPr lang="pt-BR" sz="2400" b="1" dirty="0"/>
          </a:p>
        </p:txBody>
      </p:sp>
      <p:sp>
        <p:nvSpPr>
          <p:cNvPr id="16" name="Triângulo isósceles 15"/>
          <p:cNvSpPr/>
          <p:nvPr/>
        </p:nvSpPr>
        <p:spPr>
          <a:xfrm rot="5400000">
            <a:off x="175849" y="787303"/>
            <a:ext cx="300033" cy="230832"/>
          </a:xfrm>
          <a:prstGeom prst="triangle">
            <a:avLst/>
          </a:prstGeom>
          <a:solidFill>
            <a:srgbClr val="397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9305" t="15350" r="11247"/>
          <a:stretch/>
        </p:blipFill>
        <p:spPr>
          <a:xfrm>
            <a:off x="5591222" y="752702"/>
            <a:ext cx="4186314" cy="6105299"/>
          </a:xfrm>
          <a:prstGeom prst="rect">
            <a:avLst/>
          </a:prstGeom>
        </p:spPr>
      </p:pic>
      <p:pic>
        <p:nvPicPr>
          <p:cNvPr id="13" name="Picture 2" descr="C:\Users\maira\Desktop\Lote 3 - Desassoreamento - Fig. 02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06506" y="2348880"/>
            <a:ext cx="4632825" cy="252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6284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17914" y="1559845"/>
            <a:ext cx="4635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/>
              <a:t>OBRAS E SERVIÇOS</a:t>
            </a:r>
            <a:endParaRPr lang="pt-BR" sz="3200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5011056" y="4149080"/>
            <a:ext cx="47228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4000" b="1" dirty="0" smtClean="0"/>
          </a:p>
          <a:p>
            <a:r>
              <a:rPr lang="pt-BR" sz="4000" b="1" dirty="0" smtClean="0"/>
              <a:t>EM EXECUÇÃO</a:t>
            </a:r>
          </a:p>
          <a:p>
            <a:endParaRPr lang="pt-BR" sz="4000" b="1" dirty="0"/>
          </a:p>
        </p:txBody>
      </p:sp>
      <p:pic>
        <p:nvPicPr>
          <p:cNvPr id="7" name="Imagem 6" descr="Logo PVT.ti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6463" y="6237312"/>
            <a:ext cx="390043" cy="408432"/>
          </a:xfrm>
          <a:prstGeom prst="rect">
            <a:avLst/>
          </a:prstGeom>
        </p:spPr>
      </p:pic>
      <p:cxnSp>
        <p:nvCxnSpPr>
          <p:cNvPr id="8" name="Conector reto 7"/>
          <p:cNvCxnSpPr/>
          <p:nvPr/>
        </p:nvCxnSpPr>
        <p:spPr>
          <a:xfrm>
            <a:off x="4985656" y="1556792"/>
            <a:ext cx="0" cy="391196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9824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16496" y="44624"/>
            <a:ext cx="9445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r"/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PARQUE VÁRZEAS DO TIETÊ – 1ª ETAPA: </a:t>
            </a: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OBRAS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0" y="453144"/>
            <a:ext cx="9906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Imagem 7" descr="Logo PVT.ti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6463" y="6237312"/>
            <a:ext cx="390043" cy="408432"/>
          </a:xfrm>
          <a:prstGeom prst="rect">
            <a:avLst/>
          </a:prstGeom>
        </p:spPr>
      </p:pic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404496" y="1268760"/>
            <a:ext cx="9373040" cy="158417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Município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Guarulhos</a:t>
            </a: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Extensão</a:t>
            </a:r>
            <a:r>
              <a:rPr lang="pt-B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21 km (8 km entregues)</a:t>
            </a: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Valor do Contrato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R</a:t>
            </a:r>
            <a:r>
              <a:rPr lang="pt-BR" sz="1800" dirty="0" smtClean="0"/>
              <a:t>$ 44.287.084,08 – </a:t>
            </a:r>
            <a:r>
              <a:rPr lang="pt-BR" sz="1800" b="1" dirty="0">
                <a:solidFill>
                  <a:srgbClr val="C00000"/>
                </a:solidFill>
              </a:rPr>
              <a:t>100% fonte 7 </a:t>
            </a:r>
            <a:r>
              <a:rPr lang="pt-BR" sz="1800" dirty="0"/>
              <a:t>(BID)</a:t>
            </a: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Situação</a:t>
            </a:r>
            <a:r>
              <a:rPr lang="pt-B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Obras em execução (8 </a:t>
            </a:r>
            <a:r>
              <a:rPr lang="pt-B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km em 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funcionamento).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34144" y="3437147"/>
            <a:ext cx="8899376" cy="294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346738" y="4221088"/>
            <a:ext cx="9430798" cy="2016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403874" y="663079"/>
            <a:ext cx="9445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VIA PARQUE E CICLOVIA GUARULHOS (em execução)</a:t>
            </a:r>
            <a:endParaRPr lang="pt-BR" sz="2400" b="1" dirty="0"/>
          </a:p>
        </p:txBody>
      </p:sp>
      <p:sp>
        <p:nvSpPr>
          <p:cNvPr id="16" name="Triângulo isósceles 15"/>
          <p:cNvSpPr/>
          <p:nvPr/>
        </p:nvSpPr>
        <p:spPr>
          <a:xfrm rot="5400000">
            <a:off x="175849" y="787303"/>
            <a:ext cx="300033" cy="230832"/>
          </a:xfrm>
          <a:prstGeom prst="triangle">
            <a:avLst/>
          </a:prstGeom>
          <a:solidFill>
            <a:srgbClr val="397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6249144" y="1277759"/>
            <a:ext cx="3384376" cy="143116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88900" lvl="1">
              <a:spcBef>
                <a:spcPts val="0"/>
              </a:spcBef>
              <a:spcAft>
                <a:spcPts val="600"/>
              </a:spcAft>
              <a:buNone/>
            </a:pPr>
            <a:r>
              <a:rPr lang="pt-B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DATAS MARCO</a:t>
            </a:r>
          </a:p>
          <a:p>
            <a:pPr marL="88900" lvl="1">
              <a:spcBef>
                <a:spcPts val="0"/>
              </a:spcBef>
              <a:spcAft>
                <a:spcPts val="600"/>
              </a:spcAft>
              <a:buNone/>
            </a:pPr>
            <a:r>
              <a:rPr lang="pt-BR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Assinatura Contrato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22/08/2013</a:t>
            </a:r>
            <a:endParaRPr lang="pt-BR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88900" lvl="1">
              <a:spcBef>
                <a:spcPts val="0"/>
              </a:spcBef>
              <a:spcAft>
                <a:spcPts val="600"/>
              </a:spcAft>
              <a:buNone/>
            </a:pPr>
            <a:r>
              <a:rPr lang="pt-BR" b="1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Ordem de Serviço</a:t>
            </a:r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pt-B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04/09/2013</a:t>
            </a:r>
          </a:p>
          <a:p>
            <a:pPr marL="88900" lvl="1">
              <a:spcAft>
                <a:spcPts val="600"/>
              </a:spcAft>
            </a:pPr>
            <a:r>
              <a:rPr lang="pt-BR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Término (previsto)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04/09/2016</a:t>
            </a:r>
            <a:endParaRPr lang="pt-B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037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16496" y="44624"/>
            <a:ext cx="9445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r"/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PARQUE VÁRZEAS DO TIETÊ – 1ª ETAPA: </a:t>
            </a: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OBRAS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0" y="453144"/>
            <a:ext cx="9906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Imagem 7" descr="Logo PVT.ti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6463" y="6237312"/>
            <a:ext cx="390043" cy="408432"/>
          </a:xfrm>
          <a:prstGeom prst="rect">
            <a:avLst/>
          </a:prstGeom>
        </p:spPr>
      </p:pic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553116" y="6131629"/>
            <a:ext cx="9373040" cy="158417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pt-BR" sz="1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403874" y="663079"/>
            <a:ext cx="9445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VIA PARQUE E CICLOVIA GUARULHOS (em execução)</a:t>
            </a:r>
          </a:p>
        </p:txBody>
      </p:sp>
      <p:sp>
        <p:nvSpPr>
          <p:cNvPr id="16" name="Triângulo isósceles 15"/>
          <p:cNvSpPr/>
          <p:nvPr/>
        </p:nvSpPr>
        <p:spPr>
          <a:xfrm rot="5400000">
            <a:off x="175849" y="787303"/>
            <a:ext cx="300033" cy="230832"/>
          </a:xfrm>
          <a:prstGeom prst="triangle">
            <a:avLst/>
          </a:prstGeom>
          <a:solidFill>
            <a:srgbClr val="397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22464" y="1052736"/>
            <a:ext cx="7408490" cy="563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1704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16496" y="44624"/>
            <a:ext cx="9445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 PROGRAMA PARQUE VÁRZEAS DO TIETÊ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0" y="453144"/>
            <a:ext cx="9906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Imagem 7" descr="Logo PVT.ti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6463" y="6237312"/>
            <a:ext cx="390043" cy="408432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403874" y="663079"/>
            <a:ext cx="9445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LOCALIZAÇÃO</a:t>
            </a:r>
            <a:endParaRPr lang="pt-BR" sz="2400" b="1" dirty="0"/>
          </a:p>
        </p:txBody>
      </p:sp>
      <p:sp>
        <p:nvSpPr>
          <p:cNvPr id="9" name="Triângulo isósceles 8"/>
          <p:cNvSpPr/>
          <p:nvPr/>
        </p:nvSpPr>
        <p:spPr>
          <a:xfrm rot="5400000">
            <a:off x="175849" y="787303"/>
            <a:ext cx="300033" cy="230832"/>
          </a:xfrm>
          <a:prstGeom prst="triangle">
            <a:avLst/>
          </a:prstGeom>
          <a:solidFill>
            <a:srgbClr val="397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60512" y="1440160"/>
            <a:ext cx="9000284" cy="5301208"/>
          </a:xfrm>
          <a:prstGeom prst="rect">
            <a:avLst/>
          </a:prstGeom>
        </p:spPr>
      </p:pic>
      <p:sp>
        <p:nvSpPr>
          <p:cNvPr id="19" name="Espaço Reservado para Conteúdo 2"/>
          <p:cNvSpPr>
            <a:spLocks noGrp="1"/>
          </p:cNvSpPr>
          <p:nvPr>
            <p:ph idx="1"/>
          </p:nvPr>
        </p:nvSpPr>
        <p:spPr>
          <a:xfrm>
            <a:off x="403874" y="1124744"/>
            <a:ext cx="9301654" cy="1944216"/>
          </a:xfrm>
        </p:spPr>
        <p:txBody>
          <a:bodyPr>
            <a:noAutofit/>
          </a:bodyPr>
          <a:lstStyle/>
          <a:p>
            <a:pPr marL="285750" lvl="1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1800" dirty="0" smtClean="0"/>
              <a:t>O Parque Várzeas do Tietê – PVT está inserido na </a:t>
            </a:r>
            <a:r>
              <a:rPr lang="pt-BR" sz="1800" b="1" dirty="0" smtClean="0"/>
              <a:t>Bacia do Alto Tietê</a:t>
            </a:r>
            <a:r>
              <a:rPr lang="pt-BR" sz="1800" dirty="0" smtClean="0"/>
              <a:t>, que constitui uma ampla superfície de drenagem (mais de 5.000 km²)</a:t>
            </a:r>
          </a:p>
          <a:p>
            <a:pPr marL="0" indent="0" algn="just">
              <a:buNone/>
            </a:pP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xmlns="" val="274105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16496" y="44624"/>
            <a:ext cx="9445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r"/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PARQUE VÁRZEAS DO TIETÊ – 1ª ETAPA: </a:t>
            </a: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OBRAS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0" y="453144"/>
            <a:ext cx="9906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Imagem 7" descr="Logo PVT.ti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6463" y="6237312"/>
            <a:ext cx="390043" cy="408432"/>
          </a:xfrm>
          <a:prstGeom prst="rect">
            <a:avLst/>
          </a:prstGeom>
        </p:spPr>
      </p:pic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404496" y="1340768"/>
            <a:ext cx="5916656" cy="158417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Município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São Paulo</a:t>
            </a: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Área 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8,7 ha - </a:t>
            </a:r>
            <a:r>
              <a:rPr lang="pt-BR" sz="18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Número de equipamentos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13</a:t>
            </a:r>
            <a:endParaRPr lang="pt-BR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Valor do Contrato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R</a:t>
            </a:r>
            <a:r>
              <a:rPr lang="pt-BR" sz="1800" dirty="0"/>
              <a:t>$ 8.755.149,02 </a:t>
            </a:r>
            <a:r>
              <a:rPr lang="pt-BR" sz="1800" dirty="0" smtClean="0"/>
              <a:t>– </a:t>
            </a:r>
            <a:r>
              <a:rPr lang="pt-BR" sz="1800" b="1" dirty="0" smtClean="0">
                <a:solidFill>
                  <a:srgbClr val="C00000"/>
                </a:solidFill>
              </a:rPr>
              <a:t>100% </a:t>
            </a:r>
            <a:r>
              <a:rPr lang="pt-BR" sz="1800" b="1" dirty="0">
                <a:solidFill>
                  <a:srgbClr val="C00000"/>
                </a:solidFill>
              </a:rPr>
              <a:t>fonte 7 </a:t>
            </a:r>
            <a:r>
              <a:rPr lang="pt-BR" sz="1800" dirty="0"/>
              <a:t>(BID</a:t>
            </a:r>
            <a:r>
              <a:rPr lang="pt-BR" sz="1800" dirty="0" smtClean="0"/>
              <a:t>)</a:t>
            </a: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Situação</a:t>
            </a:r>
            <a:r>
              <a:rPr lang="pt-B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Obras em fase inicial (implantação de canteiro)</a:t>
            </a:r>
            <a:endParaRPr lang="pt-BR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pt-BR" sz="1800" dirty="0" smtClean="0"/>
          </a:p>
        </p:txBody>
      </p:sp>
      <p:sp>
        <p:nvSpPr>
          <p:cNvPr id="15" name="CaixaDeTexto 14"/>
          <p:cNvSpPr txBox="1"/>
          <p:nvPr/>
        </p:nvSpPr>
        <p:spPr>
          <a:xfrm>
            <a:off x="403874" y="663079"/>
            <a:ext cx="9445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NÚCLEO </a:t>
            </a:r>
            <a:r>
              <a:rPr lang="pt-BR" sz="2400" b="1" dirty="0"/>
              <a:t>DE LAZER ITAIM BIACICA </a:t>
            </a:r>
            <a:r>
              <a:rPr lang="pt-BR" sz="2400" b="1" dirty="0" smtClean="0"/>
              <a:t>– </a:t>
            </a:r>
            <a:r>
              <a:rPr lang="pt-BR" sz="2400" b="1" dirty="0"/>
              <a:t>SETOR </a:t>
            </a:r>
            <a:r>
              <a:rPr lang="pt-BR" sz="2400" b="1" dirty="0" smtClean="0"/>
              <a:t>1 (em execução)</a:t>
            </a:r>
            <a:endParaRPr lang="pt-BR" sz="2400" b="1" dirty="0"/>
          </a:p>
        </p:txBody>
      </p:sp>
      <p:sp>
        <p:nvSpPr>
          <p:cNvPr id="16" name="Triângulo isósceles 15"/>
          <p:cNvSpPr/>
          <p:nvPr/>
        </p:nvSpPr>
        <p:spPr>
          <a:xfrm rot="5400000">
            <a:off x="175849" y="787303"/>
            <a:ext cx="300033" cy="230832"/>
          </a:xfrm>
          <a:prstGeom prst="triangle">
            <a:avLst/>
          </a:prstGeom>
          <a:solidFill>
            <a:srgbClr val="397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6249144" y="1349767"/>
            <a:ext cx="3384376" cy="143116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88900" lvl="1">
              <a:spcBef>
                <a:spcPts val="0"/>
              </a:spcBef>
              <a:spcAft>
                <a:spcPts val="600"/>
              </a:spcAft>
              <a:buNone/>
            </a:pPr>
            <a:r>
              <a:rPr lang="pt-B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DATAS MARCO</a:t>
            </a:r>
          </a:p>
          <a:p>
            <a:pPr marL="88900" lvl="1">
              <a:spcBef>
                <a:spcPts val="0"/>
              </a:spcBef>
              <a:spcAft>
                <a:spcPts val="600"/>
              </a:spcAft>
              <a:buNone/>
            </a:pPr>
            <a:r>
              <a:rPr lang="pt-BR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Assinatura Contrato</a:t>
            </a:r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01/12/2015</a:t>
            </a:r>
          </a:p>
          <a:p>
            <a:pPr marL="88900" lvl="1">
              <a:spcBef>
                <a:spcPts val="0"/>
              </a:spcBef>
              <a:spcAft>
                <a:spcPts val="600"/>
              </a:spcAft>
              <a:buNone/>
            </a:pPr>
            <a:r>
              <a:rPr lang="pt-BR" b="1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Ordem de Serviço</a:t>
            </a:r>
            <a:r>
              <a:rPr lang="pt-B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04/01/2016</a:t>
            </a:r>
          </a:p>
          <a:p>
            <a:pPr marL="88900" lvl="1">
              <a:spcAft>
                <a:spcPts val="600"/>
              </a:spcAft>
            </a:pPr>
            <a:r>
              <a:rPr lang="pt-BR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Término (previsto)</a:t>
            </a:r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04/01/2017</a:t>
            </a:r>
          </a:p>
        </p:txBody>
      </p:sp>
      <p:pic>
        <p:nvPicPr>
          <p:cNvPr id="12" name="Imagem 11"/>
          <p:cNvPicPr/>
          <p:nvPr/>
        </p:nvPicPr>
        <p:blipFill rotWithShape="1">
          <a:blip r:embed="rId3" cstate="email">
            <a:lum bright="4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04528" y="3874464"/>
            <a:ext cx="8640960" cy="2160240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3" name="Picture 1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55911" y="6066330"/>
            <a:ext cx="4297089" cy="531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lipse 13"/>
          <p:cNvSpPr>
            <a:spLocks/>
          </p:cNvSpPr>
          <p:nvPr/>
        </p:nvSpPr>
        <p:spPr>
          <a:xfrm>
            <a:off x="8016527" y="4869160"/>
            <a:ext cx="527298" cy="527298"/>
          </a:xfrm>
          <a:prstGeom prst="ellipse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4337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16496" y="44624"/>
            <a:ext cx="9445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r"/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PARQUE VÁRZEAS DO TIETÊ – 1ª ETAPA: </a:t>
            </a: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OBRAS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0" y="453144"/>
            <a:ext cx="9906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Imagem 7" descr="Logo PVT.ti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6463" y="6237312"/>
            <a:ext cx="390043" cy="408432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403874" y="663079"/>
            <a:ext cx="9445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NÚCLEO </a:t>
            </a:r>
            <a:r>
              <a:rPr lang="pt-BR" sz="2400" b="1" dirty="0"/>
              <a:t>DE LAZER ITAIM BIACICA </a:t>
            </a:r>
            <a:r>
              <a:rPr lang="pt-BR" sz="2400" b="1" dirty="0" smtClean="0"/>
              <a:t>– </a:t>
            </a:r>
            <a:r>
              <a:rPr lang="pt-BR" sz="2400" b="1" dirty="0"/>
              <a:t>SETOR 1</a:t>
            </a:r>
          </a:p>
        </p:txBody>
      </p:sp>
      <p:sp>
        <p:nvSpPr>
          <p:cNvPr id="16" name="Triângulo isósceles 15"/>
          <p:cNvSpPr/>
          <p:nvPr/>
        </p:nvSpPr>
        <p:spPr>
          <a:xfrm rot="5400000">
            <a:off x="175849" y="787303"/>
            <a:ext cx="300033" cy="230832"/>
          </a:xfrm>
          <a:prstGeom prst="triangle">
            <a:avLst/>
          </a:prstGeom>
          <a:solidFill>
            <a:srgbClr val="397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136576" y="1123212"/>
            <a:ext cx="3638702" cy="2809078"/>
          </a:xfrm>
          <a:prstGeom prst="rect">
            <a:avLst/>
          </a:prstGeom>
          <a:noFill/>
        </p:spPr>
      </p:pic>
      <p:pic>
        <p:nvPicPr>
          <p:cNvPr id="13314" name="Imagem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169024" y="1128936"/>
            <a:ext cx="3784250" cy="2838188"/>
          </a:xfrm>
          <a:prstGeom prst="rect">
            <a:avLst/>
          </a:prstGeom>
          <a:noFill/>
        </p:spPr>
      </p:pic>
      <p:pic>
        <p:nvPicPr>
          <p:cNvPr id="13313" name="Imagem 1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194424" y="4100688"/>
            <a:ext cx="3744416" cy="2401543"/>
          </a:xfrm>
          <a:prstGeom prst="rect">
            <a:avLst/>
          </a:prstGeom>
          <a:noFill/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0" y="6638925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136576" y="4100688"/>
            <a:ext cx="3672408" cy="242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8880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17914" y="1559845"/>
            <a:ext cx="4635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/>
              <a:t>OBRAS E SERVIÇOS</a:t>
            </a:r>
            <a:endParaRPr lang="pt-BR" sz="3200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5011056" y="4149080"/>
            <a:ext cx="47228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4000" b="1" dirty="0" smtClean="0"/>
          </a:p>
          <a:p>
            <a:r>
              <a:rPr lang="pt-BR" sz="4000" b="1" dirty="0" smtClean="0"/>
              <a:t>EM CONTRATAÇÃO</a:t>
            </a:r>
          </a:p>
          <a:p>
            <a:endParaRPr lang="pt-BR" sz="4000" b="1" dirty="0"/>
          </a:p>
        </p:txBody>
      </p:sp>
      <p:pic>
        <p:nvPicPr>
          <p:cNvPr id="7" name="Imagem 6" descr="Logo PVT.ti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6463" y="6237312"/>
            <a:ext cx="390043" cy="408432"/>
          </a:xfrm>
          <a:prstGeom prst="rect">
            <a:avLst/>
          </a:prstGeom>
        </p:spPr>
      </p:pic>
      <p:cxnSp>
        <p:nvCxnSpPr>
          <p:cNvPr id="8" name="Conector reto 7"/>
          <p:cNvCxnSpPr/>
          <p:nvPr/>
        </p:nvCxnSpPr>
        <p:spPr>
          <a:xfrm>
            <a:off x="4985656" y="1556792"/>
            <a:ext cx="0" cy="391196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9824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16496" y="44624"/>
            <a:ext cx="9445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r"/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PARQUE VÁRZEAS DO TIETÊ – 1ª ETAPA: </a:t>
            </a: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OBRAS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0" y="453144"/>
            <a:ext cx="9906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Imagem 7" descr="Logo PVT.ti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6463" y="6237312"/>
            <a:ext cx="390043" cy="408432"/>
          </a:xfrm>
          <a:prstGeom prst="rect">
            <a:avLst/>
          </a:prstGeom>
        </p:spPr>
      </p:pic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404496" y="1399360"/>
            <a:ext cx="9229024" cy="24616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Município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São Paulo</a:t>
            </a: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Área 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21,0 ha - </a:t>
            </a:r>
            <a:r>
              <a:rPr lang="pt-BR" sz="18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Número de equipamentos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27</a:t>
            </a:r>
            <a:endParaRPr lang="pt-BR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Valor </a:t>
            </a:r>
            <a:r>
              <a:rPr lang="pt-BR" sz="18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estimado da obra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R</a:t>
            </a:r>
            <a:r>
              <a:rPr lang="pt-BR" sz="1800" dirty="0"/>
              <a:t>$ </a:t>
            </a:r>
            <a:r>
              <a:rPr lang="pt-BR" sz="1800" dirty="0" smtClean="0"/>
              <a:t>28,5 milhões – </a:t>
            </a:r>
            <a:r>
              <a:rPr lang="pt-BR" sz="1800" b="1" dirty="0" smtClean="0">
                <a:solidFill>
                  <a:srgbClr val="C00000"/>
                </a:solidFill>
              </a:rPr>
              <a:t>100% </a:t>
            </a:r>
            <a:r>
              <a:rPr lang="pt-BR" sz="1800" b="1" dirty="0">
                <a:solidFill>
                  <a:srgbClr val="C00000"/>
                </a:solidFill>
              </a:rPr>
              <a:t>fonte 7 </a:t>
            </a:r>
            <a:r>
              <a:rPr lang="pt-BR" sz="1800" dirty="0"/>
              <a:t>(BID</a:t>
            </a:r>
            <a:r>
              <a:rPr lang="pt-BR" sz="1800" dirty="0" smtClean="0"/>
              <a:t>)</a:t>
            </a: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Situação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Licitação em fase final (contrato em tramitação para assinatura). </a:t>
            </a: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Início previsto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2º trimestre/2016</a:t>
            </a: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Prazo de Execução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24 meses</a:t>
            </a:r>
            <a:endParaRPr lang="pt-BR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pt-BR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pt-BR" sz="1800" dirty="0" smtClean="0"/>
          </a:p>
        </p:txBody>
      </p:sp>
      <p:sp>
        <p:nvSpPr>
          <p:cNvPr id="15" name="CaixaDeTexto 14"/>
          <p:cNvSpPr txBox="1"/>
          <p:nvPr/>
        </p:nvSpPr>
        <p:spPr>
          <a:xfrm>
            <a:off x="403874" y="663079"/>
            <a:ext cx="9445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NÚCLEO </a:t>
            </a:r>
            <a:r>
              <a:rPr lang="pt-BR" sz="2400" b="1" dirty="0"/>
              <a:t>DE LAZER </a:t>
            </a:r>
            <a:r>
              <a:rPr lang="pt-BR" sz="2400" b="1" dirty="0" smtClean="0"/>
              <a:t>JARDIM HELENA – </a:t>
            </a:r>
            <a:r>
              <a:rPr lang="pt-BR" sz="2400" b="1" dirty="0"/>
              <a:t>SETOR </a:t>
            </a:r>
            <a:r>
              <a:rPr lang="pt-BR" sz="2400" b="1" dirty="0" smtClean="0"/>
              <a:t>1 (em licitação)</a:t>
            </a:r>
            <a:endParaRPr lang="pt-BR" sz="2400" b="1" dirty="0"/>
          </a:p>
        </p:txBody>
      </p:sp>
      <p:sp>
        <p:nvSpPr>
          <p:cNvPr id="16" name="Triângulo isósceles 15"/>
          <p:cNvSpPr/>
          <p:nvPr/>
        </p:nvSpPr>
        <p:spPr>
          <a:xfrm rot="5400000">
            <a:off x="175849" y="787303"/>
            <a:ext cx="300033" cy="230832"/>
          </a:xfrm>
          <a:prstGeom prst="triangle">
            <a:avLst/>
          </a:prstGeom>
          <a:solidFill>
            <a:srgbClr val="397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/>
          <p:cNvPicPr/>
          <p:nvPr/>
        </p:nvPicPr>
        <p:blipFill rotWithShape="1">
          <a:blip r:embed="rId3" cstate="email">
            <a:lum bright="4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04528" y="3874464"/>
            <a:ext cx="8640960" cy="2160240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3" name="Picture 1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55911" y="6066330"/>
            <a:ext cx="4297089" cy="531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lipse 13"/>
          <p:cNvSpPr>
            <a:spLocks/>
          </p:cNvSpPr>
          <p:nvPr/>
        </p:nvSpPr>
        <p:spPr>
          <a:xfrm>
            <a:off x="7545288" y="4221088"/>
            <a:ext cx="527298" cy="527298"/>
          </a:xfrm>
          <a:prstGeom prst="ellipse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79592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16496" y="44624"/>
            <a:ext cx="9445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r"/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PARQUE VÁRZEAS DO TIETÊ – 1ª ETAPA: </a:t>
            </a: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OBRAS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0" y="453144"/>
            <a:ext cx="9906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Imagem 7" descr="Logo PVT.ti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6463" y="6237312"/>
            <a:ext cx="390043" cy="408432"/>
          </a:xfrm>
          <a:prstGeom prst="rect">
            <a:avLst/>
          </a:prstGeom>
        </p:spPr>
      </p:pic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404496" y="1399360"/>
            <a:ext cx="9229024" cy="24616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Municípios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São Paulo e Guarulhos</a:t>
            </a: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Área 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pt-B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1,0 ha</a:t>
            </a:r>
            <a:endParaRPr lang="pt-BR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Valor </a:t>
            </a:r>
            <a:r>
              <a:rPr lang="pt-BR" sz="18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estimado da obra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R</a:t>
            </a:r>
            <a:r>
              <a:rPr lang="pt-BR" sz="1800" dirty="0"/>
              <a:t>$ </a:t>
            </a:r>
            <a:r>
              <a:rPr lang="pt-BR" sz="1800" dirty="0" smtClean="0"/>
              <a:t>10,0 milhões – </a:t>
            </a:r>
            <a:r>
              <a:rPr lang="pt-BR" sz="1800" b="1" dirty="0" smtClean="0">
                <a:solidFill>
                  <a:srgbClr val="C00000"/>
                </a:solidFill>
              </a:rPr>
              <a:t>90 % </a:t>
            </a:r>
            <a:r>
              <a:rPr lang="pt-BR" sz="1800" b="1" dirty="0">
                <a:solidFill>
                  <a:srgbClr val="C00000"/>
                </a:solidFill>
              </a:rPr>
              <a:t>fonte 7 </a:t>
            </a:r>
            <a:r>
              <a:rPr lang="pt-BR" sz="1800" dirty="0"/>
              <a:t>(BID</a:t>
            </a:r>
            <a:r>
              <a:rPr lang="pt-BR" sz="1800" dirty="0" smtClean="0"/>
              <a:t>)</a:t>
            </a: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Situação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Licitação em fase final (contrato em tramitação para assinatura). </a:t>
            </a: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Início previsto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2º trimestre/2016</a:t>
            </a: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Prazo de Execução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13 meses</a:t>
            </a:r>
            <a:endParaRPr lang="pt-BR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pt-BR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pt-BR" sz="1800" dirty="0" smtClean="0"/>
          </a:p>
        </p:txBody>
      </p:sp>
      <p:sp>
        <p:nvSpPr>
          <p:cNvPr id="15" name="CaixaDeTexto 14"/>
          <p:cNvSpPr txBox="1"/>
          <p:nvPr/>
        </p:nvSpPr>
        <p:spPr>
          <a:xfrm>
            <a:off x="403874" y="663079"/>
            <a:ext cx="9445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REMOÇÃO DE ATERROS E ENTULHOS (em licitação)</a:t>
            </a:r>
            <a:endParaRPr lang="pt-BR" sz="2400" b="1" dirty="0"/>
          </a:p>
        </p:txBody>
      </p:sp>
      <p:sp>
        <p:nvSpPr>
          <p:cNvPr id="16" name="Triângulo isósceles 15"/>
          <p:cNvSpPr/>
          <p:nvPr/>
        </p:nvSpPr>
        <p:spPr>
          <a:xfrm rot="5400000">
            <a:off x="175849" y="787303"/>
            <a:ext cx="300033" cy="230832"/>
          </a:xfrm>
          <a:prstGeom prst="triangle">
            <a:avLst/>
          </a:prstGeom>
          <a:solidFill>
            <a:srgbClr val="397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/>
          <p:cNvPicPr/>
          <p:nvPr/>
        </p:nvPicPr>
        <p:blipFill rotWithShape="1">
          <a:blip r:embed="rId3" cstate="email">
            <a:lum bright="4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04528" y="3874464"/>
            <a:ext cx="8640960" cy="2160240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4" name="Elipse 13"/>
          <p:cNvSpPr>
            <a:spLocks/>
          </p:cNvSpPr>
          <p:nvPr/>
        </p:nvSpPr>
        <p:spPr>
          <a:xfrm>
            <a:off x="8193360" y="4149080"/>
            <a:ext cx="1008112" cy="1008112"/>
          </a:xfrm>
          <a:prstGeom prst="ellipse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04528" y="6034704"/>
            <a:ext cx="42100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692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16496" y="44624"/>
            <a:ext cx="9445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r"/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PARQUE VÁRZEAS DO TIETÊ – 1ª ETAPA: </a:t>
            </a: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OBRAS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0" y="453144"/>
            <a:ext cx="9906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Imagem 7" descr="Logo PVT.ti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6463" y="6237312"/>
            <a:ext cx="390043" cy="408432"/>
          </a:xfrm>
          <a:prstGeom prst="rect">
            <a:avLst/>
          </a:prstGeom>
        </p:spPr>
      </p:pic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404496" y="1412776"/>
            <a:ext cx="9229024" cy="230425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Município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Guarulhos</a:t>
            </a: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Extensão da Obra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3,9 km - </a:t>
            </a:r>
            <a:r>
              <a:rPr lang="pt-BR" sz="18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Reservatório de Contenção</a:t>
            </a:r>
            <a:r>
              <a:rPr lang="pt-B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Volume máximo de 415.000 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m³</a:t>
            </a:r>
            <a:endParaRPr lang="pt-BR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Valor </a:t>
            </a:r>
            <a:r>
              <a:rPr lang="pt-BR" sz="18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estimado da obra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R</a:t>
            </a:r>
            <a:r>
              <a:rPr lang="pt-BR" sz="1800" dirty="0"/>
              <a:t>$ </a:t>
            </a:r>
            <a:r>
              <a:rPr lang="pt-BR" sz="1800" dirty="0" smtClean="0"/>
              <a:t>67,4 milhões – </a:t>
            </a:r>
            <a:r>
              <a:rPr lang="pt-BR" sz="1800" b="1" dirty="0" smtClean="0">
                <a:solidFill>
                  <a:srgbClr val="C00000"/>
                </a:solidFill>
              </a:rPr>
              <a:t>100% </a:t>
            </a:r>
            <a:r>
              <a:rPr lang="pt-BR" sz="1800" b="1" dirty="0">
                <a:solidFill>
                  <a:srgbClr val="C00000"/>
                </a:solidFill>
              </a:rPr>
              <a:t>fonte 7 </a:t>
            </a:r>
            <a:r>
              <a:rPr lang="pt-BR" sz="1800" dirty="0"/>
              <a:t>(BID</a:t>
            </a:r>
            <a:r>
              <a:rPr lang="pt-BR" sz="1800" dirty="0" smtClean="0"/>
              <a:t>)</a:t>
            </a: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Situação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Licitação em fase final (contrato em tramitação para assinatura).  </a:t>
            </a:r>
            <a:endParaRPr lang="pt-BR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Início previsto</a:t>
            </a:r>
            <a:r>
              <a:rPr lang="pt-B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3º 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trimestre/2016</a:t>
            </a: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Prazo de Execução</a:t>
            </a:r>
            <a:r>
              <a:rPr lang="pt-B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 </a:t>
            </a:r>
            <a:r>
              <a:rPr lang="pt-B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meses</a:t>
            </a: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pt-BR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pt-BR" sz="1800" dirty="0" smtClean="0"/>
          </a:p>
        </p:txBody>
      </p:sp>
      <p:sp>
        <p:nvSpPr>
          <p:cNvPr id="15" name="CaixaDeTexto 14"/>
          <p:cNvSpPr txBox="1"/>
          <p:nvPr/>
        </p:nvSpPr>
        <p:spPr>
          <a:xfrm>
            <a:off x="403874" y="663079"/>
            <a:ext cx="9445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CANAL DE </a:t>
            </a:r>
            <a:r>
              <a:rPr lang="pt-BR" sz="2400" b="1" dirty="0" smtClean="0"/>
              <a:t>CIRCUNVALAÇÃO (</a:t>
            </a:r>
            <a:r>
              <a:rPr lang="pt-BR" sz="2400" b="1" dirty="0"/>
              <a:t>em </a:t>
            </a:r>
            <a:r>
              <a:rPr lang="pt-BR" sz="2400" b="1" dirty="0" smtClean="0"/>
              <a:t>licitação)</a:t>
            </a:r>
            <a:endParaRPr lang="pt-BR" sz="2400" b="1" dirty="0"/>
          </a:p>
        </p:txBody>
      </p:sp>
      <p:sp>
        <p:nvSpPr>
          <p:cNvPr id="16" name="Triângulo isósceles 15"/>
          <p:cNvSpPr/>
          <p:nvPr/>
        </p:nvSpPr>
        <p:spPr>
          <a:xfrm rot="5400000">
            <a:off x="175849" y="787303"/>
            <a:ext cx="300033" cy="230832"/>
          </a:xfrm>
          <a:prstGeom prst="triangle">
            <a:avLst/>
          </a:prstGeom>
          <a:solidFill>
            <a:srgbClr val="397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/>
          <p:cNvPicPr/>
          <p:nvPr/>
        </p:nvPicPr>
        <p:blipFill rotWithShape="1">
          <a:blip r:embed="rId3" cstate="email">
            <a:lum bright="4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04528" y="3874464"/>
            <a:ext cx="8640960" cy="2160240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1" name="Forma livre 10"/>
          <p:cNvSpPr/>
          <p:nvPr/>
        </p:nvSpPr>
        <p:spPr>
          <a:xfrm>
            <a:off x="776536" y="4077072"/>
            <a:ext cx="2088232" cy="2016224"/>
          </a:xfrm>
          <a:custGeom>
            <a:avLst/>
            <a:gdLst>
              <a:gd name="connsiteX0" fmla="*/ 6132 w 1385945"/>
              <a:gd name="connsiteY0" fmla="*/ 1319584 h 1319584"/>
              <a:gd name="connsiteX1" fmla="*/ 656 w 1385945"/>
              <a:gd name="connsiteY1" fmla="*/ 1286731 h 1319584"/>
              <a:gd name="connsiteX2" fmla="*/ 17083 w 1385945"/>
              <a:gd name="connsiteY2" fmla="*/ 1275780 h 1319584"/>
              <a:gd name="connsiteX3" fmla="*/ 49936 w 1385945"/>
              <a:gd name="connsiteY3" fmla="*/ 1248403 h 1319584"/>
              <a:gd name="connsiteX4" fmla="*/ 66362 w 1385945"/>
              <a:gd name="connsiteY4" fmla="*/ 1237452 h 1319584"/>
              <a:gd name="connsiteX5" fmla="*/ 60886 w 1385945"/>
              <a:gd name="connsiteY5" fmla="*/ 1182697 h 1319584"/>
              <a:gd name="connsiteX6" fmla="*/ 44460 w 1385945"/>
              <a:gd name="connsiteY6" fmla="*/ 1171747 h 1319584"/>
              <a:gd name="connsiteX7" fmla="*/ 11607 w 1385945"/>
              <a:gd name="connsiteY7" fmla="*/ 1144369 h 1319584"/>
              <a:gd name="connsiteX8" fmla="*/ 6132 w 1385945"/>
              <a:gd name="connsiteY8" fmla="*/ 1078664 h 1319584"/>
              <a:gd name="connsiteX9" fmla="*/ 17083 w 1385945"/>
              <a:gd name="connsiteY9" fmla="*/ 1062238 h 1319584"/>
              <a:gd name="connsiteX10" fmla="*/ 38985 w 1385945"/>
              <a:gd name="connsiteY10" fmla="*/ 1056762 h 1319584"/>
              <a:gd name="connsiteX11" fmla="*/ 55411 w 1385945"/>
              <a:gd name="connsiteY11" fmla="*/ 1045811 h 1319584"/>
              <a:gd name="connsiteX12" fmla="*/ 93739 w 1385945"/>
              <a:gd name="connsiteY12" fmla="*/ 1034860 h 1319584"/>
              <a:gd name="connsiteX13" fmla="*/ 143018 w 1385945"/>
              <a:gd name="connsiteY13" fmla="*/ 1007483 h 1319584"/>
              <a:gd name="connsiteX14" fmla="*/ 175871 w 1385945"/>
              <a:gd name="connsiteY14" fmla="*/ 985581 h 1319584"/>
              <a:gd name="connsiteX15" fmla="*/ 192297 w 1385945"/>
              <a:gd name="connsiteY15" fmla="*/ 974630 h 1319584"/>
              <a:gd name="connsiteX16" fmla="*/ 214199 w 1385945"/>
              <a:gd name="connsiteY16" fmla="*/ 941778 h 1319584"/>
              <a:gd name="connsiteX17" fmla="*/ 219674 w 1385945"/>
              <a:gd name="connsiteY17" fmla="*/ 925351 h 1319584"/>
              <a:gd name="connsiteX18" fmla="*/ 225150 w 1385945"/>
              <a:gd name="connsiteY18" fmla="*/ 903450 h 1319584"/>
              <a:gd name="connsiteX19" fmla="*/ 236101 w 1385945"/>
              <a:gd name="connsiteY19" fmla="*/ 887023 h 1319584"/>
              <a:gd name="connsiteX20" fmla="*/ 241576 w 1385945"/>
              <a:gd name="connsiteY20" fmla="*/ 865121 h 1319584"/>
              <a:gd name="connsiteX21" fmla="*/ 279904 w 1385945"/>
              <a:gd name="connsiteY21" fmla="*/ 821318 h 1319584"/>
              <a:gd name="connsiteX22" fmla="*/ 296331 w 1385945"/>
              <a:gd name="connsiteY22" fmla="*/ 815842 h 1319584"/>
              <a:gd name="connsiteX23" fmla="*/ 318233 w 1385945"/>
              <a:gd name="connsiteY23" fmla="*/ 810367 h 1319584"/>
              <a:gd name="connsiteX24" fmla="*/ 351085 w 1385945"/>
              <a:gd name="connsiteY24" fmla="*/ 799416 h 1319584"/>
              <a:gd name="connsiteX25" fmla="*/ 367512 w 1385945"/>
              <a:gd name="connsiteY25" fmla="*/ 788465 h 1319584"/>
              <a:gd name="connsiteX26" fmla="*/ 383938 w 1385945"/>
              <a:gd name="connsiteY26" fmla="*/ 782990 h 1319584"/>
              <a:gd name="connsiteX27" fmla="*/ 394889 w 1385945"/>
              <a:gd name="connsiteY27" fmla="*/ 766563 h 1319584"/>
              <a:gd name="connsiteX28" fmla="*/ 372987 w 1385945"/>
              <a:gd name="connsiteY28" fmla="*/ 733711 h 1319584"/>
              <a:gd name="connsiteX29" fmla="*/ 367512 w 1385945"/>
              <a:gd name="connsiteY29" fmla="*/ 711809 h 1319584"/>
              <a:gd name="connsiteX30" fmla="*/ 362036 w 1385945"/>
              <a:gd name="connsiteY30" fmla="*/ 695382 h 1319584"/>
              <a:gd name="connsiteX31" fmla="*/ 405840 w 1385945"/>
              <a:gd name="connsiteY31" fmla="*/ 668005 h 1319584"/>
              <a:gd name="connsiteX32" fmla="*/ 416791 w 1385945"/>
              <a:gd name="connsiteY32" fmla="*/ 700858 h 1319584"/>
              <a:gd name="connsiteX33" fmla="*/ 433217 w 1385945"/>
              <a:gd name="connsiteY33" fmla="*/ 711809 h 1319584"/>
              <a:gd name="connsiteX34" fmla="*/ 515349 w 1385945"/>
              <a:gd name="connsiteY34" fmla="*/ 684432 h 1319584"/>
              <a:gd name="connsiteX35" fmla="*/ 526300 w 1385945"/>
              <a:gd name="connsiteY35" fmla="*/ 668005 h 1319584"/>
              <a:gd name="connsiteX36" fmla="*/ 520824 w 1385945"/>
              <a:gd name="connsiteY36" fmla="*/ 607775 h 1319584"/>
              <a:gd name="connsiteX37" fmla="*/ 515349 w 1385945"/>
              <a:gd name="connsiteY37" fmla="*/ 591349 h 1319584"/>
              <a:gd name="connsiteX38" fmla="*/ 520824 w 1385945"/>
              <a:gd name="connsiteY38" fmla="*/ 553021 h 1319584"/>
              <a:gd name="connsiteX39" fmla="*/ 537250 w 1385945"/>
              <a:gd name="connsiteY39" fmla="*/ 558496 h 1319584"/>
              <a:gd name="connsiteX40" fmla="*/ 548201 w 1385945"/>
              <a:gd name="connsiteY40" fmla="*/ 591349 h 1319584"/>
              <a:gd name="connsiteX41" fmla="*/ 586530 w 1385945"/>
              <a:gd name="connsiteY41" fmla="*/ 585873 h 1319584"/>
              <a:gd name="connsiteX42" fmla="*/ 602956 w 1385945"/>
              <a:gd name="connsiteY42" fmla="*/ 580398 h 1319584"/>
              <a:gd name="connsiteX43" fmla="*/ 613907 w 1385945"/>
              <a:gd name="connsiteY43" fmla="*/ 563972 h 1319584"/>
              <a:gd name="connsiteX44" fmla="*/ 630333 w 1385945"/>
              <a:gd name="connsiteY44" fmla="*/ 553021 h 1319584"/>
              <a:gd name="connsiteX45" fmla="*/ 679612 w 1385945"/>
              <a:gd name="connsiteY45" fmla="*/ 503742 h 1319584"/>
              <a:gd name="connsiteX46" fmla="*/ 696039 w 1385945"/>
              <a:gd name="connsiteY46" fmla="*/ 498266 h 1319584"/>
              <a:gd name="connsiteX47" fmla="*/ 723416 w 1385945"/>
              <a:gd name="connsiteY47" fmla="*/ 465414 h 1319584"/>
              <a:gd name="connsiteX48" fmla="*/ 767219 w 1385945"/>
              <a:gd name="connsiteY48" fmla="*/ 427085 h 1319584"/>
              <a:gd name="connsiteX49" fmla="*/ 800072 w 1385945"/>
              <a:gd name="connsiteY49" fmla="*/ 416135 h 1319584"/>
              <a:gd name="connsiteX50" fmla="*/ 816498 w 1385945"/>
              <a:gd name="connsiteY50" fmla="*/ 399708 h 1319584"/>
              <a:gd name="connsiteX51" fmla="*/ 832925 w 1385945"/>
              <a:gd name="connsiteY51" fmla="*/ 394233 h 1319584"/>
              <a:gd name="connsiteX52" fmla="*/ 849351 w 1385945"/>
              <a:gd name="connsiteY52" fmla="*/ 383282 h 1319584"/>
              <a:gd name="connsiteX53" fmla="*/ 876728 w 1385945"/>
              <a:gd name="connsiteY53" fmla="*/ 372331 h 1319584"/>
              <a:gd name="connsiteX54" fmla="*/ 893155 w 1385945"/>
              <a:gd name="connsiteY54" fmla="*/ 361380 h 1319584"/>
              <a:gd name="connsiteX55" fmla="*/ 942434 w 1385945"/>
              <a:gd name="connsiteY55" fmla="*/ 350429 h 1319584"/>
              <a:gd name="connsiteX56" fmla="*/ 958860 w 1385945"/>
              <a:gd name="connsiteY56" fmla="*/ 339478 h 1319584"/>
              <a:gd name="connsiteX57" fmla="*/ 991713 w 1385945"/>
              <a:gd name="connsiteY57" fmla="*/ 328527 h 1319584"/>
              <a:gd name="connsiteX58" fmla="*/ 1008139 w 1385945"/>
              <a:gd name="connsiteY58" fmla="*/ 312101 h 1319584"/>
              <a:gd name="connsiteX59" fmla="*/ 1024565 w 1385945"/>
              <a:gd name="connsiteY59" fmla="*/ 301150 h 1319584"/>
              <a:gd name="connsiteX60" fmla="*/ 1068369 w 1385945"/>
              <a:gd name="connsiteY60" fmla="*/ 246396 h 1319584"/>
              <a:gd name="connsiteX61" fmla="*/ 1084795 w 1385945"/>
              <a:gd name="connsiteY61" fmla="*/ 240920 h 1319584"/>
              <a:gd name="connsiteX62" fmla="*/ 1112173 w 1385945"/>
              <a:gd name="connsiteY62" fmla="*/ 202592 h 1319584"/>
              <a:gd name="connsiteX63" fmla="*/ 1117648 w 1385945"/>
              <a:gd name="connsiteY63" fmla="*/ 186166 h 1319584"/>
              <a:gd name="connsiteX64" fmla="*/ 1095746 w 1385945"/>
              <a:gd name="connsiteY64" fmla="*/ 136887 h 1319584"/>
              <a:gd name="connsiteX65" fmla="*/ 1062894 w 1385945"/>
              <a:gd name="connsiteY65" fmla="*/ 114985 h 1319584"/>
              <a:gd name="connsiteX66" fmla="*/ 1057418 w 1385945"/>
              <a:gd name="connsiteY66" fmla="*/ 98558 h 1319584"/>
              <a:gd name="connsiteX67" fmla="*/ 1068369 w 1385945"/>
              <a:gd name="connsiteY67" fmla="*/ 71181 h 1319584"/>
              <a:gd name="connsiteX68" fmla="*/ 1112173 w 1385945"/>
              <a:gd name="connsiteY68" fmla="*/ 82132 h 1319584"/>
              <a:gd name="connsiteX69" fmla="*/ 1117648 w 1385945"/>
              <a:gd name="connsiteY69" fmla="*/ 98558 h 1319584"/>
              <a:gd name="connsiteX70" fmla="*/ 1128599 w 1385945"/>
              <a:gd name="connsiteY70" fmla="*/ 120460 h 1319584"/>
              <a:gd name="connsiteX71" fmla="*/ 1134074 w 1385945"/>
              <a:gd name="connsiteY71" fmla="*/ 142362 h 1319584"/>
              <a:gd name="connsiteX72" fmla="*/ 1155976 w 1385945"/>
              <a:gd name="connsiteY72" fmla="*/ 147838 h 1319584"/>
              <a:gd name="connsiteX73" fmla="*/ 1188829 w 1385945"/>
              <a:gd name="connsiteY73" fmla="*/ 136887 h 1319584"/>
              <a:gd name="connsiteX74" fmla="*/ 1199780 w 1385945"/>
              <a:gd name="connsiteY74" fmla="*/ 120460 h 1319584"/>
              <a:gd name="connsiteX75" fmla="*/ 1221682 w 1385945"/>
              <a:gd name="connsiteY75" fmla="*/ 104034 h 1319584"/>
              <a:gd name="connsiteX76" fmla="*/ 1254534 w 1385945"/>
              <a:gd name="connsiteY76" fmla="*/ 82132 h 1319584"/>
              <a:gd name="connsiteX77" fmla="*/ 1270961 w 1385945"/>
              <a:gd name="connsiteY77" fmla="*/ 71181 h 1319584"/>
              <a:gd name="connsiteX78" fmla="*/ 1270961 w 1385945"/>
              <a:gd name="connsiteY78" fmla="*/ 21902 h 1319584"/>
              <a:gd name="connsiteX79" fmla="*/ 1276436 w 1385945"/>
              <a:gd name="connsiteY79" fmla="*/ 0 h 1319584"/>
              <a:gd name="connsiteX80" fmla="*/ 1303813 w 1385945"/>
              <a:gd name="connsiteY80" fmla="*/ 5476 h 1319584"/>
              <a:gd name="connsiteX81" fmla="*/ 1309289 w 1385945"/>
              <a:gd name="connsiteY81" fmla="*/ 21902 h 1319584"/>
              <a:gd name="connsiteX82" fmla="*/ 1325715 w 1385945"/>
              <a:gd name="connsiteY82" fmla="*/ 27378 h 1319584"/>
              <a:gd name="connsiteX83" fmla="*/ 1331191 w 1385945"/>
              <a:gd name="connsiteY83" fmla="*/ 43804 h 1319584"/>
              <a:gd name="connsiteX84" fmla="*/ 1369519 w 1385945"/>
              <a:gd name="connsiteY84" fmla="*/ 71181 h 1319584"/>
              <a:gd name="connsiteX85" fmla="*/ 1385945 w 1385945"/>
              <a:gd name="connsiteY85" fmla="*/ 71181 h 131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1385945" h="1319584">
                <a:moveTo>
                  <a:pt x="6132" y="1319584"/>
                </a:moveTo>
                <a:cubicBezTo>
                  <a:pt x="4307" y="1308633"/>
                  <a:pt x="-2037" y="1297502"/>
                  <a:pt x="656" y="1286731"/>
                </a:cubicBezTo>
                <a:cubicBezTo>
                  <a:pt x="2252" y="1280347"/>
                  <a:pt x="12430" y="1280433"/>
                  <a:pt x="17083" y="1275780"/>
                </a:cubicBezTo>
                <a:cubicBezTo>
                  <a:pt x="46917" y="1245946"/>
                  <a:pt x="18561" y="1258860"/>
                  <a:pt x="49936" y="1248403"/>
                </a:cubicBezTo>
                <a:cubicBezTo>
                  <a:pt x="55411" y="1244753"/>
                  <a:pt x="65280" y="1243943"/>
                  <a:pt x="66362" y="1237452"/>
                </a:cubicBezTo>
                <a:cubicBezTo>
                  <a:pt x="69377" y="1219359"/>
                  <a:pt x="66687" y="1200098"/>
                  <a:pt x="60886" y="1182697"/>
                </a:cubicBezTo>
                <a:cubicBezTo>
                  <a:pt x="58805" y="1176454"/>
                  <a:pt x="49515" y="1175960"/>
                  <a:pt x="44460" y="1171747"/>
                </a:cubicBezTo>
                <a:cubicBezTo>
                  <a:pt x="2299" y="1136612"/>
                  <a:pt x="52394" y="1171559"/>
                  <a:pt x="11607" y="1144369"/>
                </a:cubicBezTo>
                <a:cubicBezTo>
                  <a:pt x="978" y="1112483"/>
                  <a:pt x="-4928" y="1111844"/>
                  <a:pt x="6132" y="1078664"/>
                </a:cubicBezTo>
                <a:cubicBezTo>
                  <a:pt x="8213" y="1072421"/>
                  <a:pt x="11608" y="1065888"/>
                  <a:pt x="17083" y="1062238"/>
                </a:cubicBezTo>
                <a:cubicBezTo>
                  <a:pt x="23345" y="1058064"/>
                  <a:pt x="31684" y="1058587"/>
                  <a:pt x="38985" y="1056762"/>
                </a:cubicBezTo>
                <a:cubicBezTo>
                  <a:pt x="44460" y="1053112"/>
                  <a:pt x="49525" y="1048754"/>
                  <a:pt x="55411" y="1045811"/>
                </a:cubicBezTo>
                <a:cubicBezTo>
                  <a:pt x="63263" y="1041885"/>
                  <a:pt x="86727" y="1036613"/>
                  <a:pt x="93739" y="1034860"/>
                </a:cubicBezTo>
                <a:cubicBezTo>
                  <a:pt x="131394" y="1009757"/>
                  <a:pt x="114106" y="1017120"/>
                  <a:pt x="143018" y="1007483"/>
                </a:cubicBezTo>
                <a:lnTo>
                  <a:pt x="175871" y="985581"/>
                </a:lnTo>
                <a:lnTo>
                  <a:pt x="192297" y="974630"/>
                </a:lnTo>
                <a:cubicBezTo>
                  <a:pt x="199598" y="963679"/>
                  <a:pt x="210038" y="954264"/>
                  <a:pt x="214199" y="941778"/>
                </a:cubicBezTo>
                <a:cubicBezTo>
                  <a:pt x="216024" y="936302"/>
                  <a:pt x="218088" y="930901"/>
                  <a:pt x="219674" y="925351"/>
                </a:cubicBezTo>
                <a:cubicBezTo>
                  <a:pt x="221741" y="918115"/>
                  <a:pt x="222186" y="910367"/>
                  <a:pt x="225150" y="903450"/>
                </a:cubicBezTo>
                <a:cubicBezTo>
                  <a:pt x="227742" y="897401"/>
                  <a:pt x="232451" y="892499"/>
                  <a:pt x="236101" y="887023"/>
                </a:cubicBezTo>
                <a:cubicBezTo>
                  <a:pt x="237926" y="879722"/>
                  <a:pt x="238211" y="871852"/>
                  <a:pt x="241576" y="865121"/>
                </a:cubicBezTo>
                <a:cubicBezTo>
                  <a:pt x="252526" y="843221"/>
                  <a:pt x="259828" y="831356"/>
                  <a:pt x="279904" y="821318"/>
                </a:cubicBezTo>
                <a:cubicBezTo>
                  <a:pt x="285067" y="818737"/>
                  <a:pt x="290781" y="817428"/>
                  <a:pt x="296331" y="815842"/>
                </a:cubicBezTo>
                <a:cubicBezTo>
                  <a:pt x="303567" y="813775"/>
                  <a:pt x="311025" y="812529"/>
                  <a:pt x="318233" y="810367"/>
                </a:cubicBezTo>
                <a:cubicBezTo>
                  <a:pt x="329289" y="807050"/>
                  <a:pt x="351085" y="799416"/>
                  <a:pt x="351085" y="799416"/>
                </a:cubicBezTo>
                <a:cubicBezTo>
                  <a:pt x="356561" y="795766"/>
                  <a:pt x="361626" y="791408"/>
                  <a:pt x="367512" y="788465"/>
                </a:cubicBezTo>
                <a:cubicBezTo>
                  <a:pt x="372674" y="785884"/>
                  <a:pt x="379431" y="786595"/>
                  <a:pt x="383938" y="782990"/>
                </a:cubicBezTo>
                <a:cubicBezTo>
                  <a:pt x="389077" y="778879"/>
                  <a:pt x="391239" y="772039"/>
                  <a:pt x="394889" y="766563"/>
                </a:cubicBezTo>
                <a:cubicBezTo>
                  <a:pt x="377789" y="715270"/>
                  <a:pt x="405803" y="791142"/>
                  <a:pt x="372987" y="733711"/>
                </a:cubicBezTo>
                <a:cubicBezTo>
                  <a:pt x="369253" y="727177"/>
                  <a:pt x="369579" y="719045"/>
                  <a:pt x="367512" y="711809"/>
                </a:cubicBezTo>
                <a:cubicBezTo>
                  <a:pt x="365926" y="706259"/>
                  <a:pt x="363861" y="700858"/>
                  <a:pt x="362036" y="695382"/>
                </a:cubicBezTo>
                <a:cubicBezTo>
                  <a:pt x="365659" y="673645"/>
                  <a:pt x="361142" y="633240"/>
                  <a:pt x="405840" y="668005"/>
                </a:cubicBezTo>
                <a:cubicBezTo>
                  <a:pt x="414952" y="675092"/>
                  <a:pt x="407186" y="694455"/>
                  <a:pt x="416791" y="700858"/>
                </a:cubicBezTo>
                <a:lnTo>
                  <a:pt x="433217" y="711809"/>
                </a:lnTo>
                <a:cubicBezTo>
                  <a:pt x="504402" y="705876"/>
                  <a:pt x="487236" y="723790"/>
                  <a:pt x="515349" y="684432"/>
                </a:cubicBezTo>
                <a:cubicBezTo>
                  <a:pt x="519174" y="679077"/>
                  <a:pt x="522650" y="673481"/>
                  <a:pt x="526300" y="668005"/>
                </a:cubicBezTo>
                <a:cubicBezTo>
                  <a:pt x="524475" y="647928"/>
                  <a:pt x="523675" y="627732"/>
                  <a:pt x="520824" y="607775"/>
                </a:cubicBezTo>
                <a:cubicBezTo>
                  <a:pt x="520008" y="602062"/>
                  <a:pt x="515349" y="597120"/>
                  <a:pt x="515349" y="591349"/>
                </a:cubicBezTo>
                <a:cubicBezTo>
                  <a:pt x="515349" y="578443"/>
                  <a:pt x="518999" y="565797"/>
                  <a:pt x="520824" y="553021"/>
                </a:cubicBezTo>
                <a:cubicBezTo>
                  <a:pt x="526299" y="554846"/>
                  <a:pt x="533895" y="553800"/>
                  <a:pt x="537250" y="558496"/>
                </a:cubicBezTo>
                <a:cubicBezTo>
                  <a:pt x="543959" y="567889"/>
                  <a:pt x="548201" y="591349"/>
                  <a:pt x="548201" y="591349"/>
                </a:cubicBezTo>
                <a:cubicBezTo>
                  <a:pt x="560977" y="589524"/>
                  <a:pt x="573875" y="588404"/>
                  <a:pt x="586530" y="585873"/>
                </a:cubicBezTo>
                <a:cubicBezTo>
                  <a:pt x="592189" y="584741"/>
                  <a:pt x="598449" y="584003"/>
                  <a:pt x="602956" y="580398"/>
                </a:cubicBezTo>
                <a:cubicBezTo>
                  <a:pt x="608095" y="576287"/>
                  <a:pt x="609254" y="568625"/>
                  <a:pt x="613907" y="563972"/>
                </a:cubicBezTo>
                <a:cubicBezTo>
                  <a:pt x="618560" y="559319"/>
                  <a:pt x="625415" y="557393"/>
                  <a:pt x="630333" y="553021"/>
                </a:cubicBezTo>
                <a:lnTo>
                  <a:pt x="679612" y="503742"/>
                </a:lnTo>
                <a:cubicBezTo>
                  <a:pt x="683693" y="499661"/>
                  <a:pt x="690563" y="500091"/>
                  <a:pt x="696039" y="498266"/>
                </a:cubicBezTo>
                <a:cubicBezTo>
                  <a:pt x="723225" y="457485"/>
                  <a:pt x="688285" y="507571"/>
                  <a:pt x="723416" y="465414"/>
                </a:cubicBezTo>
                <a:cubicBezTo>
                  <a:pt x="740614" y="444776"/>
                  <a:pt x="730997" y="439158"/>
                  <a:pt x="767219" y="427085"/>
                </a:cubicBezTo>
                <a:lnTo>
                  <a:pt x="800072" y="416135"/>
                </a:lnTo>
                <a:cubicBezTo>
                  <a:pt x="805547" y="410659"/>
                  <a:pt x="810055" y="404003"/>
                  <a:pt x="816498" y="399708"/>
                </a:cubicBezTo>
                <a:cubicBezTo>
                  <a:pt x="821300" y="396506"/>
                  <a:pt x="827763" y="396814"/>
                  <a:pt x="832925" y="394233"/>
                </a:cubicBezTo>
                <a:cubicBezTo>
                  <a:pt x="838811" y="391290"/>
                  <a:pt x="843465" y="386225"/>
                  <a:pt x="849351" y="383282"/>
                </a:cubicBezTo>
                <a:cubicBezTo>
                  <a:pt x="858142" y="378886"/>
                  <a:pt x="867937" y="376727"/>
                  <a:pt x="876728" y="372331"/>
                </a:cubicBezTo>
                <a:cubicBezTo>
                  <a:pt x="882614" y="369388"/>
                  <a:pt x="887269" y="364323"/>
                  <a:pt x="893155" y="361380"/>
                </a:cubicBezTo>
                <a:cubicBezTo>
                  <a:pt x="906633" y="354641"/>
                  <a:pt x="929820" y="352532"/>
                  <a:pt x="942434" y="350429"/>
                </a:cubicBezTo>
                <a:cubicBezTo>
                  <a:pt x="947909" y="346779"/>
                  <a:pt x="952847" y="342151"/>
                  <a:pt x="958860" y="339478"/>
                </a:cubicBezTo>
                <a:cubicBezTo>
                  <a:pt x="969408" y="334790"/>
                  <a:pt x="991713" y="328527"/>
                  <a:pt x="991713" y="328527"/>
                </a:cubicBezTo>
                <a:cubicBezTo>
                  <a:pt x="997188" y="323052"/>
                  <a:pt x="1002190" y="317058"/>
                  <a:pt x="1008139" y="312101"/>
                </a:cubicBezTo>
                <a:cubicBezTo>
                  <a:pt x="1013194" y="307888"/>
                  <a:pt x="1019912" y="305803"/>
                  <a:pt x="1024565" y="301150"/>
                </a:cubicBezTo>
                <a:cubicBezTo>
                  <a:pt x="1041039" y="284676"/>
                  <a:pt x="1048414" y="259700"/>
                  <a:pt x="1068369" y="246396"/>
                </a:cubicBezTo>
                <a:cubicBezTo>
                  <a:pt x="1073171" y="243194"/>
                  <a:pt x="1079320" y="242745"/>
                  <a:pt x="1084795" y="240920"/>
                </a:cubicBezTo>
                <a:cubicBezTo>
                  <a:pt x="1088515" y="235961"/>
                  <a:pt x="1108170" y="210598"/>
                  <a:pt x="1112173" y="202592"/>
                </a:cubicBezTo>
                <a:cubicBezTo>
                  <a:pt x="1114754" y="197430"/>
                  <a:pt x="1115823" y="191641"/>
                  <a:pt x="1117648" y="186166"/>
                </a:cubicBezTo>
                <a:cubicBezTo>
                  <a:pt x="1112381" y="154559"/>
                  <a:pt x="1118991" y="154966"/>
                  <a:pt x="1095746" y="136887"/>
                </a:cubicBezTo>
                <a:cubicBezTo>
                  <a:pt x="1085357" y="128807"/>
                  <a:pt x="1062894" y="114985"/>
                  <a:pt x="1062894" y="114985"/>
                </a:cubicBezTo>
                <a:cubicBezTo>
                  <a:pt x="1061069" y="109509"/>
                  <a:pt x="1056702" y="104285"/>
                  <a:pt x="1057418" y="98558"/>
                </a:cubicBezTo>
                <a:cubicBezTo>
                  <a:pt x="1058637" y="88805"/>
                  <a:pt x="1059835" y="76057"/>
                  <a:pt x="1068369" y="71181"/>
                </a:cubicBezTo>
                <a:cubicBezTo>
                  <a:pt x="1073236" y="68400"/>
                  <a:pt x="1104388" y="79537"/>
                  <a:pt x="1112173" y="82132"/>
                </a:cubicBezTo>
                <a:cubicBezTo>
                  <a:pt x="1113998" y="87607"/>
                  <a:pt x="1115375" y="93253"/>
                  <a:pt x="1117648" y="98558"/>
                </a:cubicBezTo>
                <a:cubicBezTo>
                  <a:pt x="1120863" y="106060"/>
                  <a:pt x="1125733" y="112817"/>
                  <a:pt x="1128599" y="120460"/>
                </a:cubicBezTo>
                <a:cubicBezTo>
                  <a:pt x="1131241" y="127506"/>
                  <a:pt x="1128753" y="137041"/>
                  <a:pt x="1134074" y="142362"/>
                </a:cubicBezTo>
                <a:cubicBezTo>
                  <a:pt x="1139395" y="147683"/>
                  <a:pt x="1148675" y="146013"/>
                  <a:pt x="1155976" y="147838"/>
                </a:cubicBezTo>
                <a:lnTo>
                  <a:pt x="1188829" y="136887"/>
                </a:lnTo>
                <a:cubicBezTo>
                  <a:pt x="1195072" y="134806"/>
                  <a:pt x="1195127" y="125113"/>
                  <a:pt x="1199780" y="120460"/>
                </a:cubicBezTo>
                <a:cubicBezTo>
                  <a:pt x="1206233" y="114007"/>
                  <a:pt x="1214206" y="109267"/>
                  <a:pt x="1221682" y="104034"/>
                </a:cubicBezTo>
                <a:cubicBezTo>
                  <a:pt x="1232464" y="96487"/>
                  <a:pt x="1243583" y="89433"/>
                  <a:pt x="1254534" y="82132"/>
                </a:cubicBezTo>
                <a:lnTo>
                  <a:pt x="1270961" y="71181"/>
                </a:lnTo>
                <a:cubicBezTo>
                  <a:pt x="1283286" y="34204"/>
                  <a:pt x="1270961" y="79720"/>
                  <a:pt x="1270961" y="21902"/>
                </a:cubicBezTo>
                <a:cubicBezTo>
                  <a:pt x="1270961" y="14377"/>
                  <a:pt x="1274611" y="7301"/>
                  <a:pt x="1276436" y="0"/>
                </a:cubicBezTo>
                <a:cubicBezTo>
                  <a:pt x="1285562" y="1825"/>
                  <a:pt x="1296070" y="314"/>
                  <a:pt x="1303813" y="5476"/>
                </a:cubicBezTo>
                <a:cubicBezTo>
                  <a:pt x="1308615" y="8677"/>
                  <a:pt x="1305208" y="17821"/>
                  <a:pt x="1309289" y="21902"/>
                </a:cubicBezTo>
                <a:cubicBezTo>
                  <a:pt x="1313370" y="25983"/>
                  <a:pt x="1320240" y="25553"/>
                  <a:pt x="1325715" y="27378"/>
                </a:cubicBezTo>
                <a:cubicBezTo>
                  <a:pt x="1327540" y="32853"/>
                  <a:pt x="1327989" y="39002"/>
                  <a:pt x="1331191" y="43804"/>
                </a:cubicBezTo>
                <a:cubicBezTo>
                  <a:pt x="1339423" y="56151"/>
                  <a:pt x="1355413" y="67151"/>
                  <a:pt x="1369519" y="71181"/>
                </a:cubicBezTo>
                <a:cubicBezTo>
                  <a:pt x="1374784" y="72685"/>
                  <a:pt x="1380470" y="71181"/>
                  <a:pt x="1385945" y="71181"/>
                </a:cubicBezTo>
              </a:path>
            </a:pathLst>
          </a:custGeom>
          <a:noFill/>
          <a:ln w="19050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12044" y="6021288"/>
            <a:ext cx="5040560" cy="46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7292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16496" y="44624"/>
            <a:ext cx="9445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r"/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PARQUE VÁRZEAS DO TIETÊ – 1ª ETAPA: </a:t>
            </a: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OBRAS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0" y="453144"/>
            <a:ext cx="9906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Imagem 7" descr="Logo PVT.ti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6463" y="6237312"/>
            <a:ext cx="390043" cy="408432"/>
          </a:xfrm>
          <a:prstGeom prst="rect">
            <a:avLst/>
          </a:prstGeom>
        </p:spPr>
      </p:pic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404496" y="1412776"/>
            <a:ext cx="9229024" cy="24616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Município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Guarulhos</a:t>
            </a: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Área 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14,6 ha - </a:t>
            </a:r>
            <a:r>
              <a:rPr lang="pt-BR" sz="18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Número de equipamentos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33</a:t>
            </a:r>
            <a:endParaRPr lang="pt-BR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Valor </a:t>
            </a:r>
            <a:r>
              <a:rPr lang="pt-BR" sz="18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estimado da obra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R</a:t>
            </a:r>
            <a:r>
              <a:rPr lang="pt-BR" sz="1800" dirty="0"/>
              <a:t>$ </a:t>
            </a:r>
            <a:r>
              <a:rPr lang="pt-BR" sz="1800" dirty="0" smtClean="0"/>
              <a:t>19,8 milhões – </a:t>
            </a:r>
            <a:r>
              <a:rPr lang="pt-BR" sz="1800" b="1" dirty="0" smtClean="0">
                <a:solidFill>
                  <a:srgbClr val="C00000"/>
                </a:solidFill>
              </a:rPr>
              <a:t>100% </a:t>
            </a:r>
            <a:r>
              <a:rPr lang="pt-BR" sz="1800" b="1" dirty="0">
                <a:solidFill>
                  <a:srgbClr val="C00000"/>
                </a:solidFill>
              </a:rPr>
              <a:t>fonte 7 </a:t>
            </a:r>
            <a:r>
              <a:rPr lang="pt-BR" sz="1800" dirty="0"/>
              <a:t>(BID</a:t>
            </a:r>
            <a:r>
              <a:rPr lang="pt-BR" sz="1800" dirty="0" smtClean="0"/>
              <a:t>)</a:t>
            </a: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Situação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Licitação em fase inicial (documentação em finalização para publicação do Edital). </a:t>
            </a:r>
            <a:endParaRPr lang="pt-BR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Início previsto</a:t>
            </a:r>
            <a:r>
              <a:rPr lang="pt-B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4º trimestre/2016</a:t>
            </a: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Prazo de Execução</a:t>
            </a:r>
            <a:r>
              <a:rPr lang="pt-B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18 meses</a:t>
            </a:r>
            <a:endParaRPr lang="pt-BR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pt-BR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pt-BR" sz="1800" dirty="0" smtClean="0"/>
          </a:p>
        </p:txBody>
      </p:sp>
      <p:sp>
        <p:nvSpPr>
          <p:cNvPr id="15" name="CaixaDeTexto 14"/>
          <p:cNvSpPr txBox="1"/>
          <p:nvPr/>
        </p:nvSpPr>
        <p:spPr>
          <a:xfrm>
            <a:off x="403874" y="663079"/>
            <a:ext cx="9445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NÚCLEO </a:t>
            </a:r>
            <a:r>
              <a:rPr lang="pt-BR" sz="2400" b="1" dirty="0"/>
              <a:t>DE LAZER </a:t>
            </a:r>
            <a:r>
              <a:rPr lang="pt-BR" sz="2400" b="1" dirty="0" smtClean="0"/>
              <a:t>ANY JACI – </a:t>
            </a:r>
            <a:r>
              <a:rPr lang="pt-BR" sz="2400" b="1" dirty="0"/>
              <a:t>SETOR </a:t>
            </a:r>
            <a:r>
              <a:rPr lang="pt-BR" sz="2400" b="1" dirty="0" smtClean="0"/>
              <a:t>1 (em licitação)</a:t>
            </a:r>
            <a:endParaRPr lang="pt-BR" sz="2400" b="1" dirty="0"/>
          </a:p>
        </p:txBody>
      </p:sp>
      <p:sp>
        <p:nvSpPr>
          <p:cNvPr id="16" name="Triângulo isósceles 15"/>
          <p:cNvSpPr/>
          <p:nvPr/>
        </p:nvSpPr>
        <p:spPr>
          <a:xfrm rot="5400000">
            <a:off x="175849" y="787303"/>
            <a:ext cx="300033" cy="230832"/>
          </a:xfrm>
          <a:prstGeom prst="triangle">
            <a:avLst/>
          </a:prstGeom>
          <a:solidFill>
            <a:srgbClr val="397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/>
          <p:cNvPicPr/>
          <p:nvPr/>
        </p:nvPicPr>
        <p:blipFill rotWithShape="1">
          <a:blip r:embed="rId3" cstate="email">
            <a:lum bright="4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04528" y="3874464"/>
            <a:ext cx="8640960" cy="2160240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55911" y="6066330"/>
            <a:ext cx="4297089" cy="531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Elipse 23"/>
          <p:cNvSpPr>
            <a:spLocks/>
          </p:cNvSpPr>
          <p:nvPr/>
        </p:nvSpPr>
        <p:spPr>
          <a:xfrm>
            <a:off x="8337376" y="4427286"/>
            <a:ext cx="527298" cy="527298"/>
          </a:xfrm>
          <a:prstGeom prst="ellipse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58845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16496" y="44624"/>
            <a:ext cx="9445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r"/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PARQUE VÁRZEAS DO TIETÊ – 1ª ETAPA: </a:t>
            </a: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OBRAS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0" y="453144"/>
            <a:ext cx="9906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Imagem 7" descr="Logo PVT.ti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6463" y="6237312"/>
            <a:ext cx="390043" cy="408432"/>
          </a:xfrm>
          <a:prstGeom prst="rect">
            <a:avLst/>
          </a:prstGeom>
        </p:spPr>
      </p:pic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404496" y="1412776"/>
            <a:ext cx="9229024" cy="230425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Municípios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São </a:t>
            </a:r>
            <a:r>
              <a:rPr lang="pt-B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aulo e Guarulhos</a:t>
            </a: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Extensão da Obra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25 Km </a:t>
            </a:r>
            <a:endParaRPr lang="pt-BR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Valor </a:t>
            </a:r>
            <a:r>
              <a:rPr lang="pt-BR" sz="18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estimado da obra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R</a:t>
            </a:r>
            <a:r>
              <a:rPr lang="pt-BR" sz="1800" dirty="0"/>
              <a:t>$ </a:t>
            </a:r>
            <a:r>
              <a:rPr lang="pt-BR" sz="1800" dirty="0" smtClean="0"/>
              <a:t>53,2 milhões – </a:t>
            </a:r>
            <a:r>
              <a:rPr lang="pt-BR" sz="1800" b="1" dirty="0" smtClean="0">
                <a:solidFill>
                  <a:srgbClr val="C00000"/>
                </a:solidFill>
              </a:rPr>
              <a:t>100% </a:t>
            </a:r>
            <a:r>
              <a:rPr lang="pt-BR" sz="1800" b="1" dirty="0">
                <a:solidFill>
                  <a:srgbClr val="C00000"/>
                </a:solidFill>
              </a:rPr>
              <a:t>fonte 7 </a:t>
            </a:r>
            <a:r>
              <a:rPr lang="pt-BR" sz="1800" dirty="0"/>
              <a:t>(BID</a:t>
            </a:r>
            <a:r>
              <a:rPr lang="pt-BR" sz="1800" dirty="0" smtClean="0"/>
              <a:t>)</a:t>
            </a: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Situação</a:t>
            </a:r>
            <a:r>
              <a:rPr lang="pt-B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Licitação em 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andamento (documentação </a:t>
            </a:r>
            <a:r>
              <a:rPr lang="pt-B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em 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revisão para republicação </a:t>
            </a:r>
            <a:r>
              <a:rPr lang="pt-B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 Edital). 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pt-BR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Início previsto</a:t>
            </a:r>
            <a:r>
              <a:rPr lang="pt-B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3º 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trimestre/2016</a:t>
            </a: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Prazo de Execução</a:t>
            </a:r>
            <a:r>
              <a:rPr lang="pt-B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10 meses</a:t>
            </a:r>
            <a:endParaRPr lang="pt-BR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pt-BR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pt-BR" sz="1800" dirty="0" smtClean="0"/>
          </a:p>
        </p:txBody>
      </p:sp>
      <p:sp>
        <p:nvSpPr>
          <p:cNvPr id="15" name="CaixaDeTexto 14"/>
          <p:cNvSpPr txBox="1"/>
          <p:nvPr/>
        </p:nvSpPr>
        <p:spPr>
          <a:xfrm>
            <a:off x="403874" y="663079"/>
            <a:ext cx="9445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DESASSOREAMENTO DO RIO TIETÊ (em licitação)</a:t>
            </a:r>
            <a:endParaRPr lang="pt-BR" sz="2400" b="1" dirty="0"/>
          </a:p>
        </p:txBody>
      </p:sp>
      <p:sp>
        <p:nvSpPr>
          <p:cNvPr id="16" name="Triângulo isósceles 15"/>
          <p:cNvSpPr/>
          <p:nvPr/>
        </p:nvSpPr>
        <p:spPr>
          <a:xfrm rot="5400000">
            <a:off x="175849" y="787303"/>
            <a:ext cx="300033" cy="230832"/>
          </a:xfrm>
          <a:prstGeom prst="triangle">
            <a:avLst/>
          </a:prstGeom>
          <a:solidFill>
            <a:srgbClr val="397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/>
          <p:cNvPicPr/>
          <p:nvPr/>
        </p:nvPicPr>
        <p:blipFill rotWithShape="1">
          <a:blip r:embed="rId3" cstate="email">
            <a:lum bright="4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04528" y="3861048"/>
            <a:ext cx="8640960" cy="2160240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3" name="Forma livre 12"/>
          <p:cNvSpPr/>
          <p:nvPr/>
        </p:nvSpPr>
        <p:spPr>
          <a:xfrm>
            <a:off x="920552" y="4157913"/>
            <a:ext cx="8352928" cy="1863375"/>
          </a:xfrm>
          <a:custGeom>
            <a:avLst/>
            <a:gdLst>
              <a:gd name="connsiteX0" fmla="*/ 0 w 5508345"/>
              <a:gd name="connsiteY0" fmla="*/ 1228953 h 1228953"/>
              <a:gd name="connsiteX1" fmla="*/ 14630 w 5508345"/>
              <a:gd name="connsiteY1" fmla="*/ 1126541 h 1228953"/>
              <a:gd name="connsiteX2" fmla="*/ 51206 w 5508345"/>
              <a:gd name="connsiteY2" fmla="*/ 1068019 h 1228953"/>
              <a:gd name="connsiteX3" fmla="*/ 65836 w 5508345"/>
              <a:gd name="connsiteY3" fmla="*/ 1024128 h 1228953"/>
              <a:gd name="connsiteX4" fmla="*/ 95097 w 5508345"/>
              <a:gd name="connsiteY4" fmla="*/ 965606 h 1228953"/>
              <a:gd name="connsiteX5" fmla="*/ 102412 w 5508345"/>
              <a:gd name="connsiteY5" fmla="*/ 943661 h 1228953"/>
              <a:gd name="connsiteX6" fmla="*/ 204825 w 5508345"/>
              <a:gd name="connsiteY6" fmla="*/ 929030 h 1228953"/>
              <a:gd name="connsiteX7" fmla="*/ 263347 w 5508345"/>
              <a:gd name="connsiteY7" fmla="*/ 907085 h 1228953"/>
              <a:gd name="connsiteX8" fmla="*/ 285292 w 5508345"/>
              <a:gd name="connsiteY8" fmla="*/ 899769 h 1228953"/>
              <a:gd name="connsiteX9" fmla="*/ 307238 w 5508345"/>
              <a:gd name="connsiteY9" fmla="*/ 885139 h 1228953"/>
              <a:gd name="connsiteX10" fmla="*/ 336499 w 5508345"/>
              <a:gd name="connsiteY10" fmla="*/ 870509 h 1228953"/>
              <a:gd name="connsiteX11" fmla="*/ 395020 w 5508345"/>
              <a:gd name="connsiteY11" fmla="*/ 826617 h 1228953"/>
              <a:gd name="connsiteX12" fmla="*/ 409651 w 5508345"/>
              <a:gd name="connsiteY12" fmla="*/ 804672 h 1228953"/>
              <a:gd name="connsiteX13" fmla="*/ 460857 w 5508345"/>
              <a:gd name="connsiteY13" fmla="*/ 775411 h 1228953"/>
              <a:gd name="connsiteX14" fmla="*/ 475488 w 5508345"/>
              <a:gd name="connsiteY14" fmla="*/ 760781 h 1228953"/>
              <a:gd name="connsiteX15" fmla="*/ 504748 w 5508345"/>
              <a:gd name="connsiteY15" fmla="*/ 746150 h 1228953"/>
              <a:gd name="connsiteX16" fmla="*/ 570585 w 5508345"/>
              <a:gd name="connsiteY16" fmla="*/ 709574 h 1228953"/>
              <a:gd name="connsiteX17" fmla="*/ 592531 w 5508345"/>
              <a:gd name="connsiteY17" fmla="*/ 687629 h 1228953"/>
              <a:gd name="connsiteX18" fmla="*/ 651052 w 5508345"/>
              <a:gd name="connsiteY18" fmla="*/ 651053 h 1228953"/>
              <a:gd name="connsiteX19" fmla="*/ 665683 w 5508345"/>
              <a:gd name="connsiteY19" fmla="*/ 636422 h 1228953"/>
              <a:gd name="connsiteX20" fmla="*/ 680313 w 5508345"/>
              <a:gd name="connsiteY20" fmla="*/ 614477 h 1228953"/>
              <a:gd name="connsiteX21" fmla="*/ 702259 w 5508345"/>
              <a:gd name="connsiteY21" fmla="*/ 607161 h 1228953"/>
              <a:gd name="connsiteX22" fmla="*/ 716889 w 5508345"/>
              <a:gd name="connsiteY22" fmla="*/ 585216 h 1228953"/>
              <a:gd name="connsiteX23" fmla="*/ 775411 w 5508345"/>
              <a:gd name="connsiteY23" fmla="*/ 534009 h 1228953"/>
              <a:gd name="connsiteX24" fmla="*/ 804672 w 5508345"/>
              <a:gd name="connsiteY24" fmla="*/ 490118 h 1228953"/>
              <a:gd name="connsiteX25" fmla="*/ 855878 w 5508345"/>
              <a:gd name="connsiteY25" fmla="*/ 431597 h 1228953"/>
              <a:gd name="connsiteX26" fmla="*/ 899769 w 5508345"/>
              <a:gd name="connsiteY26" fmla="*/ 409651 h 1228953"/>
              <a:gd name="connsiteX27" fmla="*/ 914400 w 5508345"/>
              <a:gd name="connsiteY27" fmla="*/ 387705 h 1228953"/>
              <a:gd name="connsiteX28" fmla="*/ 936345 w 5508345"/>
              <a:gd name="connsiteY28" fmla="*/ 380390 h 1228953"/>
              <a:gd name="connsiteX29" fmla="*/ 965606 w 5508345"/>
              <a:gd name="connsiteY29" fmla="*/ 365760 h 1228953"/>
              <a:gd name="connsiteX30" fmla="*/ 987552 w 5508345"/>
              <a:gd name="connsiteY30" fmla="*/ 351129 h 1228953"/>
              <a:gd name="connsiteX31" fmla="*/ 1031443 w 5508345"/>
              <a:gd name="connsiteY31" fmla="*/ 336499 h 1228953"/>
              <a:gd name="connsiteX32" fmla="*/ 1053388 w 5508345"/>
              <a:gd name="connsiteY32" fmla="*/ 321869 h 1228953"/>
              <a:gd name="connsiteX33" fmla="*/ 1068019 w 5508345"/>
              <a:gd name="connsiteY33" fmla="*/ 307238 h 1228953"/>
              <a:gd name="connsiteX34" fmla="*/ 1104595 w 5508345"/>
              <a:gd name="connsiteY34" fmla="*/ 299923 h 1228953"/>
              <a:gd name="connsiteX35" fmla="*/ 1126540 w 5508345"/>
              <a:gd name="connsiteY35" fmla="*/ 292608 h 1228953"/>
              <a:gd name="connsiteX36" fmla="*/ 1163116 w 5508345"/>
              <a:gd name="connsiteY36" fmla="*/ 270662 h 1228953"/>
              <a:gd name="connsiteX37" fmla="*/ 1207008 w 5508345"/>
              <a:gd name="connsiteY37" fmla="*/ 248717 h 1228953"/>
              <a:gd name="connsiteX38" fmla="*/ 1221638 w 5508345"/>
              <a:gd name="connsiteY38" fmla="*/ 234086 h 1228953"/>
              <a:gd name="connsiteX39" fmla="*/ 1265529 w 5508345"/>
              <a:gd name="connsiteY39" fmla="*/ 219456 h 1228953"/>
              <a:gd name="connsiteX40" fmla="*/ 1345996 w 5508345"/>
              <a:gd name="connsiteY40" fmla="*/ 197510 h 1228953"/>
              <a:gd name="connsiteX41" fmla="*/ 1367942 w 5508345"/>
              <a:gd name="connsiteY41" fmla="*/ 190195 h 1228953"/>
              <a:gd name="connsiteX42" fmla="*/ 1404518 w 5508345"/>
              <a:gd name="connsiteY42" fmla="*/ 182880 h 1228953"/>
              <a:gd name="connsiteX43" fmla="*/ 1858060 w 5508345"/>
              <a:gd name="connsiteY43" fmla="*/ 190195 h 1228953"/>
              <a:gd name="connsiteX44" fmla="*/ 1945843 w 5508345"/>
              <a:gd name="connsiteY44" fmla="*/ 204825 h 1228953"/>
              <a:gd name="connsiteX45" fmla="*/ 1975104 w 5508345"/>
              <a:gd name="connsiteY45" fmla="*/ 219456 h 1228953"/>
              <a:gd name="connsiteX46" fmla="*/ 2245766 w 5508345"/>
              <a:gd name="connsiteY46" fmla="*/ 234086 h 1228953"/>
              <a:gd name="connsiteX47" fmla="*/ 2296972 w 5508345"/>
              <a:gd name="connsiteY47" fmla="*/ 241401 h 1228953"/>
              <a:gd name="connsiteX48" fmla="*/ 2318918 w 5508345"/>
              <a:gd name="connsiteY48" fmla="*/ 256032 h 1228953"/>
              <a:gd name="connsiteX49" fmla="*/ 2348179 w 5508345"/>
              <a:gd name="connsiteY49" fmla="*/ 270662 h 1228953"/>
              <a:gd name="connsiteX50" fmla="*/ 2392070 w 5508345"/>
              <a:gd name="connsiteY50" fmla="*/ 285293 h 1228953"/>
              <a:gd name="connsiteX51" fmla="*/ 2457907 w 5508345"/>
              <a:gd name="connsiteY51" fmla="*/ 307238 h 1228953"/>
              <a:gd name="connsiteX52" fmla="*/ 2560320 w 5508345"/>
              <a:gd name="connsiteY52" fmla="*/ 321869 h 1228953"/>
              <a:gd name="connsiteX53" fmla="*/ 2604211 w 5508345"/>
              <a:gd name="connsiteY53" fmla="*/ 336499 h 1228953"/>
              <a:gd name="connsiteX54" fmla="*/ 2648102 w 5508345"/>
              <a:gd name="connsiteY54" fmla="*/ 358445 h 1228953"/>
              <a:gd name="connsiteX55" fmla="*/ 2684678 w 5508345"/>
              <a:gd name="connsiteY55" fmla="*/ 380390 h 1228953"/>
              <a:gd name="connsiteX56" fmla="*/ 2713939 w 5508345"/>
              <a:gd name="connsiteY56" fmla="*/ 387705 h 1228953"/>
              <a:gd name="connsiteX57" fmla="*/ 2787091 w 5508345"/>
              <a:gd name="connsiteY57" fmla="*/ 402336 h 1228953"/>
              <a:gd name="connsiteX58" fmla="*/ 2845612 w 5508345"/>
              <a:gd name="connsiteY58" fmla="*/ 416966 h 1228953"/>
              <a:gd name="connsiteX59" fmla="*/ 2889504 w 5508345"/>
              <a:gd name="connsiteY59" fmla="*/ 431597 h 1228953"/>
              <a:gd name="connsiteX60" fmla="*/ 2977286 w 5508345"/>
              <a:gd name="connsiteY60" fmla="*/ 446227 h 1228953"/>
              <a:gd name="connsiteX61" fmla="*/ 3204057 w 5508345"/>
              <a:gd name="connsiteY61" fmla="*/ 438912 h 1228953"/>
              <a:gd name="connsiteX62" fmla="*/ 3247948 w 5508345"/>
              <a:gd name="connsiteY62" fmla="*/ 431597 h 1228953"/>
              <a:gd name="connsiteX63" fmla="*/ 3328416 w 5508345"/>
              <a:gd name="connsiteY63" fmla="*/ 409651 h 1228953"/>
              <a:gd name="connsiteX64" fmla="*/ 3350361 w 5508345"/>
              <a:gd name="connsiteY64" fmla="*/ 395021 h 1228953"/>
              <a:gd name="connsiteX65" fmla="*/ 3379622 w 5508345"/>
              <a:gd name="connsiteY65" fmla="*/ 387705 h 1228953"/>
              <a:gd name="connsiteX66" fmla="*/ 3401568 w 5508345"/>
              <a:gd name="connsiteY66" fmla="*/ 380390 h 1228953"/>
              <a:gd name="connsiteX67" fmla="*/ 3445459 w 5508345"/>
              <a:gd name="connsiteY67" fmla="*/ 351129 h 1228953"/>
              <a:gd name="connsiteX68" fmla="*/ 3467404 w 5508345"/>
              <a:gd name="connsiteY68" fmla="*/ 343814 h 1228953"/>
              <a:gd name="connsiteX69" fmla="*/ 3503980 w 5508345"/>
              <a:gd name="connsiteY69" fmla="*/ 336499 h 1228953"/>
              <a:gd name="connsiteX70" fmla="*/ 3533241 w 5508345"/>
              <a:gd name="connsiteY70" fmla="*/ 329184 h 1228953"/>
              <a:gd name="connsiteX71" fmla="*/ 3577132 w 5508345"/>
              <a:gd name="connsiteY71" fmla="*/ 299923 h 1228953"/>
              <a:gd name="connsiteX72" fmla="*/ 3613708 w 5508345"/>
              <a:gd name="connsiteY72" fmla="*/ 292608 h 1228953"/>
              <a:gd name="connsiteX73" fmla="*/ 3657600 w 5508345"/>
              <a:gd name="connsiteY73" fmla="*/ 277977 h 1228953"/>
              <a:gd name="connsiteX74" fmla="*/ 3679545 w 5508345"/>
              <a:gd name="connsiteY74" fmla="*/ 270662 h 1228953"/>
              <a:gd name="connsiteX75" fmla="*/ 3708806 w 5508345"/>
              <a:gd name="connsiteY75" fmla="*/ 263347 h 1228953"/>
              <a:gd name="connsiteX76" fmla="*/ 3760012 w 5508345"/>
              <a:gd name="connsiteY76" fmla="*/ 241401 h 1228953"/>
              <a:gd name="connsiteX77" fmla="*/ 3796588 w 5508345"/>
              <a:gd name="connsiteY77" fmla="*/ 226771 h 1228953"/>
              <a:gd name="connsiteX78" fmla="*/ 3840480 w 5508345"/>
              <a:gd name="connsiteY78" fmla="*/ 212141 h 1228953"/>
              <a:gd name="connsiteX79" fmla="*/ 3862425 w 5508345"/>
              <a:gd name="connsiteY79" fmla="*/ 204825 h 1228953"/>
              <a:gd name="connsiteX80" fmla="*/ 3884371 w 5508345"/>
              <a:gd name="connsiteY80" fmla="*/ 197510 h 1228953"/>
              <a:gd name="connsiteX81" fmla="*/ 3906316 w 5508345"/>
              <a:gd name="connsiteY81" fmla="*/ 182880 h 1228953"/>
              <a:gd name="connsiteX82" fmla="*/ 3928262 w 5508345"/>
              <a:gd name="connsiteY82" fmla="*/ 175565 h 1228953"/>
              <a:gd name="connsiteX83" fmla="*/ 3942892 w 5508345"/>
              <a:gd name="connsiteY83" fmla="*/ 160934 h 1228953"/>
              <a:gd name="connsiteX84" fmla="*/ 3979468 w 5508345"/>
              <a:gd name="connsiteY84" fmla="*/ 131673 h 1228953"/>
              <a:gd name="connsiteX85" fmla="*/ 4001414 w 5508345"/>
              <a:gd name="connsiteY85" fmla="*/ 80467 h 1228953"/>
              <a:gd name="connsiteX86" fmla="*/ 4008729 w 5508345"/>
              <a:gd name="connsiteY86" fmla="*/ 58521 h 1228953"/>
              <a:gd name="connsiteX87" fmla="*/ 4037990 w 5508345"/>
              <a:gd name="connsiteY87" fmla="*/ 21945 h 1228953"/>
              <a:gd name="connsiteX88" fmla="*/ 4059936 w 5508345"/>
              <a:gd name="connsiteY88" fmla="*/ 7315 h 1228953"/>
              <a:gd name="connsiteX89" fmla="*/ 4089196 w 5508345"/>
              <a:gd name="connsiteY89" fmla="*/ 0 h 1228953"/>
              <a:gd name="connsiteX90" fmla="*/ 4242816 w 5508345"/>
              <a:gd name="connsiteY90" fmla="*/ 7315 h 1228953"/>
              <a:gd name="connsiteX91" fmla="*/ 4257446 w 5508345"/>
              <a:gd name="connsiteY91" fmla="*/ 29261 h 1228953"/>
              <a:gd name="connsiteX92" fmla="*/ 4308652 w 5508345"/>
              <a:gd name="connsiteY92" fmla="*/ 43891 h 1228953"/>
              <a:gd name="connsiteX93" fmla="*/ 4323283 w 5508345"/>
              <a:gd name="connsiteY93" fmla="*/ 58521 h 1228953"/>
              <a:gd name="connsiteX94" fmla="*/ 4498848 w 5508345"/>
              <a:gd name="connsiteY94" fmla="*/ 80467 h 1228953"/>
              <a:gd name="connsiteX95" fmla="*/ 4520793 w 5508345"/>
              <a:gd name="connsiteY95" fmla="*/ 87782 h 1228953"/>
              <a:gd name="connsiteX96" fmla="*/ 4572000 w 5508345"/>
              <a:gd name="connsiteY96" fmla="*/ 117043 h 1228953"/>
              <a:gd name="connsiteX97" fmla="*/ 4754880 w 5508345"/>
              <a:gd name="connsiteY97" fmla="*/ 160934 h 1228953"/>
              <a:gd name="connsiteX98" fmla="*/ 4791456 w 5508345"/>
              <a:gd name="connsiteY98" fmla="*/ 182880 h 1228953"/>
              <a:gd name="connsiteX99" fmla="*/ 4835347 w 5508345"/>
              <a:gd name="connsiteY99" fmla="*/ 212141 h 1228953"/>
              <a:gd name="connsiteX100" fmla="*/ 4842662 w 5508345"/>
              <a:gd name="connsiteY100" fmla="*/ 241401 h 1228953"/>
              <a:gd name="connsiteX101" fmla="*/ 4857292 w 5508345"/>
              <a:gd name="connsiteY101" fmla="*/ 256032 h 1228953"/>
              <a:gd name="connsiteX102" fmla="*/ 4864608 w 5508345"/>
              <a:gd name="connsiteY102" fmla="*/ 285293 h 1228953"/>
              <a:gd name="connsiteX103" fmla="*/ 4871923 w 5508345"/>
              <a:gd name="connsiteY103" fmla="*/ 365760 h 1228953"/>
              <a:gd name="connsiteX104" fmla="*/ 4886553 w 5508345"/>
              <a:gd name="connsiteY104" fmla="*/ 409651 h 1228953"/>
              <a:gd name="connsiteX105" fmla="*/ 4893868 w 5508345"/>
              <a:gd name="connsiteY105" fmla="*/ 468173 h 1228953"/>
              <a:gd name="connsiteX106" fmla="*/ 4908499 w 5508345"/>
              <a:gd name="connsiteY106" fmla="*/ 512064 h 1228953"/>
              <a:gd name="connsiteX107" fmla="*/ 4915814 w 5508345"/>
              <a:gd name="connsiteY107" fmla="*/ 534009 h 1228953"/>
              <a:gd name="connsiteX108" fmla="*/ 4923129 w 5508345"/>
              <a:gd name="connsiteY108" fmla="*/ 555955 h 1228953"/>
              <a:gd name="connsiteX109" fmla="*/ 4945075 w 5508345"/>
              <a:gd name="connsiteY109" fmla="*/ 607161 h 1228953"/>
              <a:gd name="connsiteX110" fmla="*/ 4967020 w 5508345"/>
              <a:gd name="connsiteY110" fmla="*/ 599846 h 1228953"/>
              <a:gd name="connsiteX111" fmla="*/ 4974336 w 5508345"/>
              <a:gd name="connsiteY111" fmla="*/ 577901 h 1228953"/>
              <a:gd name="connsiteX112" fmla="*/ 4988966 w 5508345"/>
              <a:gd name="connsiteY112" fmla="*/ 563270 h 1228953"/>
              <a:gd name="connsiteX113" fmla="*/ 4996281 w 5508345"/>
              <a:gd name="connsiteY113" fmla="*/ 504749 h 1228953"/>
              <a:gd name="connsiteX114" fmla="*/ 5018227 w 5508345"/>
              <a:gd name="connsiteY114" fmla="*/ 468173 h 1228953"/>
              <a:gd name="connsiteX115" fmla="*/ 5040172 w 5508345"/>
              <a:gd name="connsiteY115" fmla="*/ 460857 h 1228953"/>
              <a:gd name="connsiteX116" fmla="*/ 5076748 w 5508345"/>
              <a:gd name="connsiteY116" fmla="*/ 431597 h 1228953"/>
              <a:gd name="connsiteX117" fmla="*/ 5098694 w 5508345"/>
              <a:gd name="connsiteY117" fmla="*/ 424281 h 1228953"/>
              <a:gd name="connsiteX118" fmla="*/ 5142585 w 5508345"/>
              <a:gd name="connsiteY118" fmla="*/ 387705 h 1228953"/>
              <a:gd name="connsiteX119" fmla="*/ 5208422 w 5508345"/>
              <a:gd name="connsiteY119" fmla="*/ 351129 h 1228953"/>
              <a:gd name="connsiteX120" fmla="*/ 5259628 w 5508345"/>
              <a:gd name="connsiteY120" fmla="*/ 329184 h 1228953"/>
              <a:gd name="connsiteX121" fmla="*/ 5405932 w 5508345"/>
              <a:gd name="connsiteY121" fmla="*/ 321869 h 1228953"/>
              <a:gd name="connsiteX122" fmla="*/ 5420563 w 5508345"/>
              <a:gd name="connsiteY122" fmla="*/ 299923 h 1228953"/>
              <a:gd name="connsiteX123" fmla="*/ 5435193 w 5508345"/>
              <a:gd name="connsiteY123" fmla="*/ 256032 h 1228953"/>
              <a:gd name="connsiteX124" fmla="*/ 5442508 w 5508345"/>
              <a:gd name="connsiteY124" fmla="*/ 197510 h 1228953"/>
              <a:gd name="connsiteX125" fmla="*/ 5449824 w 5508345"/>
              <a:gd name="connsiteY125" fmla="*/ 175565 h 1228953"/>
              <a:gd name="connsiteX126" fmla="*/ 5508345 w 5508345"/>
              <a:gd name="connsiteY126" fmla="*/ 146304 h 1228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5508345" h="1228953">
                <a:moveTo>
                  <a:pt x="0" y="1228953"/>
                </a:moveTo>
                <a:cubicBezTo>
                  <a:pt x="236" y="1226591"/>
                  <a:pt x="4686" y="1146429"/>
                  <a:pt x="14630" y="1126541"/>
                </a:cubicBezTo>
                <a:cubicBezTo>
                  <a:pt x="24918" y="1105966"/>
                  <a:pt x="40918" y="1088594"/>
                  <a:pt x="51206" y="1068019"/>
                </a:cubicBezTo>
                <a:cubicBezTo>
                  <a:pt x="58103" y="1054225"/>
                  <a:pt x="59761" y="1038303"/>
                  <a:pt x="65836" y="1024128"/>
                </a:cubicBezTo>
                <a:cubicBezTo>
                  <a:pt x="74427" y="1004082"/>
                  <a:pt x="85343" y="985113"/>
                  <a:pt x="95097" y="965606"/>
                </a:cubicBezTo>
                <a:cubicBezTo>
                  <a:pt x="98545" y="958709"/>
                  <a:pt x="95097" y="946099"/>
                  <a:pt x="102412" y="943661"/>
                </a:cubicBezTo>
                <a:cubicBezTo>
                  <a:pt x="135127" y="932756"/>
                  <a:pt x="170810" y="934699"/>
                  <a:pt x="204825" y="929030"/>
                </a:cubicBezTo>
                <a:cubicBezTo>
                  <a:pt x="241605" y="922900"/>
                  <a:pt x="228412" y="922057"/>
                  <a:pt x="263347" y="907085"/>
                </a:cubicBezTo>
                <a:cubicBezTo>
                  <a:pt x="270434" y="904048"/>
                  <a:pt x="278395" y="903217"/>
                  <a:pt x="285292" y="899769"/>
                </a:cubicBezTo>
                <a:cubicBezTo>
                  <a:pt x="293156" y="895837"/>
                  <a:pt x="299604" y="889501"/>
                  <a:pt x="307238" y="885139"/>
                </a:cubicBezTo>
                <a:cubicBezTo>
                  <a:pt x="316706" y="879729"/>
                  <a:pt x="327148" y="876119"/>
                  <a:pt x="336499" y="870509"/>
                </a:cubicBezTo>
                <a:cubicBezTo>
                  <a:pt x="354508" y="859704"/>
                  <a:pt x="380360" y="844942"/>
                  <a:pt x="395020" y="826617"/>
                </a:cubicBezTo>
                <a:cubicBezTo>
                  <a:pt x="400512" y="819752"/>
                  <a:pt x="403434" y="810889"/>
                  <a:pt x="409651" y="804672"/>
                </a:cubicBezTo>
                <a:cubicBezTo>
                  <a:pt x="424621" y="789702"/>
                  <a:pt x="443638" y="786890"/>
                  <a:pt x="460857" y="775411"/>
                </a:cubicBezTo>
                <a:cubicBezTo>
                  <a:pt x="466596" y="771585"/>
                  <a:pt x="469749" y="764607"/>
                  <a:pt x="475488" y="760781"/>
                </a:cubicBezTo>
                <a:cubicBezTo>
                  <a:pt x="484561" y="754732"/>
                  <a:pt x="495397" y="751761"/>
                  <a:pt x="504748" y="746150"/>
                </a:cubicBezTo>
                <a:cubicBezTo>
                  <a:pt x="567629" y="708421"/>
                  <a:pt x="526445" y="724287"/>
                  <a:pt x="570585" y="709574"/>
                </a:cubicBezTo>
                <a:cubicBezTo>
                  <a:pt x="577900" y="702259"/>
                  <a:pt x="584255" y="693836"/>
                  <a:pt x="592531" y="687629"/>
                </a:cubicBezTo>
                <a:cubicBezTo>
                  <a:pt x="623307" y="664547"/>
                  <a:pt x="625524" y="671475"/>
                  <a:pt x="651052" y="651053"/>
                </a:cubicBezTo>
                <a:cubicBezTo>
                  <a:pt x="656438" y="646744"/>
                  <a:pt x="661374" y="641808"/>
                  <a:pt x="665683" y="636422"/>
                </a:cubicBezTo>
                <a:cubicBezTo>
                  <a:pt x="671175" y="629557"/>
                  <a:pt x="673448" y="619969"/>
                  <a:pt x="680313" y="614477"/>
                </a:cubicBezTo>
                <a:cubicBezTo>
                  <a:pt x="686334" y="609660"/>
                  <a:pt x="694944" y="609600"/>
                  <a:pt x="702259" y="607161"/>
                </a:cubicBezTo>
                <a:cubicBezTo>
                  <a:pt x="707136" y="599846"/>
                  <a:pt x="711100" y="591832"/>
                  <a:pt x="716889" y="585216"/>
                </a:cubicBezTo>
                <a:cubicBezTo>
                  <a:pt x="746844" y="550982"/>
                  <a:pt x="745665" y="553840"/>
                  <a:pt x="775411" y="534009"/>
                </a:cubicBezTo>
                <a:lnTo>
                  <a:pt x="804672" y="490118"/>
                </a:lnTo>
                <a:cubicBezTo>
                  <a:pt x="816398" y="472529"/>
                  <a:pt x="837538" y="437711"/>
                  <a:pt x="855878" y="431597"/>
                </a:cubicBezTo>
                <a:cubicBezTo>
                  <a:pt x="886164" y="421501"/>
                  <a:pt x="871408" y="428558"/>
                  <a:pt x="899769" y="409651"/>
                </a:cubicBezTo>
                <a:cubicBezTo>
                  <a:pt x="904646" y="402336"/>
                  <a:pt x="907535" y="393197"/>
                  <a:pt x="914400" y="387705"/>
                </a:cubicBezTo>
                <a:cubicBezTo>
                  <a:pt x="920421" y="382888"/>
                  <a:pt x="929258" y="383427"/>
                  <a:pt x="936345" y="380390"/>
                </a:cubicBezTo>
                <a:cubicBezTo>
                  <a:pt x="946368" y="376094"/>
                  <a:pt x="956138" y="371170"/>
                  <a:pt x="965606" y="365760"/>
                </a:cubicBezTo>
                <a:cubicBezTo>
                  <a:pt x="973240" y="361398"/>
                  <a:pt x="979518" y="354700"/>
                  <a:pt x="987552" y="351129"/>
                </a:cubicBezTo>
                <a:cubicBezTo>
                  <a:pt x="1001645" y="344866"/>
                  <a:pt x="1031443" y="336499"/>
                  <a:pt x="1031443" y="336499"/>
                </a:cubicBezTo>
                <a:cubicBezTo>
                  <a:pt x="1038758" y="331622"/>
                  <a:pt x="1046523" y="327361"/>
                  <a:pt x="1053388" y="321869"/>
                </a:cubicBezTo>
                <a:cubicBezTo>
                  <a:pt x="1058774" y="317560"/>
                  <a:pt x="1061680" y="309955"/>
                  <a:pt x="1068019" y="307238"/>
                </a:cubicBezTo>
                <a:cubicBezTo>
                  <a:pt x="1079447" y="302340"/>
                  <a:pt x="1092533" y="302939"/>
                  <a:pt x="1104595" y="299923"/>
                </a:cubicBezTo>
                <a:cubicBezTo>
                  <a:pt x="1112075" y="298053"/>
                  <a:pt x="1119225" y="295046"/>
                  <a:pt x="1126540" y="292608"/>
                </a:cubicBezTo>
                <a:cubicBezTo>
                  <a:pt x="1155117" y="264031"/>
                  <a:pt x="1125133" y="289653"/>
                  <a:pt x="1163116" y="270662"/>
                </a:cubicBezTo>
                <a:cubicBezTo>
                  <a:pt x="1219836" y="242303"/>
                  <a:pt x="1151849" y="267102"/>
                  <a:pt x="1207008" y="248717"/>
                </a:cubicBezTo>
                <a:cubicBezTo>
                  <a:pt x="1211885" y="243840"/>
                  <a:pt x="1215469" y="237170"/>
                  <a:pt x="1221638" y="234086"/>
                </a:cubicBezTo>
                <a:cubicBezTo>
                  <a:pt x="1235432" y="227189"/>
                  <a:pt x="1265529" y="219456"/>
                  <a:pt x="1265529" y="219456"/>
                </a:cubicBezTo>
                <a:cubicBezTo>
                  <a:pt x="1297287" y="187698"/>
                  <a:pt x="1268459" y="210433"/>
                  <a:pt x="1345996" y="197510"/>
                </a:cubicBezTo>
                <a:cubicBezTo>
                  <a:pt x="1353602" y="196242"/>
                  <a:pt x="1360461" y="192065"/>
                  <a:pt x="1367942" y="190195"/>
                </a:cubicBezTo>
                <a:cubicBezTo>
                  <a:pt x="1380004" y="187180"/>
                  <a:pt x="1392326" y="185318"/>
                  <a:pt x="1404518" y="182880"/>
                </a:cubicBezTo>
                <a:lnTo>
                  <a:pt x="1858060" y="190195"/>
                </a:lnTo>
                <a:cubicBezTo>
                  <a:pt x="1887115" y="191013"/>
                  <a:pt x="1918470" y="193094"/>
                  <a:pt x="1945843" y="204825"/>
                </a:cubicBezTo>
                <a:cubicBezTo>
                  <a:pt x="1955866" y="209121"/>
                  <a:pt x="1964251" y="218397"/>
                  <a:pt x="1975104" y="219456"/>
                </a:cubicBezTo>
                <a:cubicBezTo>
                  <a:pt x="2065029" y="228229"/>
                  <a:pt x="2155545" y="229209"/>
                  <a:pt x="2245766" y="234086"/>
                </a:cubicBezTo>
                <a:cubicBezTo>
                  <a:pt x="2262835" y="236524"/>
                  <a:pt x="2280457" y="236446"/>
                  <a:pt x="2296972" y="241401"/>
                </a:cubicBezTo>
                <a:cubicBezTo>
                  <a:pt x="2305393" y="243927"/>
                  <a:pt x="2311284" y="251670"/>
                  <a:pt x="2318918" y="256032"/>
                </a:cubicBezTo>
                <a:cubicBezTo>
                  <a:pt x="2328386" y="261442"/>
                  <a:pt x="2338054" y="266612"/>
                  <a:pt x="2348179" y="270662"/>
                </a:cubicBezTo>
                <a:cubicBezTo>
                  <a:pt x="2362498" y="276390"/>
                  <a:pt x="2377751" y="279566"/>
                  <a:pt x="2392070" y="285293"/>
                </a:cubicBezTo>
                <a:cubicBezTo>
                  <a:pt x="2416553" y="295086"/>
                  <a:pt x="2432313" y="303301"/>
                  <a:pt x="2457907" y="307238"/>
                </a:cubicBezTo>
                <a:cubicBezTo>
                  <a:pt x="2500966" y="313862"/>
                  <a:pt x="2521877" y="311384"/>
                  <a:pt x="2560320" y="321869"/>
                </a:cubicBezTo>
                <a:cubicBezTo>
                  <a:pt x="2575198" y="325927"/>
                  <a:pt x="2604211" y="336499"/>
                  <a:pt x="2604211" y="336499"/>
                </a:cubicBezTo>
                <a:cubicBezTo>
                  <a:pt x="2667096" y="378422"/>
                  <a:pt x="2587535" y="328161"/>
                  <a:pt x="2648102" y="358445"/>
                </a:cubicBezTo>
                <a:cubicBezTo>
                  <a:pt x="2660819" y="364804"/>
                  <a:pt x="2671685" y="374616"/>
                  <a:pt x="2684678" y="380390"/>
                </a:cubicBezTo>
                <a:cubicBezTo>
                  <a:pt x="2693865" y="384473"/>
                  <a:pt x="2704272" y="384943"/>
                  <a:pt x="2713939" y="387705"/>
                </a:cubicBezTo>
                <a:cubicBezTo>
                  <a:pt x="2765015" y="402299"/>
                  <a:pt x="2699686" y="389850"/>
                  <a:pt x="2787091" y="402336"/>
                </a:cubicBezTo>
                <a:cubicBezTo>
                  <a:pt x="2853682" y="424533"/>
                  <a:pt x="2748503" y="390482"/>
                  <a:pt x="2845612" y="416966"/>
                </a:cubicBezTo>
                <a:cubicBezTo>
                  <a:pt x="2860491" y="421024"/>
                  <a:pt x="2874237" y="429416"/>
                  <a:pt x="2889504" y="431597"/>
                </a:cubicBezTo>
                <a:cubicBezTo>
                  <a:pt x="2953018" y="440670"/>
                  <a:pt x="2923803" y="435531"/>
                  <a:pt x="2977286" y="446227"/>
                </a:cubicBezTo>
                <a:cubicBezTo>
                  <a:pt x="3052876" y="443789"/>
                  <a:pt x="3128538" y="442994"/>
                  <a:pt x="3204057" y="438912"/>
                </a:cubicBezTo>
                <a:cubicBezTo>
                  <a:pt x="3218868" y="438111"/>
                  <a:pt x="3233445" y="434705"/>
                  <a:pt x="3247948" y="431597"/>
                </a:cubicBezTo>
                <a:cubicBezTo>
                  <a:pt x="3294144" y="421698"/>
                  <a:pt x="3294990" y="420793"/>
                  <a:pt x="3328416" y="409651"/>
                </a:cubicBezTo>
                <a:cubicBezTo>
                  <a:pt x="3335731" y="404774"/>
                  <a:pt x="3342280" y="398484"/>
                  <a:pt x="3350361" y="395021"/>
                </a:cubicBezTo>
                <a:cubicBezTo>
                  <a:pt x="3359602" y="391060"/>
                  <a:pt x="3369955" y="390467"/>
                  <a:pt x="3379622" y="387705"/>
                </a:cubicBezTo>
                <a:cubicBezTo>
                  <a:pt x="3387036" y="385587"/>
                  <a:pt x="3394253" y="382828"/>
                  <a:pt x="3401568" y="380390"/>
                </a:cubicBezTo>
                <a:lnTo>
                  <a:pt x="3445459" y="351129"/>
                </a:lnTo>
                <a:cubicBezTo>
                  <a:pt x="3451875" y="346852"/>
                  <a:pt x="3459924" y="345684"/>
                  <a:pt x="3467404" y="343814"/>
                </a:cubicBezTo>
                <a:cubicBezTo>
                  <a:pt x="3479466" y="340798"/>
                  <a:pt x="3491843" y="339196"/>
                  <a:pt x="3503980" y="336499"/>
                </a:cubicBezTo>
                <a:cubicBezTo>
                  <a:pt x="3513794" y="334318"/>
                  <a:pt x="3523487" y="331622"/>
                  <a:pt x="3533241" y="329184"/>
                </a:cubicBezTo>
                <a:lnTo>
                  <a:pt x="3577132" y="299923"/>
                </a:lnTo>
                <a:cubicBezTo>
                  <a:pt x="3587477" y="293026"/>
                  <a:pt x="3601713" y="295879"/>
                  <a:pt x="3613708" y="292608"/>
                </a:cubicBezTo>
                <a:cubicBezTo>
                  <a:pt x="3628587" y="288550"/>
                  <a:pt x="3642969" y="282854"/>
                  <a:pt x="3657600" y="277977"/>
                </a:cubicBezTo>
                <a:cubicBezTo>
                  <a:pt x="3664915" y="275539"/>
                  <a:pt x="3672065" y="272532"/>
                  <a:pt x="3679545" y="270662"/>
                </a:cubicBezTo>
                <a:lnTo>
                  <a:pt x="3708806" y="263347"/>
                </a:lnTo>
                <a:cubicBezTo>
                  <a:pt x="3747377" y="237634"/>
                  <a:pt x="3712777" y="257146"/>
                  <a:pt x="3760012" y="241401"/>
                </a:cubicBezTo>
                <a:cubicBezTo>
                  <a:pt x="3772469" y="237248"/>
                  <a:pt x="3784247" y="231258"/>
                  <a:pt x="3796588" y="226771"/>
                </a:cubicBezTo>
                <a:cubicBezTo>
                  <a:pt x="3811082" y="221501"/>
                  <a:pt x="3825849" y="217018"/>
                  <a:pt x="3840480" y="212141"/>
                </a:cubicBezTo>
                <a:lnTo>
                  <a:pt x="3862425" y="204825"/>
                </a:lnTo>
                <a:lnTo>
                  <a:pt x="3884371" y="197510"/>
                </a:lnTo>
                <a:cubicBezTo>
                  <a:pt x="3891686" y="192633"/>
                  <a:pt x="3898453" y="186812"/>
                  <a:pt x="3906316" y="182880"/>
                </a:cubicBezTo>
                <a:cubicBezTo>
                  <a:pt x="3913213" y="179432"/>
                  <a:pt x="3921650" y="179532"/>
                  <a:pt x="3928262" y="175565"/>
                </a:cubicBezTo>
                <a:cubicBezTo>
                  <a:pt x="3934176" y="172017"/>
                  <a:pt x="3937506" y="165242"/>
                  <a:pt x="3942892" y="160934"/>
                </a:cubicBezTo>
                <a:cubicBezTo>
                  <a:pt x="3989032" y="124022"/>
                  <a:pt x="3944144" y="167000"/>
                  <a:pt x="3979468" y="131673"/>
                </a:cubicBezTo>
                <a:cubicBezTo>
                  <a:pt x="3994695" y="70772"/>
                  <a:pt x="3976154" y="130989"/>
                  <a:pt x="4001414" y="80467"/>
                </a:cubicBezTo>
                <a:cubicBezTo>
                  <a:pt x="4004862" y="73570"/>
                  <a:pt x="4005280" y="65418"/>
                  <a:pt x="4008729" y="58521"/>
                </a:cubicBezTo>
                <a:cubicBezTo>
                  <a:pt x="4015064" y="45852"/>
                  <a:pt x="4026653" y="31015"/>
                  <a:pt x="4037990" y="21945"/>
                </a:cubicBezTo>
                <a:cubicBezTo>
                  <a:pt x="4044855" y="16453"/>
                  <a:pt x="4051855" y="10778"/>
                  <a:pt x="4059936" y="7315"/>
                </a:cubicBezTo>
                <a:cubicBezTo>
                  <a:pt x="4069177" y="3355"/>
                  <a:pt x="4079443" y="2438"/>
                  <a:pt x="4089196" y="0"/>
                </a:cubicBezTo>
                <a:cubicBezTo>
                  <a:pt x="4140403" y="2438"/>
                  <a:pt x="4192309" y="-1469"/>
                  <a:pt x="4242816" y="7315"/>
                </a:cubicBezTo>
                <a:cubicBezTo>
                  <a:pt x="4251478" y="8821"/>
                  <a:pt x="4250581" y="23769"/>
                  <a:pt x="4257446" y="29261"/>
                </a:cubicBezTo>
                <a:cubicBezTo>
                  <a:pt x="4262215" y="33076"/>
                  <a:pt x="4306741" y="43413"/>
                  <a:pt x="4308652" y="43891"/>
                </a:cubicBezTo>
                <a:cubicBezTo>
                  <a:pt x="4313529" y="48768"/>
                  <a:pt x="4317114" y="55437"/>
                  <a:pt x="4323283" y="58521"/>
                </a:cubicBezTo>
                <a:cubicBezTo>
                  <a:pt x="4376782" y="85271"/>
                  <a:pt x="4443260" y="77379"/>
                  <a:pt x="4498848" y="80467"/>
                </a:cubicBezTo>
                <a:cubicBezTo>
                  <a:pt x="4506163" y="82905"/>
                  <a:pt x="4513896" y="84334"/>
                  <a:pt x="4520793" y="87782"/>
                </a:cubicBezTo>
                <a:cubicBezTo>
                  <a:pt x="4573578" y="114175"/>
                  <a:pt x="4507879" y="91395"/>
                  <a:pt x="4572000" y="117043"/>
                </a:cubicBezTo>
                <a:cubicBezTo>
                  <a:pt x="4629560" y="140066"/>
                  <a:pt x="4696730" y="148692"/>
                  <a:pt x="4754880" y="160934"/>
                </a:cubicBezTo>
                <a:cubicBezTo>
                  <a:pt x="4787702" y="193758"/>
                  <a:pt x="4748724" y="159140"/>
                  <a:pt x="4791456" y="182880"/>
                </a:cubicBezTo>
                <a:cubicBezTo>
                  <a:pt x="4806827" y="191419"/>
                  <a:pt x="4835347" y="212141"/>
                  <a:pt x="4835347" y="212141"/>
                </a:cubicBezTo>
                <a:cubicBezTo>
                  <a:pt x="4837785" y="221894"/>
                  <a:pt x="4838166" y="232409"/>
                  <a:pt x="4842662" y="241401"/>
                </a:cubicBezTo>
                <a:cubicBezTo>
                  <a:pt x="4845746" y="247570"/>
                  <a:pt x="4854208" y="249863"/>
                  <a:pt x="4857292" y="256032"/>
                </a:cubicBezTo>
                <a:cubicBezTo>
                  <a:pt x="4861788" y="265024"/>
                  <a:pt x="4862169" y="275539"/>
                  <a:pt x="4864608" y="285293"/>
                </a:cubicBezTo>
                <a:cubicBezTo>
                  <a:pt x="4867046" y="312115"/>
                  <a:pt x="4867243" y="339237"/>
                  <a:pt x="4871923" y="365760"/>
                </a:cubicBezTo>
                <a:cubicBezTo>
                  <a:pt x="4874603" y="380947"/>
                  <a:pt x="4886553" y="409651"/>
                  <a:pt x="4886553" y="409651"/>
                </a:cubicBezTo>
                <a:cubicBezTo>
                  <a:pt x="4888991" y="429158"/>
                  <a:pt x="4889749" y="448950"/>
                  <a:pt x="4893868" y="468173"/>
                </a:cubicBezTo>
                <a:cubicBezTo>
                  <a:pt x="4897099" y="483252"/>
                  <a:pt x="4903622" y="497434"/>
                  <a:pt x="4908499" y="512064"/>
                </a:cubicBezTo>
                <a:lnTo>
                  <a:pt x="4915814" y="534009"/>
                </a:lnTo>
                <a:cubicBezTo>
                  <a:pt x="4918252" y="541324"/>
                  <a:pt x="4919680" y="549058"/>
                  <a:pt x="4923129" y="555955"/>
                </a:cubicBezTo>
                <a:cubicBezTo>
                  <a:pt x="4941208" y="592113"/>
                  <a:pt x="4934312" y="574871"/>
                  <a:pt x="4945075" y="607161"/>
                </a:cubicBezTo>
                <a:cubicBezTo>
                  <a:pt x="4952390" y="604723"/>
                  <a:pt x="4961568" y="605298"/>
                  <a:pt x="4967020" y="599846"/>
                </a:cubicBezTo>
                <a:cubicBezTo>
                  <a:pt x="4972472" y="594394"/>
                  <a:pt x="4970369" y="584513"/>
                  <a:pt x="4974336" y="577901"/>
                </a:cubicBezTo>
                <a:cubicBezTo>
                  <a:pt x="4977884" y="571987"/>
                  <a:pt x="4984089" y="568147"/>
                  <a:pt x="4988966" y="563270"/>
                </a:cubicBezTo>
                <a:cubicBezTo>
                  <a:pt x="4991404" y="543763"/>
                  <a:pt x="4992764" y="524091"/>
                  <a:pt x="4996281" y="504749"/>
                </a:cubicBezTo>
                <a:cubicBezTo>
                  <a:pt x="4999100" y="489246"/>
                  <a:pt x="5004116" y="476640"/>
                  <a:pt x="5018227" y="468173"/>
                </a:cubicBezTo>
                <a:cubicBezTo>
                  <a:pt x="5024839" y="464206"/>
                  <a:pt x="5032857" y="463296"/>
                  <a:pt x="5040172" y="460857"/>
                </a:cubicBezTo>
                <a:cubicBezTo>
                  <a:pt x="5053780" y="447250"/>
                  <a:pt x="5058293" y="440825"/>
                  <a:pt x="5076748" y="431597"/>
                </a:cubicBezTo>
                <a:cubicBezTo>
                  <a:pt x="5083645" y="428148"/>
                  <a:pt x="5091379" y="426720"/>
                  <a:pt x="5098694" y="424281"/>
                </a:cubicBezTo>
                <a:cubicBezTo>
                  <a:pt x="5122698" y="388275"/>
                  <a:pt x="5101337" y="412454"/>
                  <a:pt x="5142585" y="387705"/>
                </a:cubicBezTo>
                <a:cubicBezTo>
                  <a:pt x="5261373" y="316432"/>
                  <a:pt x="5139763" y="380555"/>
                  <a:pt x="5208422" y="351129"/>
                </a:cubicBezTo>
                <a:cubicBezTo>
                  <a:pt x="5219203" y="346509"/>
                  <a:pt x="5245282" y="330431"/>
                  <a:pt x="5259628" y="329184"/>
                </a:cubicBezTo>
                <a:cubicBezTo>
                  <a:pt x="5308273" y="324954"/>
                  <a:pt x="5357164" y="324307"/>
                  <a:pt x="5405932" y="321869"/>
                </a:cubicBezTo>
                <a:cubicBezTo>
                  <a:pt x="5410809" y="314554"/>
                  <a:pt x="5416992" y="307957"/>
                  <a:pt x="5420563" y="299923"/>
                </a:cubicBezTo>
                <a:cubicBezTo>
                  <a:pt x="5426826" y="285830"/>
                  <a:pt x="5435193" y="256032"/>
                  <a:pt x="5435193" y="256032"/>
                </a:cubicBezTo>
                <a:cubicBezTo>
                  <a:pt x="5437631" y="236525"/>
                  <a:pt x="5438991" y="216852"/>
                  <a:pt x="5442508" y="197510"/>
                </a:cubicBezTo>
                <a:cubicBezTo>
                  <a:pt x="5443887" y="189924"/>
                  <a:pt x="5443737" y="180299"/>
                  <a:pt x="5449824" y="175565"/>
                </a:cubicBezTo>
                <a:cubicBezTo>
                  <a:pt x="5467039" y="162175"/>
                  <a:pt x="5508345" y="146304"/>
                  <a:pt x="5508345" y="146304"/>
                </a:cubicBezTo>
              </a:path>
            </a:pathLst>
          </a:custGeom>
          <a:noFill/>
          <a:ln w="19050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82352" y="6021288"/>
            <a:ext cx="5638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3197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16496" y="44624"/>
            <a:ext cx="9445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r"/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PARQUE VÁRZEAS DO TIETÊ – 1ª ETAPA: </a:t>
            </a: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OBRAS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0" y="453144"/>
            <a:ext cx="9906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Imagem 7" descr="Logo PVT.ti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6463" y="6237312"/>
            <a:ext cx="390043" cy="408432"/>
          </a:xfrm>
          <a:prstGeom prst="rect">
            <a:avLst/>
          </a:prstGeom>
        </p:spPr>
      </p:pic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404496" y="1412776"/>
            <a:ext cx="9229024" cy="230425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Município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Guarulhos</a:t>
            </a: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Área de reflorestamento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40 ha  </a:t>
            </a:r>
            <a:endParaRPr lang="pt-BR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Valor </a:t>
            </a:r>
            <a:r>
              <a:rPr lang="pt-BR" sz="18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estimado da obra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R</a:t>
            </a:r>
            <a:r>
              <a:rPr lang="pt-BR" sz="1800" dirty="0"/>
              <a:t>$ </a:t>
            </a:r>
            <a:r>
              <a:rPr lang="pt-BR" sz="1800" dirty="0" smtClean="0"/>
              <a:t>8,1 milhões – </a:t>
            </a:r>
            <a:r>
              <a:rPr lang="pt-BR" sz="1800" b="1" dirty="0" smtClean="0">
                <a:solidFill>
                  <a:srgbClr val="C00000"/>
                </a:solidFill>
              </a:rPr>
              <a:t>100% </a:t>
            </a:r>
            <a:r>
              <a:rPr lang="pt-BR" sz="1800" b="1" dirty="0">
                <a:solidFill>
                  <a:srgbClr val="C00000"/>
                </a:solidFill>
              </a:rPr>
              <a:t>fonte </a:t>
            </a:r>
            <a:r>
              <a:rPr lang="pt-BR" sz="1800" b="1" dirty="0" smtClean="0">
                <a:solidFill>
                  <a:srgbClr val="C00000"/>
                </a:solidFill>
              </a:rPr>
              <a:t>1 </a:t>
            </a:r>
            <a:r>
              <a:rPr lang="pt-BR" sz="1800" dirty="0" smtClean="0"/>
              <a:t>(GESP)</a:t>
            </a: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Situação</a:t>
            </a:r>
            <a:r>
              <a:rPr lang="pt-B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Licitação em 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andamento (entrega das propostas: 10/06/2016).  </a:t>
            </a:r>
            <a:endParaRPr lang="pt-BR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Início previsto</a:t>
            </a:r>
            <a:r>
              <a:rPr lang="pt-B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4º trimestre/2016</a:t>
            </a: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Prazo de Execução</a:t>
            </a:r>
            <a:r>
              <a:rPr lang="pt-B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pt-B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 meses (6 meses para plantio e 36 meses para monitoramento)</a:t>
            </a:r>
            <a:endParaRPr lang="pt-BR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pt-BR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66700" lvl="1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pt-BR" sz="1800" dirty="0" smtClean="0"/>
          </a:p>
        </p:txBody>
      </p:sp>
      <p:sp>
        <p:nvSpPr>
          <p:cNvPr id="15" name="CaixaDeTexto 14"/>
          <p:cNvSpPr txBox="1"/>
          <p:nvPr/>
        </p:nvSpPr>
        <p:spPr>
          <a:xfrm>
            <a:off x="403874" y="663079"/>
            <a:ext cx="9445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REFLORESTAMENTO – RECOMPOSIÇÃO DE MATAS CILIARES (em licitação)</a:t>
            </a:r>
            <a:endParaRPr lang="pt-BR" sz="2400" b="1" dirty="0"/>
          </a:p>
        </p:txBody>
      </p:sp>
      <p:sp>
        <p:nvSpPr>
          <p:cNvPr id="16" name="Triângulo isósceles 15"/>
          <p:cNvSpPr/>
          <p:nvPr/>
        </p:nvSpPr>
        <p:spPr>
          <a:xfrm rot="5400000">
            <a:off x="175849" y="787303"/>
            <a:ext cx="300033" cy="230832"/>
          </a:xfrm>
          <a:prstGeom prst="triangle">
            <a:avLst/>
          </a:prstGeom>
          <a:solidFill>
            <a:srgbClr val="397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/>
          <p:cNvPicPr/>
          <p:nvPr/>
        </p:nvPicPr>
        <p:blipFill rotWithShape="1">
          <a:blip r:embed="rId3" cstate="email">
            <a:lum bright="4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04528" y="3874464"/>
            <a:ext cx="8640960" cy="2160240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82352" y="6021288"/>
            <a:ext cx="5638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rma livre 10"/>
          <p:cNvSpPr/>
          <p:nvPr/>
        </p:nvSpPr>
        <p:spPr>
          <a:xfrm>
            <a:off x="848544" y="4249585"/>
            <a:ext cx="3528392" cy="1771703"/>
          </a:xfrm>
          <a:custGeom>
            <a:avLst/>
            <a:gdLst>
              <a:gd name="connsiteX0" fmla="*/ 0 w 2387600"/>
              <a:gd name="connsiteY0" fmla="*/ 1198880 h 1198880"/>
              <a:gd name="connsiteX1" fmla="*/ 396240 w 2387600"/>
              <a:gd name="connsiteY1" fmla="*/ 802640 h 1198880"/>
              <a:gd name="connsiteX2" fmla="*/ 508000 w 2387600"/>
              <a:gd name="connsiteY2" fmla="*/ 721360 h 1198880"/>
              <a:gd name="connsiteX3" fmla="*/ 670560 w 2387600"/>
              <a:gd name="connsiteY3" fmla="*/ 640080 h 1198880"/>
              <a:gd name="connsiteX4" fmla="*/ 833120 w 2387600"/>
              <a:gd name="connsiteY4" fmla="*/ 457200 h 1198880"/>
              <a:gd name="connsiteX5" fmla="*/ 1036320 w 2387600"/>
              <a:gd name="connsiteY5" fmla="*/ 335280 h 1198880"/>
              <a:gd name="connsiteX6" fmla="*/ 1320800 w 2387600"/>
              <a:gd name="connsiteY6" fmla="*/ 193040 h 1198880"/>
              <a:gd name="connsiteX7" fmla="*/ 1605280 w 2387600"/>
              <a:gd name="connsiteY7" fmla="*/ 172720 h 1198880"/>
              <a:gd name="connsiteX8" fmla="*/ 1798320 w 2387600"/>
              <a:gd name="connsiteY8" fmla="*/ 172720 h 1198880"/>
              <a:gd name="connsiteX9" fmla="*/ 2082800 w 2387600"/>
              <a:gd name="connsiteY9" fmla="*/ 152400 h 1198880"/>
              <a:gd name="connsiteX10" fmla="*/ 2387600 w 2387600"/>
              <a:gd name="connsiteY10" fmla="*/ 142240 h 1198880"/>
              <a:gd name="connsiteX11" fmla="*/ 2265680 w 2387600"/>
              <a:gd name="connsiteY11" fmla="*/ 81280 h 1198880"/>
              <a:gd name="connsiteX12" fmla="*/ 2092960 w 2387600"/>
              <a:gd name="connsiteY12" fmla="*/ 81280 h 1198880"/>
              <a:gd name="connsiteX13" fmla="*/ 1971040 w 2387600"/>
              <a:gd name="connsiteY13" fmla="*/ 81280 h 1198880"/>
              <a:gd name="connsiteX14" fmla="*/ 1859280 w 2387600"/>
              <a:gd name="connsiteY14" fmla="*/ 40640 h 1198880"/>
              <a:gd name="connsiteX15" fmla="*/ 1605280 w 2387600"/>
              <a:gd name="connsiteY15" fmla="*/ 0 h 1198880"/>
              <a:gd name="connsiteX16" fmla="*/ 1432560 w 2387600"/>
              <a:gd name="connsiteY16" fmla="*/ 0 h 1198880"/>
              <a:gd name="connsiteX17" fmla="*/ 1117600 w 2387600"/>
              <a:gd name="connsiteY17" fmla="*/ 81280 h 1198880"/>
              <a:gd name="connsiteX18" fmla="*/ 955040 w 2387600"/>
              <a:gd name="connsiteY18" fmla="*/ 203200 h 1198880"/>
              <a:gd name="connsiteX19" fmla="*/ 731520 w 2387600"/>
              <a:gd name="connsiteY19" fmla="*/ 355600 h 1198880"/>
              <a:gd name="connsiteX20" fmla="*/ 538480 w 2387600"/>
              <a:gd name="connsiteY20" fmla="*/ 528320 h 1198880"/>
              <a:gd name="connsiteX21" fmla="*/ 254000 w 2387600"/>
              <a:gd name="connsiteY21" fmla="*/ 782320 h 1198880"/>
              <a:gd name="connsiteX22" fmla="*/ 50800 w 2387600"/>
              <a:gd name="connsiteY22" fmla="*/ 955040 h 1198880"/>
              <a:gd name="connsiteX23" fmla="*/ 20320 w 2387600"/>
              <a:gd name="connsiteY23" fmla="*/ 1005840 h 1198880"/>
              <a:gd name="connsiteX24" fmla="*/ 0 w 2387600"/>
              <a:gd name="connsiteY24" fmla="*/ 1198880 h 119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87600" h="1198880">
                <a:moveTo>
                  <a:pt x="0" y="1198880"/>
                </a:moveTo>
                <a:lnTo>
                  <a:pt x="396240" y="802640"/>
                </a:lnTo>
                <a:lnTo>
                  <a:pt x="508000" y="721360"/>
                </a:lnTo>
                <a:lnTo>
                  <a:pt x="670560" y="640080"/>
                </a:lnTo>
                <a:lnTo>
                  <a:pt x="833120" y="457200"/>
                </a:lnTo>
                <a:lnTo>
                  <a:pt x="1036320" y="335280"/>
                </a:lnTo>
                <a:lnTo>
                  <a:pt x="1320800" y="193040"/>
                </a:lnTo>
                <a:lnTo>
                  <a:pt x="1605280" y="172720"/>
                </a:lnTo>
                <a:lnTo>
                  <a:pt x="1798320" y="172720"/>
                </a:lnTo>
                <a:lnTo>
                  <a:pt x="2082800" y="152400"/>
                </a:lnTo>
                <a:lnTo>
                  <a:pt x="2387600" y="142240"/>
                </a:lnTo>
                <a:lnTo>
                  <a:pt x="2265680" y="81280"/>
                </a:lnTo>
                <a:lnTo>
                  <a:pt x="2092960" y="81280"/>
                </a:lnTo>
                <a:lnTo>
                  <a:pt x="1971040" y="81280"/>
                </a:lnTo>
                <a:lnTo>
                  <a:pt x="1859280" y="40640"/>
                </a:lnTo>
                <a:lnTo>
                  <a:pt x="1605280" y="0"/>
                </a:lnTo>
                <a:lnTo>
                  <a:pt x="1432560" y="0"/>
                </a:lnTo>
                <a:lnTo>
                  <a:pt x="1117600" y="81280"/>
                </a:lnTo>
                <a:lnTo>
                  <a:pt x="955040" y="203200"/>
                </a:lnTo>
                <a:lnTo>
                  <a:pt x="731520" y="355600"/>
                </a:lnTo>
                <a:lnTo>
                  <a:pt x="538480" y="528320"/>
                </a:lnTo>
                <a:lnTo>
                  <a:pt x="254000" y="782320"/>
                </a:lnTo>
                <a:lnTo>
                  <a:pt x="50800" y="955040"/>
                </a:lnTo>
                <a:lnTo>
                  <a:pt x="20320" y="1005840"/>
                </a:lnTo>
                <a:lnTo>
                  <a:pt x="0" y="1198880"/>
                </a:lnTo>
                <a:close/>
              </a:path>
            </a:pathLst>
          </a:custGeom>
          <a:solidFill>
            <a:srgbClr val="00B050">
              <a:alpha val="64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2007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-258150" y="1487837"/>
            <a:ext cx="3410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/>
              <a:t>O PROGRAMA </a:t>
            </a:r>
            <a:endParaRPr lang="pt-BR" sz="3200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3165422" y="2314615"/>
            <a:ext cx="74042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DADOS GERAIS</a:t>
            </a:r>
          </a:p>
          <a:p>
            <a:r>
              <a:rPr lang="pt-BR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CONTRATO DE EMPRÉSTIMO</a:t>
            </a:r>
          </a:p>
          <a:p>
            <a:r>
              <a:rPr lang="pt-BR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PRINCIPAIS OBRAS E SERVIÇOS</a:t>
            </a:r>
          </a:p>
          <a:p>
            <a:r>
              <a:rPr lang="pt-BR" sz="4000" b="1" dirty="0" smtClean="0"/>
              <a:t>AVANÇOS</a:t>
            </a:r>
          </a:p>
        </p:txBody>
      </p:sp>
      <p:pic>
        <p:nvPicPr>
          <p:cNvPr id="7" name="Imagem 6" descr="Logo PVT.ti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6463" y="6237312"/>
            <a:ext cx="390043" cy="408432"/>
          </a:xfrm>
          <a:prstGeom prst="rect">
            <a:avLst/>
          </a:prstGeom>
        </p:spPr>
      </p:pic>
      <p:cxnSp>
        <p:nvCxnSpPr>
          <p:cNvPr id="8" name="Conector reto 7"/>
          <p:cNvCxnSpPr/>
          <p:nvPr/>
        </p:nvCxnSpPr>
        <p:spPr>
          <a:xfrm>
            <a:off x="3140022" y="1412776"/>
            <a:ext cx="25400" cy="430828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7736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16496" y="44624"/>
            <a:ext cx="9445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 PROGRAMA PARQUE VÁRZEAS DO TIETÊ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0" y="453144"/>
            <a:ext cx="9906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Imagem 7" descr="Logo PVT.ti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6463" y="6237312"/>
            <a:ext cx="390043" cy="408432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403874" y="663079"/>
            <a:ext cx="9445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CONTEXTO FÍSICO</a:t>
            </a:r>
            <a:endParaRPr lang="pt-BR" sz="2400" b="1" dirty="0"/>
          </a:p>
        </p:txBody>
      </p:sp>
      <p:sp>
        <p:nvSpPr>
          <p:cNvPr id="9" name="Triângulo isósceles 8"/>
          <p:cNvSpPr/>
          <p:nvPr/>
        </p:nvSpPr>
        <p:spPr>
          <a:xfrm rot="5400000">
            <a:off x="175849" y="787303"/>
            <a:ext cx="300033" cy="230832"/>
          </a:xfrm>
          <a:prstGeom prst="triangle">
            <a:avLst/>
          </a:prstGeom>
          <a:solidFill>
            <a:srgbClr val="397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spaço Reservado para Conteúdo 2"/>
          <p:cNvSpPr>
            <a:spLocks noGrp="1"/>
          </p:cNvSpPr>
          <p:nvPr>
            <p:ph idx="1"/>
          </p:nvPr>
        </p:nvSpPr>
        <p:spPr>
          <a:xfrm>
            <a:off x="403874" y="1124744"/>
            <a:ext cx="9301654" cy="4968552"/>
          </a:xfrm>
        </p:spPr>
        <p:txBody>
          <a:bodyPr>
            <a:noAutofit/>
          </a:bodyPr>
          <a:lstStyle/>
          <a:p>
            <a:pPr marL="285750" lvl="1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1800" dirty="0" smtClean="0"/>
              <a:t>O sistema produtor do Alto Tietê tem as finalidades de: </a:t>
            </a:r>
          </a:p>
          <a:p>
            <a:pPr marL="685800" lvl="2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1800" dirty="0" smtClean="0"/>
              <a:t>Abastecimento (função principal);</a:t>
            </a:r>
          </a:p>
          <a:p>
            <a:pPr marL="685800" lvl="2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1800" dirty="0" smtClean="0"/>
              <a:t>Controle de enchentes (função secundária). </a:t>
            </a:r>
          </a:p>
          <a:p>
            <a:pPr marL="285750" lvl="1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endParaRPr lang="pt-BR" sz="1800" dirty="0" smtClean="0"/>
          </a:p>
          <a:p>
            <a:pPr marL="285750" lvl="1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1800" dirty="0" smtClean="0"/>
              <a:t>Características da bacia:</a:t>
            </a:r>
          </a:p>
          <a:p>
            <a:pPr marL="685800" lvl="2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1800" dirty="0" smtClean="0"/>
              <a:t>Composta por 37 municípios da RMSP e mais 3 municípios fora da RMSP;</a:t>
            </a:r>
          </a:p>
          <a:p>
            <a:pPr marL="685800" lvl="2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1800" dirty="0" smtClean="0"/>
              <a:t>Regiões altamente urbanizadas e ocupadas;</a:t>
            </a:r>
          </a:p>
          <a:p>
            <a:pPr marL="685800" lvl="2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1800" dirty="0" smtClean="0"/>
              <a:t>Inundações de alto risco (perdas sociais e econômicas).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216696" y="3980308"/>
            <a:ext cx="5071984" cy="2689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7401272" y="5765051"/>
            <a:ext cx="288925" cy="2159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sz="1600"/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7690197" y="5692026"/>
            <a:ext cx="72072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100" dirty="0">
                <a:latin typeface="Verdana" pitchFamily="34" charset="0"/>
              </a:rPr>
              <a:t>Áreas verdes</a:t>
            </a: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7402265" y="6311498"/>
            <a:ext cx="287337" cy="2159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sz="1600"/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7690197" y="6238473"/>
            <a:ext cx="136815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100" dirty="0">
                <a:latin typeface="Verdana" pitchFamily="34" charset="0"/>
              </a:rPr>
              <a:t>Áreas </a:t>
            </a:r>
            <a:r>
              <a:rPr lang="pt-BR" sz="1100" dirty="0" err="1" smtClean="0">
                <a:latin typeface="Verdana" pitchFamily="34" charset="0"/>
              </a:rPr>
              <a:t>antropizadas</a:t>
            </a:r>
            <a:endParaRPr lang="pt-BR" sz="11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105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17914" y="1559845"/>
            <a:ext cx="4635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/>
              <a:t>AVANÇOS</a:t>
            </a:r>
            <a:endParaRPr lang="pt-BR" sz="3200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5011056" y="4149080"/>
            <a:ext cx="47228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4000" b="1" dirty="0" smtClean="0"/>
          </a:p>
          <a:p>
            <a:r>
              <a:rPr lang="pt-BR" sz="4000" b="1" dirty="0" smtClean="0"/>
              <a:t>REALIZADOS</a:t>
            </a:r>
          </a:p>
          <a:p>
            <a:endParaRPr lang="pt-BR" sz="4000" b="1" dirty="0"/>
          </a:p>
        </p:txBody>
      </p:sp>
      <p:pic>
        <p:nvPicPr>
          <p:cNvPr id="7" name="Imagem 6" descr="Logo PVT.ti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6463" y="6237312"/>
            <a:ext cx="390043" cy="408432"/>
          </a:xfrm>
          <a:prstGeom prst="rect">
            <a:avLst/>
          </a:prstGeom>
        </p:spPr>
      </p:pic>
      <p:cxnSp>
        <p:nvCxnSpPr>
          <p:cNvPr id="8" name="Conector reto 7"/>
          <p:cNvCxnSpPr/>
          <p:nvPr/>
        </p:nvCxnSpPr>
        <p:spPr>
          <a:xfrm>
            <a:off x="4985656" y="1556792"/>
            <a:ext cx="0" cy="391196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9824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16496" y="44624"/>
            <a:ext cx="9445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r"/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PARQUE VÁRZEAS DO TIETÊ – 1ª ETAPA: </a:t>
            </a:r>
            <a:r>
              <a:rPr lang="pt-B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AQUISIÇÕES E FINANCEIRO</a:t>
            </a:r>
            <a:endParaRPr lang="pt-BR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" name="Conector reto 4"/>
          <p:cNvCxnSpPr/>
          <p:nvPr/>
        </p:nvCxnSpPr>
        <p:spPr>
          <a:xfrm>
            <a:off x="0" y="453144"/>
            <a:ext cx="9906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Imagem 7" descr="Logo PVT.ti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6463" y="6237312"/>
            <a:ext cx="390043" cy="408432"/>
          </a:xfrm>
          <a:prstGeom prst="rect">
            <a:avLst/>
          </a:prstGeom>
        </p:spPr>
      </p:pic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346738" y="4221088"/>
            <a:ext cx="9430798" cy="2016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403874" y="663079"/>
            <a:ext cx="9445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PROCESSOS LICITATÓRIOS</a:t>
            </a:r>
            <a:endParaRPr lang="pt-BR" sz="2400" b="1" dirty="0"/>
          </a:p>
        </p:txBody>
      </p:sp>
      <p:sp>
        <p:nvSpPr>
          <p:cNvPr id="16" name="Triângulo isósceles 15"/>
          <p:cNvSpPr/>
          <p:nvPr/>
        </p:nvSpPr>
        <p:spPr>
          <a:xfrm rot="5400000">
            <a:off x="175849" y="787303"/>
            <a:ext cx="300033" cy="230832"/>
          </a:xfrm>
          <a:prstGeom prst="triangle">
            <a:avLst/>
          </a:prstGeom>
          <a:solidFill>
            <a:srgbClr val="397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344488" y="1196752"/>
            <a:ext cx="962428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pt-BR" b="1" dirty="0" smtClean="0"/>
              <a:t>Contratos assinados: </a:t>
            </a:r>
          </a:p>
          <a:p>
            <a:pPr marL="285750" lvl="0" indent="-285750">
              <a:lnSpc>
                <a:spcPct val="150000"/>
              </a:lnSpc>
              <a:buFontTx/>
              <a:buChar char="-"/>
            </a:pPr>
            <a:r>
              <a:rPr lang="pt-BR" u="sng" dirty="0" smtClean="0"/>
              <a:t>Consultoria</a:t>
            </a:r>
            <a:r>
              <a:rPr lang="pt-BR" dirty="0" smtClean="0"/>
              <a:t>: 10 Contratos formalizados;</a:t>
            </a:r>
          </a:p>
          <a:p>
            <a:pPr marL="285750" lvl="0" indent="-285750">
              <a:lnSpc>
                <a:spcPct val="150000"/>
              </a:lnSpc>
              <a:buFontTx/>
              <a:buChar char="-"/>
            </a:pPr>
            <a:r>
              <a:rPr lang="pt-BR" u="sng" dirty="0" smtClean="0"/>
              <a:t>Obras</a:t>
            </a:r>
            <a:r>
              <a:rPr lang="pt-BR" dirty="0" smtClean="0"/>
              <a:t>: 02 Contratos formalizados.</a:t>
            </a:r>
          </a:p>
          <a:p>
            <a:pPr>
              <a:lnSpc>
                <a:spcPct val="150000"/>
              </a:lnSpc>
            </a:pPr>
            <a:r>
              <a:rPr lang="pt-BR" b="1" dirty="0" smtClean="0"/>
              <a:t>Licitações em andamento: </a:t>
            </a:r>
            <a:endParaRPr lang="pt-BR" b="1" dirty="0"/>
          </a:p>
          <a:p>
            <a:pPr marL="285750" lvl="0" indent="-285750">
              <a:lnSpc>
                <a:spcPct val="150000"/>
              </a:lnSpc>
              <a:buFontTx/>
              <a:buChar char="-"/>
            </a:pPr>
            <a:r>
              <a:rPr lang="pt-BR" u="sng" dirty="0" smtClean="0"/>
              <a:t>Consultoria</a:t>
            </a:r>
            <a:r>
              <a:rPr lang="pt-BR" dirty="0" smtClean="0"/>
              <a:t>: 05 processos em andamento;</a:t>
            </a:r>
          </a:p>
          <a:p>
            <a:pPr marL="285750" lvl="0" indent="-285750">
              <a:lnSpc>
                <a:spcPct val="150000"/>
              </a:lnSpc>
              <a:buFontTx/>
              <a:buChar char="-"/>
            </a:pPr>
            <a:r>
              <a:rPr lang="pt-BR" u="sng" dirty="0" smtClean="0"/>
              <a:t>Obras</a:t>
            </a:r>
            <a:r>
              <a:rPr lang="pt-BR" dirty="0" smtClean="0"/>
              <a:t>: 06 processos em andamento, a saber:</a:t>
            </a:r>
          </a:p>
          <a:p>
            <a:pPr marL="1352550" lvl="4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Macrodrenagem </a:t>
            </a:r>
            <a:r>
              <a:rPr lang="pt-BR" dirty="0"/>
              <a:t>(Canal de Circunvalação) </a:t>
            </a:r>
            <a:endParaRPr lang="pt-BR" dirty="0" smtClean="0"/>
          </a:p>
          <a:p>
            <a:pPr marL="1352550" lvl="4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Núcleo de Lazer Any </a:t>
            </a:r>
            <a:r>
              <a:rPr lang="pt-BR" dirty="0"/>
              <a:t>Jaci – Guarulhos </a:t>
            </a:r>
          </a:p>
          <a:p>
            <a:pPr marL="1352550" lvl="4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Núcleo </a:t>
            </a:r>
            <a:r>
              <a:rPr lang="pt-BR" dirty="0"/>
              <a:t>de </a:t>
            </a:r>
            <a:r>
              <a:rPr lang="pt-BR" dirty="0" smtClean="0"/>
              <a:t>Lazer Jd</a:t>
            </a:r>
            <a:r>
              <a:rPr lang="pt-BR" dirty="0"/>
              <a:t>. Helena –</a:t>
            </a:r>
            <a:r>
              <a:rPr lang="pt-BR" dirty="0" smtClean="0"/>
              <a:t> </a:t>
            </a:r>
            <a:r>
              <a:rPr lang="pt-BR" dirty="0"/>
              <a:t>São Paulo </a:t>
            </a:r>
          </a:p>
          <a:p>
            <a:pPr marL="1352550" lvl="4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Desassoreamento e recuperação de margens do Tietê </a:t>
            </a:r>
            <a:endParaRPr lang="pt-BR" dirty="0"/>
          </a:p>
          <a:p>
            <a:pPr marL="1352550" lvl="4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Remoção </a:t>
            </a:r>
            <a:r>
              <a:rPr lang="pt-BR" dirty="0"/>
              <a:t>de </a:t>
            </a:r>
            <a:r>
              <a:rPr lang="pt-BR" dirty="0" smtClean="0"/>
              <a:t>aterros e entulhos </a:t>
            </a:r>
            <a:endParaRPr lang="pt-BR" dirty="0"/>
          </a:p>
          <a:p>
            <a:pPr marL="1352550" lvl="4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Recomposição </a:t>
            </a:r>
            <a:r>
              <a:rPr lang="pt-BR" dirty="0"/>
              <a:t>de Matas Ciliares </a:t>
            </a:r>
          </a:p>
        </p:txBody>
      </p:sp>
    </p:spTree>
    <p:extLst>
      <p:ext uri="{BB962C8B-B14F-4D97-AF65-F5344CB8AC3E}">
        <p14:creationId xmlns:p14="http://schemas.microsoft.com/office/powerpoint/2010/main" xmlns="" val="160020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16496" y="44624"/>
            <a:ext cx="9445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r"/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PARQUE VÁRZEAS DO TIETÊ – 1ª ETAPA: </a:t>
            </a: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AQUISIÇÕES E FINANCEIRO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0" y="453144"/>
            <a:ext cx="9906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Imagem 7" descr="Logo PVT.ti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6463" y="6237312"/>
            <a:ext cx="390043" cy="408432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403874" y="663079"/>
            <a:ext cx="9445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REASSENTAMENTO EM GUARULHOS </a:t>
            </a:r>
            <a:endParaRPr lang="pt-BR" sz="2400" b="1" dirty="0"/>
          </a:p>
        </p:txBody>
      </p:sp>
      <p:sp>
        <p:nvSpPr>
          <p:cNvPr id="16" name="Triângulo isósceles 15"/>
          <p:cNvSpPr/>
          <p:nvPr/>
        </p:nvSpPr>
        <p:spPr>
          <a:xfrm rot="5400000">
            <a:off x="175849" y="787303"/>
            <a:ext cx="300033" cy="230832"/>
          </a:xfrm>
          <a:prstGeom prst="triangle">
            <a:avLst/>
          </a:prstGeom>
          <a:solidFill>
            <a:srgbClr val="397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441281" y="1052736"/>
            <a:ext cx="9264247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50000"/>
              </a:lnSpc>
            </a:pPr>
            <a:r>
              <a:rPr lang="pt-BR" b="1" u="sng" dirty="0" smtClean="0">
                <a:ea typeface="Times New Roman"/>
                <a:cs typeface="Calibri"/>
              </a:rPr>
              <a:t>Unidades Habitacionais</a:t>
            </a: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 smtClean="0">
                <a:ea typeface="Times New Roman"/>
                <a:cs typeface="Calibri"/>
              </a:rPr>
              <a:t>10 famílias reassentadas </a:t>
            </a:r>
            <a:r>
              <a:rPr lang="pt-BR" dirty="0" smtClean="0">
                <a:ea typeface="Times New Roman"/>
                <a:cs typeface="Calibri"/>
              </a:rPr>
              <a:t>no Residencial </a:t>
            </a:r>
            <a:r>
              <a:rPr lang="pt-BR" dirty="0">
                <a:ea typeface="Times New Roman"/>
                <a:cs typeface="Calibri"/>
              </a:rPr>
              <a:t>Esplanada </a:t>
            </a:r>
            <a:r>
              <a:rPr lang="pt-BR" dirty="0" smtClean="0">
                <a:ea typeface="Times New Roman"/>
                <a:cs typeface="Calibri"/>
              </a:rPr>
              <a:t>(PMG)</a:t>
            </a:r>
            <a:endParaRPr lang="pt-BR" dirty="0">
              <a:ea typeface="Times New Roman"/>
              <a:cs typeface="Times New Roman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 smtClean="0"/>
              <a:t>675 famílias </a:t>
            </a:r>
            <a:r>
              <a:rPr lang="pt-BR" b="1" dirty="0"/>
              <a:t>para reassentar no </a:t>
            </a:r>
            <a:r>
              <a:rPr lang="pt-BR" b="1" dirty="0" smtClean="0"/>
              <a:t>Residencial Lavras 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Em 22 de maio de 2016 foi realizado evento para entrega do Residencial Lavras;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Previsão de reassentamento: 2ª quinzena de junho.</a:t>
            </a:r>
            <a:endParaRPr lang="pt-BR" i="1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609184" y="3861048"/>
            <a:ext cx="3081413" cy="27177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416497" y="3284984"/>
            <a:ext cx="61206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b="1" u="sng" dirty="0" smtClean="0"/>
              <a:t>Trabalho </a:t>
            </a:r>
            <a:r>
              <a:rPr lang="pt-BR" b="1" u="sng" dirty="0"/>
              <a:t>Técnico </a:t>
            </a:r>
            <a:r>
              <a:rPr lang="pt-BR" b="1" u="sng" dirty="0" smtClean="0"/>
              <a:t>Social </a:t>
            </a:r>
            <a:endParaRPr lang="pt-BR" b="1" i="1" dirty="0"/>
          </a:p>
          <a:p>
            <a:pPr marL="2857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Iniciado em junho de 2014;</a:t>
            </a:r>
          </a:p>
          <a:p>
            <a:pPr marL="2857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Atividades realizadas: </a:t>
            </a:r>
          </a:p>
          <a:p>
            <a:pPr marL="742950" lvl="2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i="1" dirty="0" smtClean="0"/>
              <a:t>Reuniões </a:t>
            </a:r>
            <a:r>
              <a:rPr lang="pt-BR" i="1" dirty="0"/>
              <a:t>para </a:t>
            </a:r>
            <a:r>
              <a:rPr lang="pt-BR" i="1" dirty="0" smtClean="0"/>
              <a:t>esclarecimentos;</a:t>
            </a:r>
          </a:p>
          <a:p>
            <a:pPr marL="742950" lvl="2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i="1" dirty="0" smtClean="0"/>
              <a:t>Apoio na preparação e envio de documentação das famílias ao </a:t>
            </a:r>
            <a:r>
              <a:rPr lang="pt-BR" i="1" dirty="0" err="1" smtClean="0"/>
              <a:t>CadÚnico</a:t>
            </a:r>
            <a:r>
              <a:rPr lang="pt-BR" i="1" dirty="0" smtClean="0"/>
              <a:t>; </a:t>
            </a:r>
          </a:p>
          <a:p>
            <a:pPr marL="2857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Famílias estão desde jan/2016 realizando vistorias nas unidades e assinando os contratos.</a:t>
            </a:r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xmlns="" val="202344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16496" y="44624"/>
            <a:ext cx="9445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r"/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PARQUE VÁRZEAS DO TIETÊ – 1ª ETAPA: </a:t>
            </a: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AQUISIÇÕES E FINANCEIRO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0" y="453144"/>
            <a:ext cx="9906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Imagem 7" descr="Logo PVT.ti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6463" y="6237312"/>
            <a:ext cx="390043" cy="408432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403874" y="663079"/>
            <a:ext cx="9445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REASSENTAMENTO EM SÃO PAULO</a:t>
            </a:r>
            <a:endParaRPr lang="pt-BR" sz="2400" b="1" dirty="0"/>
          </a:p>
        </p:txBody>
      </p:sp>
      <p:sp>
        <p:nvSpPr>
          <p:cNvPr id="16" name="Triângulo isósceles 15"/>
          <p:cNvSpPr/>
          <p:nvPr/>
        </p:nvSpPr>
        <p:spPr>
          <a:xfrm rot="5400000">
            <a:off x="175849" y="787303"/>
            <a:ext cx="300033" cy="230832"/>
          </a:xfrm>
          <a:prstGeom prst="triangle">
            <a:avLst/>
          </a:prstGeom>
          <a:solidFill>
            <a:srgbClr val="397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441281" y="1220267"/>
            <a:ext cx="92999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/>
              <a:t>Famílias removidas devido à calamidade de 2009/2010: 2.661 </a:t>
            </a:r>
            <a:r>
              <a:rPr lang="pt-BR" b="1" dirty="0" smtClean="0"/>
              <a:t>famílias</a:t>
            </a: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 smtClean="0"/>
              <a:t>Reassentadas</a:t>
            </a:r>
            <a:r>
              <a:rPr lang="pt-BR" b="1" dirty="0"/>
              <a:t>: 543 </a:t>
            </a:r>
            <a:r>
              <a:rPr lang="pt-BR" b="1" dirty="0" smtClean="0"/>
              <a:t>famílias até </a:t>
            </a:r>
            <a:r>
              <a:rPr lang="pt-BR" b="1" dirty="0"/>
              <a:t>2013, a saber: 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i="1" dirty="0"/>
              <a:t>Em empreendimentos da CDHU: 340 famílias reassentadas em 2010;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i="1" dirty="0"/>
              <a:t>Em empreendimentos da PMSP: 203 famílias reassentadas em </a:t>
            </a:r>
            <a:r>
              <a:rPr lang="pt-BR" i="1" dirty="0" smtClean="0"/>
              <a:t>2013.</a:t>
            </a:r>
            <a:endParaRPr lang="pt-BR" i="1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/>
              <a:t>Em atendimento provisório (auxílio moradia): 2.118 </a:t>
            </a:r>
            <a:r>
              <a:rPr lang="pt-BR" b="1" dirty="0" smtClean="0"/>
              <a:t>famílias</a:t>
            </a:r>
            <a:r>
              <a:rPr lang="pt-BR" i="1" dirty="0"/>
              <a:t> </a:t>
            </a:r>
            <a:r>
              <a:rPr lang="pt-BR" i="1" dirty="0" smtClean="0"/>
              <a:t>*</a:t>
            </a:r>
          </a:p>
          <a:p>
            <a:pPr algn="just">
              <a:lnSpc>
                <a:spcPct val="150000"/>
              </a:lnSpc>
            </a:pPr>
            <a:r>
              <a:rPr lang="pt-BR" i="1" dirty="0" smtClean="0"/>
              <a:t>	</a:t>
            </a:r>
            <a:r>
              <a:rPr lang="pt-BR" i="1" dirty="0"/>
              <a:t>	</a:t>
            </a:r>
            <a:r>
              <a:rPr lang="pt-BR" i="1" dirty="0" smtClean="0"/>
              <a:t>		* Reassentamento a ser realizado pela CDHU </a:t>
            </a:r>
            <a:r>
              <a:rPr lang="pt-BR" i="1" dirty="0"/>
              <a:t>e </a:t>
            </a:r>
            <a:r>
              <a:rPr lang="pt-BR" i="1" dirty="0" smtClean="0"/>
              <a:t>SEHAB. </a:t>
            </a:r>
            <a:endParaRPr lang="pt-BR" i="1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b="1" dirty="0" smtClean="0"/>
          </a:p>
          <a:p>
            <a:pPr algn="just">
              <a:lnSpc>
                <a:spcPct val="150000"/>
              </a:lnSpc>
            </a:pPr>
            <a:endParaRPr lang="pt-BR" i="1" dirty="0"/>
          </a:p>
        </p:txBody>
      </p:sp>
      <p:pic>
        <p:nvPicPr>
          <p:cNvPr id="9" name="Picture 2" descr="http://www.guarulhosnoticia.com.br/retorna_img.asp?id=128&amp;width=4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310516" y="3971906"/>
            <a:ext cx="3561439" cy="24696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0508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17914" y="1559845"/>
            <a:ext cx="4635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/>
              <a:t>AVANÇOS</a:t>
            </a:r>
            <a:endParaRPr lang="pt-BR" sz="3200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5011056" y="3212976"/>
            <a:ext cx="47228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4000" b="1" dirty="0" smtClean="0"/>
          </a:p>
          <a:p>
            <a:r>
              <a:rPr lang="pt-BR" sz="4000" b="1" dirty="0" smtClean="0"/>
              <a:t>PREVISTOS </a:t>
            </a:r>
          </a:p>
          <a:p>
            <a:r>
              <a:rPr lang="pt-BR" sz="4000" b="1" dirty="0" smtClean="0"/>
              <a:t>(BENEFÍCIOS ESPERADOS)</a:t>
            </a:r>
          </a:p>
          <a:p>
            <a:endParaRPr lang="pt-BR" sz="4000" b="1" dirty="0"/>
          </a:p>
        </p:txBody>
      </p:sp>
      <p:pic>
        <p:nvPicPr>
          <p:cNvPr id="7" name="Imagem 6" descr="Logo PVT.ti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6463" y="6237312"/>
            <a:ext cx="390043" cy="408432"/>
          </a:xfrm>
          <a:prstGeom prst="rect">
            <a:avLst/>
          </a:prstGeom>
        </p:spPr>
      </p:pic>
      <p:cxnSp>
        <p:nvCxnSpPr>
          <p:cNvPr id="8" name="Conector reto 7"/>
          <p:cNvCxnSpPr/>
          <p:nvPr/>
        </p:nvCxnSpPr>
        <p:spPr>
          <a:xfrm>
            <a:off x="4985656" y="1556792"/>
            <a:ext cx="0" cy="391196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9824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16496" y="44624"/>
            <a:ext cx="9445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r"/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PARQUE VÁRZEAS DO TIETÊ – 1ª ETAPA: </a:t>
            </a: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AQUISIÇÕES E FINANCEIRO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0" y="453144"/>
            <a:ext cx="9906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Imagem 7" descr="Logo PVT.ti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6463" y="6237312"/>
            <a:ext cx="390043" cy="408432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403874" y="663079"/>
            <a:ext cx="9445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BENEFÍCIOS ESPERADOS DO PROGRAMA</a:t>
            </a:r>
            <a:endParaRPr lang="pt-BR" sz="2400" b="1" dirty="0"/>
          </a:p>
        </p:txBody>
      </p:sp>
      <p:sp>
        <p:nvSpPr>
          <p:cNvPr id="16" name="Triângulo isósceles 15"/>
          <p:cNvSpPr/>
          <p:nvPr/>
        </p:nvSpPr>
        <p:spPr>
          <a:xfrm rot="5400000">
            <a:off x="175849" y="787303"/>
            <a:ext cx="300033" cy="230832"/>
          </a:xfrm>
          <a:prstGeom prst="triangle">
            <a:avLst/>
          </a:prstGeom>
          <a:solidFill>
            <a:srgbClr val="397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441281" y="1628800"/>
            <a:ext cx="9299911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algn="just">
              <a:spcAft>
                <a:spcPts val="1800"/>
              </a:spcAft>
              <a:buFont typeface="Wingdings" pitchFamily="2" charset="2"/>
              <a:buChar char="§"/>
            </a:pP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Melhoria das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condições urbanas 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de qualidade de vida da população inserida fora dos limites do parque (fora de área de risco);</a:t>
            </a:r>
          </a:p>
          <a:p>
            <a:pPr marL="285750" lvl="1" algn="just">
              <a:spcAft>
                <a:spcPts val="1800"/>
              </a:spcAft>
              <a:buFont typeface="Wingdings" pitchFamily="2" charset="2"/>
              <a:buChar char="§"/>
            </a:pP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Proteção das várzeas 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de suas funções ecológicas;</a:t>
            </a:r>
          </a:p>
          <a:p>
            <a:pPr marL="285750" lvl="1" algn="just">
              <a:spcAft>
                <a:spcPts val="1800"/>
              </a:spcAft>
              <a:buFont typeface="Wingdings" pitchFamily="2" charset="2"/>
              <a:buChar char="§"/>
            </a:pP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Controle do uso e ocupação do solo –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ordenamento das ocupações 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 margens do Rio Tietê;</a:t>
            </a:r>
          </a:p>
          <a:p>
            <a:pPr marL="285750" lvl="1" algn="just">
              <a:spcAft>
                <a:spcPts val="1800"/>
              </a:spcAft>
              <a:buFont typeface="Wingdings" pitchFamily="2" charset="2"/>
              <a:buChar char="§"/>
            </a:pP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Benefício direto à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população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ser reassentada, atualmente afetada pelo risco de inundações, e que ocupa a área das várzeas a montante da Barragem da Penha;</a:t>
            </a:r>
          </a:p>
          <a:p>
            <a:pPr marL="285750" lvl="1" algn="just">
              <a:spcAft>
                <a:spcPts val="1800"/>
              </a:spcAft>
              <a:buFont typeface="Wingdings" pitchFamily="2" charset="2"/>
              <a:buChar char="§"/>
            </a:pP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Benefícios decorrentes do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controle de inundações 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Região Metropolitana de São Paulo, avaliados pela redução de prejuízos causados pelas enchentes;</a:t>
            </a:r>
          </a:p>
          <a:p>
            <a:pPr marL="285750" lvl="1" algn="just">
              <a:spcAft>
                <a:spcPts val="1800"/>
              </a:spcAft>
              <a:buFont typeface="Wingdings" pitchFamily="2" charset="2"/>
              <a:buChar char="§"/>
            </a:pP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Criação de espaços 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lazer, esporte e cultura para a população. </a:t>
            </a:r>
            <a:endParaRPr lang="pt-BR" sz="1600" i="1" dirty="0"/>
          </a:p>
        </p:txBody>
      </p:sp>
    </p:spTree>
    <p:extLst>
      <p:ext uri="{BB962C8B-B14F-4D97-AF65-F5344CB8AC3E}">
        <p14:creationId xmlns:p14="http://schemas.microsoft.com/office/powerpoint/2010/main" xmlns="" val="310508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Logo DAEE - fundo transp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96985" y="6301528"/>
            <a:ext cx="390043" cy="45957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4486" y="6301501"/>
            <a:ext cx="838317" cy="408196"/>
          </a:xfrm>
          <a:prstGeom prst="rect">
            <a:avLst/>
          </a:prstGeom>
        </p:spPr>
      </p:pic>
      <p:grpSp>
        <p:nvGrpSpPr>
          <p:cNvPr id="3" name="Grupo 9"/>
          <p:cNvGrpSpPr/>
          <p:nvPr/>
        </p:nvGrpSpPr>
        <p:grpSpPr>
          <a:xfrm>
            <a:off x="7917329" y="6165304"/>
            <a:ext cx="1872208" cy="660472"/>
            <a:chOff x="2962274" y="3533775"/>
            <a:chExt cx="5545165" cy="2119226"/>
          </a:xfrm>
        </p:grpSpPr>
        <p:pic>
          <p:nvPicPr>
            <p:cNvPr id="11" name="Imagem 10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2962274" y="3533775"/>
              <a:ext cx="5476875" cy="1333500"/>
            </a:xfrm>
            <a:prstGeom prst="rect">
              <a:avLst/>
            </a:prstGeom>
          </p:spPr>
        </p:pic>
        <p:sp>
          <p:nvSpPr>
            <p:cNvPr id="12" name="CaixaDeTexto 11"/>
            <p:cNvSpPr txBox="1"/>
            <p:nvPr/>
          </p:nvSpPr>
          <p:spPr>
            <a:xfrm>
              <a:off x="4365523" y="4665451"/>
              <a:ext cx="4141916" cy="987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700" dirty="0" smtClean="0">
                  <a:latin typeface="Arial" pitchFamily="34" charset="0"/>
                  <a:cs typeface="Arial" pitchFamily="34" charset="0"/>
                </a:rPr>
                <a:t>Secretaria</a:t>
              </a:r>
              <a:r>
                <a:rPr lang="pt-BR" sz="700" baseline="0" dirty="0" smtClean="0">
                  <a:latin typeface="Arial" pitchFamily="34" charset="0"/>
                  <a:cs typeface="Arial" pitchFamily="34" charset="0"/>
                </a:rPr>
                <a:t> de Saneamento e Recursos Hídricos</a:t>
              </a:r>
              <a:endParaRPr lang="pt-BR" sz="7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CaixaDeTexto 1"/>
          <p:cNvSpPr txBox="1"/>
          <p:nvPr/>
        </p:nvSpPr>
        <p:spPr>
          <a:xfrm>
            <a:off x="931391" y="764704"/>
            <a:ext cx="8974609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 smtClean="0"/>
              <a:t>Benedito Braga</a:t>
            </a:r>
          </a:p>
          <a:p>
            <a:pPr>
              <a:lnSpc>
                <a:spcPct val="150000"/>
              </a:lnSpc>
            </a:pPr>
            <a:r>
              <a:rPr lang="pt-BR" dirty="0" smtClean="0"/>
              <a:t>Secretário de Saneamento e Recursos </a:t>
            </a:r>
            <a:r>
              <a:rPr lang="pt-BR" dirty="0" err="1" smtClean="0"/>
              <a:t>Hidricos</a:t>
            </a:r>
            <a:endParaRPr lang="pt-BR" dirty="0" smtClean="0"/>
          </a:p>
          <a:p>
            <a:pPr>
              <a:lnSpc>
                <a:spcPct val="150000"/>
              </a:lnSpc>
            </a:pPr>
            <a:endParaRPr lang="pt-BR" b="1" dirty="0"/>
          </a:p>
          <a:p>
            <a:pPr>
              <a:lnSpc>
                <a:spcPct val="150000"/>
              </a:lnSpc>
            </a:pPr>
            <a:r>
              <a:rPr lang="pt-BR" b="1" dirty="0" smtClean="0"/>
              <a:t>Ricardo </a:t>
            </a:r>
            <a:r>
              <a:rPr lang="pt-BR" b="1" dirty="0" err="1"/>
              <a:t>Daruiz</a:t>
            </a:r>
            <a:r>
              <a:rPr lang="pt-BR" b="1" dirty="0"/>
              <a:t> </a:t>
            </a:r>
            <a:r>
              <a:rPr lang="pt-BR" b="1" dirty="0" err="1"/>
              <a:t>Borsari</a:t>
            </a:r>
            <a:r>
              <a:rPr lang="pt-BR" b="1" dirty="0"/>
              <a:t> </a:t>
            </a:r>
          </a:p>
          <a:p>
            <a:pPr>
              <a:lnSpc>
                <a:spcPct val="150000"/>
              </a:lnSpc>
            </a:pPr>
            <a:r>
              <a:rPr lang="pt-BR" dirty="0" smtClean="0"/>
              <a:t>Superintendente do Departamento de Águas e Energia Elétrica</a:t>
            </a:r>
            <a:endParaRPr lang="pt-BR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70181456"/>
              </p:ext>
            </p:extLst>
          </p:nvPr>
        </p:nvGraphicFramePr>
        <p:xfrm>
          <a:off x="992562" y="3630526"/>
          <a:ext cx="8496945" cy="14546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0201"/>
                <a:gridCol w="6696744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pt-BR" sz="1800" b="0" dirty="0">
                          <a:solidFill>
                            <a:schemeClr val="tx1"/>
                          </a:solidFill>
                          <a:effectLst/>
                        </a:rPr>
                        <a:t>Execução:</a:t>
                      </a:r>
                      <a:endParaRPr lang="pt-BR" sz="18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pt-BR" sz="1800" b="0" dirty="0">
                          <a:solidFill>
                            <a:schemeClr val="tx1"/>
                          </a:solidFill>
                          <a:effectLst/>
                        </a:rPr>
                        <a:t>Departamento de Águas e Energia </a:t>
                      </a:r>
                      <a:r>
                        <a:rPr lang="pt-BR" sz="1800" b="0" dirty="0" smtClean="0">
                          <a:solidFill>
                            <a:schemeClr val="tx1"/>
                          </a:solidFill>
                          <a:effectLst/>
                        </a:rPr>
                        <a:t>Elétrica</a:t>
                      </a:r>
                      <a:r>
                        <a:rPr lang="pt-BR" sz="18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8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pt-BR" sz="1800" b="0" dirty="0" smtClean="0">
                          <a:solidFill>
                            <a:schemeClr val="tx1"/>
                          </a:solidFill>
                          <a:effectLst/>
                        </a:rPr>
                        <a:t>Coordenação:</a:t>
                      </a:r>
                      <a:endParaRPr lang="pt-BR" sz="18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pt-BR" sz="1800" b="0" dirty="0">
                          <a:solidFill>
                            <a:schemeClr val="tx1"/>
                          </a:solidFill>
                          <a:effectLst/>
                        </a:rPr>
                        <a:t>Secretaria de Saneamento e Recursos Hídricos</a:t>
                      </a:r>
                      <a:endParaRPr lang="pt-BR" sz="18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pt-BR" sz="1800" b="0" dirty="0">
                          <a:solidFill>
                            <a:schemeClr val="tx1"/>
                          </a:solidFill>
                          <a:effectLst/>
                        </a:rPr>
                        <a:t>Mutuário:</a:t>
                      </a:r>
                      <a:endParaRPr lang="pt-BR" sz="18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pt-BR" sz="1800" b="0" dirty="0">
                          <a:solidFill>
                            <a:schemeClr val="tx1"/>
                          </a:solidFill>
                          <a:effectLst/>
                        </a:rPr>
                        <a:t>Governo do Estado de São Paulo</a:t>
                      </a:r>
                      <a:endParaRPr lang="pt-BR" sz="18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00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pt-BR" sz="1800" b="0" dirty="0" smtClean="0">
                          <a:solidFill>
                            <a:schemeClr val="tx1"/>
                          </a:solidFill>
                          <a:effectLst/>
                        </a:rPr>
                        <a:t>Financiamento</a:t>
                      </a:r>
                      <a:r>
                        <a:rPr lang="pt-BR" sz="1800" b="0" dirty="0">
                          <a:solidFill>
                            <a:schemeClr val="tx1"/>
                          </a:solidFill>
                          <a:effectLst/>
                        </a:rPr>
                        <a:t>:</a:t>
                      </a:r>
                      <a:endParaRPr lang="pt-BR" sz="18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pt-BR" sz="1800" b="0" dirty="0" smtClean="0">
                          <a:solidFill>
                            <a:schemeClr val="tx1"/>
                          </a:solidFill>
                          <a:effectLst/>
                        </a:rPr>
                        <a:t>Banco Interamericano </a:t>
                      </a:r>
                      <a:r>
                        <a:rPr lang="pt-BR" sz="1800" b="0" dirty="0">
                          <a:solidFill>
                            <a:schemeClr val="tx1"/>
                          </a:solidFill>
                          <a:effectLst/>
                        </a:rPr>
                        <a:t>de Desenvolvimento – BID</a:t>
                      </a:r>
                      <a:endParaRPr lang="pt-BR" sz="18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CaixaDeTexto 12"/>
          <p:cNvSpPr txBox="1"/>
          <p:nvPr/>
        </p:nvSpPr>
        <p:spPr>
          <a:xfrm>
            <a:off x="934248" y="3172344"/>
            <a:ext cx="8974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Programa Parque Várzeas do Tietê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97082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Logo DAEE - fundo transp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96985" y="6301528"/>
            <a:ext cx="390043" cy="45957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4486" y="6301501"/>
            <a:ext cx="838317" cy="408196"/>
          </a:xfrm>
          <a:prstGeom prst="rect">
            <a:avLst/>
          </a:prstGeom>
        </p:spPr>
      </p:pic>
      <p:grpSp>
        <p:nvGrpSpPr>
          <p:cNvPr id="3" name="Grupo 9"/>
          <p:cNvGrpSpPr/>
          <p:nvPr/>
        </p:nvGrpSpPr>
        <p:grpSpPr>
          <a:xfrm>
            <a:off x="7917329" y="6165304"/>
            <a:ext cx="1872208" cy="660472"/>
            <a:chOff x="2962274" y="3533775"/>
            <a:chExt cx="5545165" cy="2119226"/>
          </a:xfrm>
        </p:grpSpPr>
        <p:pic>
          <p:nvPicPr>
            <p:cNvPr id="11" name="Imagem 10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2962274" y="3533775"/>
              <a:ext cx="5476875" cy="1333500"/>
            </a:xfrm>
            <a:prstGeom prst="rect">
              <a:avLst/>
            </a:prstGeom>
          </p:spPr>
        </p:pic>
        <p:sp>
          <p:nvSpPr>
            <p:cNvPr id="12" name="CaixaDeTexto 11"/>
            <p:cNvSpPr txBox="1"/>
            <p:nvPr/>
          </p:nvSpPr>
          <p:spPr>
            <a:xfrm>
              <a:off x="4365523" y="4665451"/>
              <a:ext cx="4141916" cy="987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700" dirty="0" smtClean="0">
                  <a:latin typeface="Arial" pitchFamily="34" charset="0"/>
                  <a:cs typeface="Arial" pitchFamily="34" charset="0"/>
                </a:rPr>
                <a:t>Secretaria</a:t>
              </a:r>
              <a:r>
                <a:rPr lang="pt-BR" sz="700" baseline="0" dirty="0" smtClean="0">
                  <a:latin typeface="Arial" pitchFamily="34" charset="0"/>
                  <a:cs typeface="Arial" pitchFamily="34" charset="0"/>
                </a:rPr>
                <a:t> de Saneamento e Recursos Hídricos</a:t>
              </a:r>
              <a:endParaRPr lang="pt-BR" sz="7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CaixaDeTexto 1"/>
          <p:cNvSpPr txBox="1"/>
          <p:nvPr/>
        </p:nvSpPr>
        <p:spPr>
          <a:xfrm>
            <a:off x="931391" y="2348880"/>
            <a:ext cx="72619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 smtClean="0"/>
              <a:t>Marta Maria Alcione Pereira</a:t>
            </a:r>
            <a:endParaRPr lang="pt-BR" dirty="0" smtClean="0"/>
          </a:p>
          <a:p>
            <a:pPr>
              <a:lnSpc>
                <a:spcPct val="150000"/>
              </a:lnSpc>
            </a:pPr>
            <a:r>
              <a:rPr lang="pt-BR" dirty="0" smtClean="0"/>
              <a:t>Coordenadora da UGP-Várzeas / Parque Várzeas do Tietê</a:t>
            </a:r>
          </a:p>
          <a:p>
            <a:pPr>
              <a:lnSpc>
                <a:spcPct val="150000"/>
              </a:lnSpc>
            </a:pPr>
            <a:r>
              <a:rPr lang="it-IT" dirty="0" smtClean="0"/>
              <a:t>Fone: 	11 3386 8250 </a:t>
            </a:r>
          </a:p>
          <a:p>
            <a:pPr>
              <a:lnSpc>
                <a:spcPct val="150000"/>
              </a:lnSpc>
            </a:pPr>
            <a:r>
              <a:rPr lang="it-IT" dirty="0" smtClean="0"/>
              <a:t>E-mail: 	martapereira@sp.gov.br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xmlns="" val="197082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Documents and Settings\gmaguiar\Desktop\Campanha VARZEAS\LOGO\Logo Tietê_25x11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89818" y="1268760"/>
            <a:ext cx="916569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Logo DAEE - fundo transp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78981" y="6301502"/>
            <a:ext cx="390043" cy="45957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4472" y="6250965"/>
            <a:ext cx="942104" cy="458732"/>
          </a:xfrm>
          <a:prstGeom prst="rect">
            <a:avLst/>
          </a:prstGeom>
        </p:spPr>
      </p:pic>
      <p:grpSp>
        <p:nvGrpSpPr>
          <p:cNvPr id="3" name="Grupo 9"/>
          <p:cNvGrpSpPr/>
          <p:nvPr/>
        </p:nvGrpSpPr>
        <p:grpSpPr>
          <a:xfrm>
            <a:off x="7917329" y="6165304"/>
            <a:ext cx="1872208" cy="660472"/>
            <a:chOff x="2962274" y="3533775"/>
            <a:chExt cx="5545165" cy="2119226"/>
          </a:xfrm>
        </p:grpSpPr>
        <p:pic>
          <p:nvPicPr>
            <p:cNvPr id="11" name="Imagem 10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2962274" y="3533775"/>
              <a:ext cx="5476875" cy="1333500"/>
            </a:xfrm>
            <a:prstGeom prst="rect">
              <a:avLst/>
            </a:prstGeom>
          </p:spPr>
        </p:pic>
        <p:sp>
          <p:nvSpPr>
            <p:cNvPr id="12" name="CaixaDeTexto 11"/>
            <p:cNvSpPr txBox="1"/>
            <p:nvPr/>
          </p:nvSpPr>
          <p:spPr>
            <a:xfrm>
              <a:off x="4365523" y="4665451"/>
              <a:ext cx="4141916" cy="987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700" dirty="0" smtClean="0">
                  <a:latin typeface="Arial" pitchFamily="34" charset="0"/>
                  <a:cs typeface="Arial" pitchFamily="34" charset="0"/>
                </a:rPr>
                <a:t>Secretaria</a:t>
              </a:r>
              <a:r>
                <a:rPr lang="pt-BR" sz="700" baseline="0" dirty="0" smtClean="0">
                  <a:latin typeface="Arial" pitchFamily="34" charset="0"/>
                  <a:cs typeface="Arial" pitchFamily="34" charset="0"/>
                </a:rPr>
                <a:t> de Saneamento e Recursos Hídricos</a:t>
              </a:r>
              <a:endParaRPr lang="pt-BR" sz="7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16496" y="44624"/>
            <a:ext cx="9445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 PROGRAMA PARQUE VÁRZEAS DO TIETÊ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0" y="453144"/>
            <a:ext cx="9906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Imagem 7" descr="Logo PVT.ti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6463" y="6237312"/>
            <a:ext cx="390043" cy="408432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403874" y="663079"/>
            <a:ext cx="9445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CONTEXTO HISTÓRICO</a:t>
            </a:r>
            <a:endParaRPr lang="pt-BR" sz="2400" b="1" dirty="0"/>
          </a:p>
        </p:txBody>
      </p:sp>
      <p:sp>
        <p:nvSpPr>
          <p:cNvPr id="9" name="Triângulo isósceles 8"/>
          <p:cNvSpPr/>
          <p:nvPr/>
        </p:nvSpPr>
        <p:spPr>
          <a:xfrm rot="5400000">
            <a:off x="175849" y="787303"/>
            <a:ext cx="300033" cy="230832"/>
          </a:xfrm>
          <a:prstGeom prst="triangle">
            <a:avLst/>
          </a:prstGeom>
          <a:solidFill>
            <a:srgbClr val="397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spaço Reservado para Conteúdo 2"/>
          <p:cNvSpPr>
            <a:spLocks noGrp="1"/>
          </p:cNvSpPr>
          <p:nvPr>
            <p:ph idx="1"/>
          </p:nvPr>
        </p:nvSpPr>
        <p:spPr>
          <a:xfrm>
            <a:off x="403874" y="1124744"/>
            <a:ext cx="9301654" cy="5472608"/>
          </a:xfrm>
        </p:spPr>
        <p:txBody>
          <a:bodyPr>
            <a:noAutofit/>
          </a:bodyPr>
          <a:lstStyle/>
          <a:p>
            <a:pPr marL="285750" lvl="1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1800" b="1" dirty="0" smtClean="0"/>
              <a:t>Século XX: Período de crescimento econômico e populacional</a:t>
            </a:r>
          </a:p>
          <a:p>
            <a:pPr marL="685800" lvl="2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1800" dirty="0" smtClean="0"/>
              <a:t>Aumento da mancha urbana, com ocupação intensa das margens de rios;</a:t>
            </a:r>
          </a:p>
          <a:p>
            <a:pPr marL="685800" lvl="2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1800" dirty="0" smtClean="0"/>
              <a:t>Redução das várzeas.</a:t>
            </a:r>
          </a:p>
          <a:p>
            <a:pPr marL="685800" lvl="2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endParaRPr lang="pt-BR" sz="1800" dirty="0" smtClean="0"/>
          </a:p>
          <a:p>
            <a:pPr marL="285750" lvl="1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1800" b="1" dirty="0" smtClean="0"/>
              <a:t>Década de 40: retificação do Rio Tietê</a:t>
            </a:r>
          </a:p>
          <a:p>
            <a:pPr marL="685800" lvl="2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1800" dirty="0" smtClean="0"/>
              <a:t>Ocupação das áreas de várzea do rio. </a:t>
            </a:r>
          </a:p>
          <a:p>
            <a:pPr marL="0" indent="0" algn="ctr">
              <a:buNone/>
            </a:pPr>
            <a:r>
              <a:rPr lang="pt-BR" sz="1800" i="1" dirty="0" smtClean="0">
                <a:latin typeface="+mj-lt"/>
              </a:rPr>
              <a:t>(estima-se que as várzeas tenham reduzido de 140 km² para 70 km² e, consequentemente, o tempo de retenção de água foi reduzido de 48 horas para 12 horas)</a:t>
            </a:r>
          </a:p>
          <a:p>
            <a:pPr marL="685800" lvl="2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endParaRPr lang="pt-BR" sz="1200" dirty="0" smtClean="0">
              <a:latin typeface="+mj-lt"/>
            </a:endParaRPr>
          </a:p>
          <a:p>
            <a:pPr marL="285750" lvl="1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1800" b="1" dirty="0" smtClean="0"/>
              <a:t>1978: Intervenções hidráulicas para controle de cheias</a:t>
            </a:r>
          </a:p>
          <a:p>
            <a:pPr marL="685800" lvl="2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1800" dirty="0" smtClean="0"/>
              <a:t>Ampliação e rebaixamento da calha;</a:t>
            </a:r>
          </a:p>
          <a:p>
            <a:pPr marL="685800" lvl="2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1800" dirty="0" smtClean="0"/>
              <a:t>Construção de barragens.</a:t>
            </a:r>
          </a:p>
          <a:p>
            <a:pPr marL="685800" lvl="2" algn="just">
              <a:spcBef>
                <a:spcPts val="0"/>
              </a:spcBef>
              <a:spcAft>
                <a:spcPts val="600"/>
              </a:spcAft>
              <a:buNone/>
            </a:pPr>
            <a:endParaRPr lang="pt-BR" sz="1800" dirty="0" smtClean="0"/>
          </a:p>
          <a:p>
            <a:pPr marL="285750" lvl="1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1800" b="1" dirty="0" smtClean="0"/>
              <a:t>2009 e 2010: Inundação de grandes proporções</a:t>
            </a:r>
          </a:p>
          <a:p>
            <a:pPr marL="685800" lvl="2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1800" dirty="0" smtClean="0"/>
              <a:t>Inundação à montante da Barragem da Penha atingindo famílias nos municípios de Guarulhos e São Paulo</a:t>
            </a:r>
            <a:r>
              <a:rPr lang="pt-BR" sz="1400" dirty="0" smtClean="0"/>
              <a:t> (Vila </a:t>
            </a:r>
            <a:r>
              <a:rPr lang="pt-BR" sz="1400" dirty="0" err="1" smtClean="0"/>
              <a:t>Any</a:t>
            </a:r>
            <a:r>
              <a:rPr lang="pt-BR" sz="1400" dirty="0" smtClean="0"/>
              <a:t>, Jardim Pantanal, Jardim  Romano, dentre outros). </a:t>
            </a:r>
            <a:endParaRPr lang="pt-BR" sz="1600" dirty="0" smtClean="0"/>
          </a:p>
          <a:p>
            <a:pPr marL="685800" lvl="2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endParaRPr lang="pt-BR" sz="1800" dirty="0" smtClean="0"/>
          </a:p>
        </p:txBody>
      </p:sp>
    </p:spTree>
    <p:extLst>
      <p:ext uri="{BB962C8B-B14F-4D97-AF65-F5344CB8AC3E}">
        <p14:creationId xmlns:p14="http://schemas.microsoft.com/office/powerpoint/2010/main" xmlns="" val="274105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5385048" y="3452658"/>
            <a:ext cx="3624659" cy="2154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tIns="0" rIns="5400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Década</a:t>
            </a:r>
            <a:r>
              <a:rPr kumimoji="0" lang="pt-BR" sz="1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 de 90: Ma</a:t>
            </a:r>
            <a:r>
              <a:rPr kumimoji="0" lang="pt-B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rginal Tietê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040309" y="3428419"/>
            <a:ext cx="3624659" cy="2154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tIns="0" rIns="5400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Década</a:t>
            </a:r>
            <a:r>
              <a:rPr kumimoji="0" lang="pt-BR" sz="1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 de 80: </a:t>
            </a:r>
            <a:r>
              <a:rPr kumimoji="0" lang="pt-B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Ponte da Casa Verde</a:t>
            </a:r>
          </a:p>
        </p:txBody>
      </p:sp>
      <p:sp>
        <p:nvSpPr>
          <p:cNvPr id="4" name="Retângulo 3"/>
          <p:cNvSpPr/>
          <p:nvPr/>
        </p:nvSpPr>
        <p:spPr>
          <a:xfrm>
            <a:off x="416496" y="44624"/>
            <a:ext cx="9445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 PROGRAMA PARQUE VÁRZEAS DO TIETÊ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0" y="453144"/>
            <a:ext cx="9906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Imagem 7" descr="Logo PVT.ti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6463" y="6237312"/>
            <a:ext cx="390043" cy="408432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403874" y="663079"/>
            <a:ext cx="9445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CONTEXTO HISTÓRICO</a:t>
            </a:r>
            <a:endParaRPr lang="pt-BR" sz="2400" b="1" dirty="0"/>
          </a:p>
        </p:txBody>
      </p:sp>
      <p:sp>
        <p:nvSpPr>
          <p:cNvPr id="9" name="Triângulo isósceles 8"/>
          <p:cNvSpPr/>
          <p:nvPr/>
        </p:nvSpPr>
        <p:spPr>
          <a:xfrm rot="5400000">
            <a:off x="175849" y="787303"/>
            <a:ext cx="300033" cy="230832"/>
          </a:xfrm>
          <a:prstGeom prst="triangle">
            <a:avLst/>
          </a:prstGeom>
          <a:solidFill>
            <a:srgbClr val="397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5" descr="Imagem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29594" y="1124163"/>
            <a:ext cx="3603138" cy="2304256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oto enchente 0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57056" y="1134759"/>
            <a:ext cx="3600400" cy="229366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guarulhosnoticia.com.br/retorna_img.asp?id=128&amp;width=41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64567" y="3860467"/>
            <a:ext cx="3564581" cy="247180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m 17" descr="http://www.estadao.com.br/fotos/JardimRomanoAlagamento_ANdreLessa091213_tl.jpg"/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457056" y="3860467"/>
            <a:ext cx="3603417" cy="2448272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1040309" y="6381908"/>
            <a:ext cx="3624659" cy="2154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tIns="0" rIns="5400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b="1" kern="0" dirty="0" smtClean="0">
                <a:solidFill>
                  <a:srgbClr val="000000"/>
                </a:solidFill>
                <a:latin typeface="Calibri" pitchFamily="34" charset="0"/>
              </a:rPr>
              <a:t>2009/2010: Vila </a:t>
            </a:r>
            <a:r>
              <a:rPr lang="pt-BR" sz="1400" b="1" kern="0" dirty="0" err="1" smtClean="0">
                <a:solidFill>
                  <a:srgbClr val="000000"/>
                </a:solidFill>
                <a:latin typeface="Calibri" pitchFamily="34" charset="0"/>
              </a:rPr>
              <a:t>Any</a:t>
            </a:r>
            <a:r>
              <a:rPr lang="pt-BR" sz="1400" b="1" kern="0" dirty="0" smtClean="0">
                <a:solidFill>
                  <a:srgbClr val="000000"/>
                </a:solidFill>
                <a:latin typeface="Calibri" pitchFamily="34" charset="0"/>
              </a:rPr>
              <a:t> (Guarulhos)</a:t>
            </a:r>
            <a:endParaRPr kumimoji="0" lang="pt-BR" sz="1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5457056" y="6380747"/>
            <a:ext cx="3624659" cy="2154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tIns="0" rIns="5400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b="1" kern="0" dirty="0" smtClean="0">
                <a:solidFill>
                  <a:srgbClr val="000000"/>
                </a:solidFill>
                <a:latin typeface="Calibri" pitchFamily="34" charset="0"/>
              </a:rPr>
              <a:t>2009/2010: </a:t>
            </a:r>
            <a:r>
              <a:rPr lang="pt-BR" sz="1400" b="1" kern="0" dirty="0" err="1" smtClean="0">
                <a:solidFill>
                  <a:srgbClr val="000000"/>
                </a:solidFill>
                <a:latin typeface="Calibri" pitchFamily="34" charset="0"/>
              </a:rPr>
              <a:t>Jd</a:t>
            </a:r>
            <a:r>
              <a:rPr lang="pt-BR" sz="1400" b="1" kern="0" dirty="0" smtClean="0">
                <a:solidFill>
                  <a:srgbClr val="000000"/>
                </a:solidFill>
                <a:latin typeface="Calibri" pitchFamily="34" charset="0"/>
              </a:rPr>
              <a:t>. Romano(São Paulo)</a:t>
            </a:r>
            <a:endParaRPr kumimoji="0" lang="pt-BR" sz="1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105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16496" y="44624"/>
            <a:ext cx="9445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 PROGRAMA PARQUE VÁRZEAS DO TIETÊ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0" y="453144"/>
            <a:ext cx="9906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Imagem 7" descr="Logo PVT.ti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6463" y="6237312"/>
            <a:ext cx="390043" cy="408432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403874" y="663079"/>
            <a:ext cx="9445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SOLUÇÃO PROPOSTA</a:t>
            </a:r>
            <a:endParaRPr lang="pt-BR" sz="2400" b="1" dirty="0"/>
          </a:p>
        </p:txBody>
      </p:sp>
      <p:sp>
        <p:nvSpPr>
          <p:cNvPr id="9" name="Triângulo isósceles 8"/>
          <p:cNvSpPr/>
          <p:nvPr/>
        </p:nvSpPr>
        <p:spPr>
          <a:xfrm rot="5400000">
            <a:off x="175849" y="787303"/>
            <a:ext cx="300033" cy="230832"/>
          </a:xfrm>
          <a:prstGeom prst="triangle">
            <a:avLst/>
          </a:prstGeom>
          <a:solidFill>
            <a:srgbClr val="397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Picture 2" descr="P:\REDE PVT\ETAPA GERAL\FOTOS\SOBREVOO 18FEV2010\133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32520" y="1700807"/>
            <a:ext cx="9001898" cy="4896545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tângulo 21"/>
          <p:cNvSpPr/>
          <p:nvPr/>
        </p:nvSpPr>
        <p:spPr>
          <a:xfrm>
            <a:off x="560512" y="1052736"/>
            <a:ext cx="9073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Recuperar trechos atualmente ocupados das várzeas do Rio Tietê para </a:t>
            </a:r>
            <a:r>
              <a:rPr lang="pt-B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aumentar a capacidade de absorção de água na bacia</a:t>
            </a:r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274105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16496" y="44624"/>
            <a:ext cx="9445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 PROGRAMA PARQUE VÁRZEAS DO TIETÊ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0" y="453144"/>
            <a:ext cx="9906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Imagem 7" descr="Logo PVT.ti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6463" y="6237312"/>
            <a:ext cx="390043" cy="408432"/>
          </a:xfrm>
          <a:prstGeom prst="rect">
            <a:avLst/>
          </a:prstGeom>
        </p:spPr>
      </p:pic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404496" y="1254674"/>
            <a:ext cx="9373040" cy="282239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1800" dirty="0" smtClean="0"/>
              <a:t>Recuperar </a:t>
            </a:r>
            <a:r>
              <a:rPr lang="pt-BR" sz="1800" dirty="0"/>
              <a:t>a capacidade de </a:t>
            </a:r>
            <a:r>
              <a:rPr lang="pt-BR" sz="1800" b="1" dirty="0"/>
              <a:t>contenção</a:t>
            </a:r>
            <a:r>
              <a:rPr lang="pt-BR" sz="1800" dirty="0"/>
              <a:t> de cheias nas </a:t>
            </a:r>
            <a:r>
              <a:rPr lang="pt-BR" sz="1800" dirty="0" smtClean="0"/>
              <a:t>várzeas;</a:t>
            </a:r>
            <a:endParaRPr lang="pt-BR" sz="1800" dirty="0"/>
          </a:p>
          <a:p>
            <a:pPr marL="285750" lvl="1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1800" b="1" dirty="0" smtClean="0"/>
              <a:t>Restabelecer</a:t>
            </a:r>
            <a:r>
              <a:rPr lang="pt-BR" sz="1800" dirty="0" smtClean="0"/>
              <a:t> </a:t>
            </a:r>
            <a:r>
              <a:rPr lang="pt-BR" sz="1800" dirty="0"/>
              <a:t>a função das várzeas para </a:t>
            </a:r>
            <a:r>
              <a:rPr lang="pt-BR" sz="1800" dirty="0" smtClean="0"/>
              <a:t>amortecimento de </a:t>
            </a:r>
            <a:r>
              <a:rPr lang="pt-BR" sz="1800" dirty="0"/>
              <a:t>cheias (vazão máxima de </a:t>
            </a:r>
            <a:r>
              <a:rPr lang="pt-BR" sz="1800" dirty="0" smtClean="0"/>
              <a:t>498m³/s);</a:t>
            </a:r>
          </a:p>
          <a:p>
            <a:pPr marL="285750" lvl="1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1800" b="1" dirty="0" smtClean="0"/>
              <a:t>Recuperar</a:t>
            </a:r>
            <a:r>
              <a:rPr lang="pt-BR" sz="1800" dirty="0" smtClean="0"/>
              <a:t> </a:t>
            </a:r>
            <a:r>
              <a:rPr lang="pt-BR" sz="1800" b="1" dirty="0"/>
              <a:t>das várzeas </a:t>
            </a:r>
            <a:r>
              <a:rPr lang="pt-BR" sz="1800" dirty="0"/>
              <a:t>nos trechos afetados por ocupação </a:t>
            </a:r>
            <a:r>
              <a:rPr lang="pt-BR" sz="1800" dirty="0" smtClean="0"/>
              <a:t>irregular;</a:t>
            </a:r>
            <a:endParaRPr lang="pt-BR" sz="1800" dirty="0"/>
          </a:p>
          <a:p>
            <a:pPr marL="285750" lvl="1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1800" dirty="0" smtClean="0"/>
              <a:t>Proteger o </a:t>
            </a:r>
            <a:r>
              <a:rPr lang="pt-BR" sz="1800" b="1" dirty="0"/>
              <a:t>ambiente natural </a:t>
            </a:r>
            <a:r>
              <a:rPr lang="pt-BR" sz="1800" dirty="0"/>
              <a:t>nos trechos </a:t>
            </a:r>
            <a:r>
              <a:rPr lang="pt-BR" sz="1800" dirty="0" smtClean="0"/>
              <a:t>preservados;</a:t>
            </a:r>
            <a:endParaRPr lang="pt-BR" sz="1800" dirty="0"/>
          </a:p>
          <a:p>
            <a:pPr marL="285750" lvl="1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1800" dirty="0" smtClean="0"/>
              <a:t>Promover </a:t>
            </a:r>
            <a:r>
              <a:rPr lang="pt-BR" sz="1800" b="1" dirty="0"/>
              <a:t>usos sustentáveis </a:t>
            </a:r>
            <a:r>
              <a:rPr lang="pt-BR" sz="1800" dirty="0"/>
              <a:t>e compatíveis com a função natural das várzeas </a:t>
            </a:r>
            <a:r>
              <a:rPr lang="pt-BR" sz="1800" dirty="0" smtClean="0"/>
              <a:t>(</a:t>
            </a:r>
            <a:r>
              <a:rPr lang="pt-BR" sz="1800" dirty="0"/>
              <a:t>lazer, turismo, cultura e educação</a:t>
            </a:r>
            <a:r>
              <a:rPr lang="pt-BR" sz="1800" dirty="0" smtClean="0"/>
              <a:t>); </a:t>
            </a:r>
            <a:endParaRPr lang="pt-BR" sz="1800" dirty="0"/>
          </a:p>
          <a:p>
            <a:pPr marL="285750" lvl="1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1800" dirty="0" smtClean="0"/>
              <a:t>Garantir </a:t>
            </a:r>
            <a:r>
              <a:rPr lang="pt-BR" sz="1800" b="1" dirty="0" smtClean="0"/>
              <a:t>habitações </a:t>
            </a:r>
            <a:r>
              <a:rPr lang="pt-BR" sz="1800" b="1" dirty="0"/>
              <a:t>dignas </a:t>
            </a:r>
            <a:r>
              <a:rPr lang="pt-BR" sz="1800" dirty="0"/>
              <a:t>para a população a ser </a:t>
            </a:r>
            <a:r>
              <a:rPr lang="pt-BR" sz="1800" dirty="0" smtClean="0"/>
              <a:t>realocada (reassentamento).</a:t>
            </a:r>
            <a:endParaRPr lang="pt-BR" sz="1800" dirty="0"/>
          </a:p>
          <a:p>
            <a:pPr marL="0" indent="0" algn="just">
              <a:buFont typeface="Arial" pitchFamily="34" charset="0"/>
              <a:buNone/>
            </a:pPr>
            <a:endParaRPr lang="pt-BR" sz="1600" b="1" dirty="0" smtClean="0"/>
          </a:p>
        </p:txBody>
      </p:sp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346738" y="4221088"/>
            <a:ext cx="9430798" cy="2016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403874" y="663079"/>
            <a:ext cx="9445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OBJETIVOS DO </a:t>
            </a:r>
            <a:r>
              <a:rPr lang="pt-BR" sz="2400" b="1" dirty="0" smtClean="0"/>
              <a:t>PROGRAMA PARQUE VÁRZEAS DO TIETÊ</a:t>
            </a:r>
            <a:endParaRPr lang="pt-BR" sz="2400" b="1" dirty="0"/>
          </a:p>
        </p:txBody>
      </p:sp>
      <p:pic>
        <p:nvPicPr>
          <p:cNvPr id="1026" name="Picture 2" descr="http://3.bp.blogspot.com/-kYstnn9k-rk/Tqy14JO5cbI/AAAAAAAAYk0/Rd7qyhZ5sPE/s1600/novo_parque_as_margens_do_rio_tiete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-383"/>
          <a:stretch/>
        </p:blipFill>
        <p:spPr bwMode="auto">
          <a:xfrm>
            <a:off x="3995058" y="3958950"/>
            <a:ext cx="5710470" cy="268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2.bp.blogspot.com/-RobJzjTs6HM/UFI-4N3Fn6I/AAAAAAAAhiw/tFBZSpgQeJU/s1600/PARQUE+vARZEAS+DO+TIETE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60512" y="3958950"/>
            <a:ext cx="3199127" cy="268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riângulo isósceles 15"/>
          <p:cNvSpPr/>
          <p:nvPr/>
        </p:nvSpPr>
        <p:spPr>
          <a:xfrm rot="5400000">
            <a:off x="175849" y="787303"/>
            <a:ext cx="300033" cy="230832"/>
          </a:xfrm>
          <a:prstGeom prst="triangle">
            <a:avLst/>
          </a:prstGeom>
          <a:solidFill>
            <a:srgbClr val="397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77096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16496" y="44624"/>
            <a:ext cx="9445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 PROGRAMA PARQUE VÁRZEAS DO TIETÊ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0" y="453144"/>
            <a:ext cx="9906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Imagem 7" descr="Logo PVT.ti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16463" y="6237312"/>
            <a:ext cx="390043" cy="408432"/>
          </a:xfrm>
          <a:prstGeom prst="rect">
            <a:avLst/>
          </a:prstGeom>
        </p:spPr>
      </p:pic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404495" y="4797152"/>
            <a:ext cx="9445049" cy="17163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b="1" dirty="0" smtClean="0"/>
              <a:t>ETAPAS 1, 2 e 3:</a:t>
            </a:r>
          </a:p>
          <a:p>
            <a:pPr marL="285750" lvl="1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1800" dirty="0" smtClean="0"/>
              <a:t>Abrangem o trecho entre Barragem da Penha e o município de Salesópolis;</a:t>
            </a:r>
          </a:p>
          <a:p>
            <a:pPr marL="285750" lvl="1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1800" dirty="0" smtClean="0"/>
              <a:t>População diretamente beneficiada: 2,1 milhões;</a:t>
            </a:r>
          </a:p>
          <a:p>
            <a:pPr marL="285750" lvl="1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1800" dirty="0" smtClean="0"/>
              <a:t>Área do parque: 10.730 hectares (equivalente a cerca de 68 Parques Ibirapuera); </a:t>
            </a:r>
          </a:p>
          <a:p>
            <a:pPr marL="285750" lvl="1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1800" dirty="0" smtClean="0"/>
              <a:t>Extensão total: 75 Km.</a:t>
            </a:r>
            <a:endParaRPr lang="pt-BR" sz="1800" b="1" dirty="0" smtClean="0"/>
          </a:p>
          <a:p>
            <a:pPr lvl="1" algn="just">
              <a:spcAft>
                <a:spcPts val="600"/>
              </a:spcAft>
              <a:buFont typeface="Wingdings" pitchFamily="2" charset="2"/>
              <a:buChar char="§"/>
            </a:pPr>
            <a:endParaRPr lang="pt-BR" sz="1800" dirty="0"/>
          </a:p>
          <a:p>
            <a:pPr marL="0" indent="0" algn="just">
              <a:buFont typeface="Arial" pitchFamily="34" charset="0"/>
              <a:buNone/>
            </a:pPr>
            <a:endParaRPr lang="pt-BR" sz="1600" b="1" dirty="0" smtClean="0"/>
          </a:p>
        </p:txBody>
      </p:sp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346738" y="4221088"/>
            <a:ext cx="9430798" cy="2016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06506" y="1196752"/>
            <a:ext cx="9199023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403874" y="663079"/>
            <a:ext cx="9445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ETAPAS DE IMPLANTAÇÃO</a:t>
            </a:r>
            <a:endParaRPr lang="pt-BR" sz="2400" b="1" dirty="0"/>
          </a:p>
        </p:txBody>
      </p:sp>
      <p:sp>
        <p:nvSpPr>
          <p:cNvPr id="17" name="Triângulo isósceles 16"/>
          <p:cNvSpPr/>
          <p:nvPr/>
        </p:nvSpPr>
        <p:spPr>
          <a:xfrm rot="5400000">
            <a:off x="175849" y="787303"/>
            <a:ext cx="300033" cy="230832"/>
          </a:xfrm>
          <a:prstGeom prst="triangle">
            <a:avLst/>
          </a:prstGeom>
          <a:solidFill>
            <a:srgbClr val="397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" name="Conector de seta reta 6"/>
          <p:cNvCxnSpPr/>
          <p:nvPr/>
        </p:nvCxnSpPr>
        <p:spPr>
          <a:xfrm>
            <a:off x="506506" y="1772816"/>
            <a:ext cx="0" cy="2531977"/>
          </a:xfrm>
          <a:prstGeom prst="straightConnector1">
            <a:avLst/>
          </a:prstGeom>
          <a:ln w="127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>
            <a:off x="2360712" y="1412776"/>
            <a:ext cx="0" cy="2892017"/>
          </a:xfrm>
          <a:prstGeom prst="straightConnector1">
            <a:avLst/>
          </a:prstGeom>
          <a:ln w="127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>
            <a:off x="3728864" y="2060848"/>
            <a:ext cx="0" cy="2243945"/>
          </a:xfrm>
          <a:prstGeom prst="straightConnector1">
            <a:avLst/>
          </a:prstGeom>
          <a:ln w="127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/>
          <p:cNvCxnSpPr/>
          <p:nvPr/>
        </p:nvCxnSpPr>
        <p:spPr>
          <a:xfrm>
            <a:off x="9705529" y="2636912"/>
            <a:ext cx="0" cy="1667881"/>
          </a:xfrm>
          <a:prstGeom prst="straightConnector1">
            <a:avLst/>
          </a:prstGeom>
          <a:ln w="127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>
            <a:off x="488504" y="4293096"/>
            <a:ext cx="9211644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ixaDeTexto 34"/>
          <p:cNvSpPr txBox="1"/>
          <p:nvPr/>
        </p:nvSpPr>
        <p:spPr>
          <a:xfrm>
            <a:off x="506506" y="3811687"/>
            <a:ext cx="18542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00" dirty="0" smtClean="0"/>
              <a:t>Extensão: 25 Km </a:t>
            </a:r>
          </a:p>
          <a:p>
            <a:pPr algn="ctr"/>
            <a:r>
              <a:rPr lang="pt-BR" sz="1300" dirty="0" smtClean="0"/>
              <a:t>Área: 21 Km²</a:t>
            </a:r>
          </a:p>
          <a:p>
            <a:pPr algn="ctr">
              <a:lnSpc>
                <a:spcPct val="150000"/>
              </a:lnSpc>
            </a:pPr>
            <a:r>
              <a:rPr lang="pt-BR" sz="1600" b="1" dirty="0" smtClean="0"/>
              <a:t>1ª ETAPA</a:t>
            </a:r>
            <a:endParaRPr lang="pt-BR" sz="1600" b="1" dirty="0"/>
          </a:p>
        </p:txBody>
      </p:sp>
      <p:sp>
        <p:nvSpPr>
          <p:cNvPr id="36" name="CaixaDeTexto 35"/>
          <p:cNvSpPr txBox="1"/>
          <p:nvPr/>
        </p:nvSpPr>
        <p:spPr>
          <a:xfrm>
            <a:off x="2288704" y="3811687"/>
            <a:ext cx="15586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00" dirty="0"/>
              <a:t>Extensão: </a:t>
            </a:r>
            <a:r>
              <a:rPr lang="pt-BR" sz="1300" dirty="0" smtClean="0"/>
              <a:t>11,3 Km </a:t>
            </a:r>
            <a:endParaRPr lang="pt-BR" sz="1300" dirty="0"/>
          </a:p>
          <a:p>
            <a:pPr algn="ctr"/>
            <a:r>
              <a:rPr lang="pt-BR" sz="1300" dirty="0"/>
              <a:t>Área: </a:t>
            </a:r>
            <a:r>
              <a:rPr lang="pt-BR" sz="1300" dirty="0" smtClean="0"/>
              <a:t>18 Km²</a:t>
            </a:r>
            <a:endParaRPr lang="pt-BR" sz="1300" dirty="0"/>
          </a:p>
          <a:p>
            <a:pPr algn="ctr">
              <a:lnSpc>
                <a:spcPct val="150000"/>
              </a:lnSpc>
            </a:pPr>
            <a:r>
              <a:rPr lang="pt-BR" sz="1600" b="1" dirty="0" smtClean="0"/>
              <a:t>2ª ETAPA</a:t>
            </a:r>
            <a:endParaRPr lang="pt-BR" sz="1600" b="1" dirty="0"/>
          </a:p>
        </p:txBody>
      </p:sp>
      <p:sp>
        <p:nvSpPr>
          <p:cNvPr id="37" name="CaixaDeTexto 36"/>
          <p:cNvSpPr txBox="1"/>
          <p:nvPr/>
        </p:nvSpPr>
        <p:spPr>
          <a:xfrm>
            <a:off x="3728865" y="3811687"/>
            <a:ext cx="59766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00" dirty="0"/>
              <a:t>Extensão: </a:t>
            </a:r>
            <a:r>
              <a:rPr lang="pt-BR" sz="1300" dirty="0" smtClean="0"/>
              <a:t>38,7 Km </a:t>
            </a:r>
            <a:endParaRPr lang="pt-BR" sz="1300" dirty="0"/>
          </a:p>
          <a:p>
            <a:pPr algn="ctr"/>
            <a:r>
              <a:rPr lang="pt-BR" sz="1300" dirty="0"/>
              <a:t>Área: </a:t>
            </a:r>
            <a:r>
              <a:rPr lang="pt-BR" sz="1300" dirty="0" smtClean="0"/>
              <a:t>68 Km²</a:t>
            </a:r>
            <a:endParaRPr lang="pt-BR" sz="1300" dirty="0"/>
          </a:p>
          <a:p>
            <a:pPr algn="ctr">
              <a:lnSpc>
                <a:spcPct val="150000"/>
              </a:lnSpc>
            </a:pPr>
            <a:r>
              <a:rPr lang="pt-BR" sz="1600" b="1" dirty="0" smtClean="0"/>
              <a:t>3ª ETAPA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xmlns="" val="218042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12519</TotalTime>
  <Words>2193</Words>
  <Application>Microsoft Office PowerPoint</Application>
  <PresentationFormat>Papel A4 (210 x 297 mm)</PresentationFormat>
  <Paragraphs>332</Paragraphs>
  <Slides>48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48</vt:i4>
      </vt:variant>
    </vt:vector>
  </HeadingPairs>
  <TitlesOfParts>
    <vt:vector size="49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MAIRA</dc:creator>
  <cp:lastModifiedBy>DESIBAS</cp:lastModifiedBy>
  <cp:revision>217</cp:revision>
  <cp:lastPrinted>2016-03-03T13:06:30Z</cp:lastPrinted>
  <dcterms:created xsi:type="dcterms:W3CDTF">2010-10-14T13:55:12Z</dcterms:created>
  <dcterms:modified xsi:type="dcterms:W3CDTF">2016-06-07T17:44:34Z</dcterms:modified>
</cp:coreProperties>
</file>