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"/>
  </p:notesMasterIdLst>
  <p:sldIdLst>
    <p:sldId id="256" r:id="rId2"/>
    <p:sldId id="283" r:id="rId3"/>
    <p:sldId id="321" r:id="rId4"/>
    <p:sldId id="322" r:id="rId5"/>
    <p:sldId id="323" r:id="rId6"/>
    <p:sldId id="324" r:id="rId7"/>
    <p:sldId id="32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3C6"/>
    <a:srgbClr val="FD6925"/>
    <a:srgbClr val="C51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890" autoAdjust="0"/>
    <p:restoredTop sz="79050" autoAdjust="0"/>
  </p:normalViewPr>
  <p:slideViewPr>
    <p:cSldViewPr snapToGrid="0">
      <p:cViewPr varScale="1">
        <p:scale>
          <a:sx n="54" d="100"/>
          <a:sy n="54" d="100"/>
        </p:scale>
        <p:origin x="-1138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FFC94-80F5-4C63-B369-151220B5CAF9}" type="datetimeFigureOut">
              <a:rPr lang="pt-BR" smtClean="0"/>
              <a:t>31/03/2023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009C5-1A0A-418E-A487-6419C193EA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29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Estrutura do texto da qualificação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009C5-1A0A-418E-A487-6419C193EA5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57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Estrutura do texto da qualificação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009C5-1A0A-418E-A487-6419C193EA5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04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Estrutura do texto da qualificação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009C5-1A0A-418E-A487-6419C193EA5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974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Estrutura do texto da qualificação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009C5-1A0A-418E-A487-6419C193EA5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18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Estrutura do texto da qualificação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009C5-1A0A-418E-A487-6419C193EA5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558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Estrutura do texto da qualificação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009C5-1A0A-418E-A487-6419C193EA5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46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D185-D111-4299-8CBD-3E2DA2799314}" type="datetime1">
              <a:rPr lang="pt-BR" smtClean="0"/>
              <a:t>31/03/2023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Educação 5.0 em engenharia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1184-CFD2-4069-AE1F-9D6FCFF4FCFC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25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6354-6057-4460-9A80-B30C47252884}" type="datetime1">
              <a:rPr lang="pt-BR" smtClean="0"/>
              <a:t>31/03/2023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Educação 5.0 em engenharia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1184-CFD2-4069-AE1F-9D6FCFF4FC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57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88C7-C50E-49FA-8E01-29B86147E15C}" type="datetime1">
              <a:rPr lang="pt-BR" smtClean="0"/>
              <a:t>31/03/2023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Educação 5.0 em engenharia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1184-CFD2-4069-AE1F-9D6FCFF4FC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57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403-F488-4EAA-B29F-79E880DF6512}" type="datetime1">
              <a:rPr lang="pt-BR" smtClean="0"/>
              <a:t>31/03/2023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Educação 5.0 em engenharia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1184-CFD2-4069-AE1F-9D6FCFF4FC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73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D26-AF4F-4425-8476-4C9D20A6ED86}" type="datetime1">
              <a:rPr lang="pt-BR" smtClean="0"/>
              <a:t>31/03/2023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Educação 5.0 em engenharia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1184-CFD2-4069-AE1F-9D6FCFF4FCFC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70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D909-12A1-40B5-B661-2B303CBEB102}" type="datetime1">
              <a:rPr lang="pt-BR" smtClean="0"/>
              <a:t>31/03/2023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Educação 5.0 em engenharia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1184-CFD2-4069-AE1F-9D6FCFF4FC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4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A96B-08AD-4162-93A5-C280E4AC3432}" type="datetime1">
              <a:rPr lang="pt-BR" smtClean="0"/>
              <a:t>31/03/2023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Educação 5.0 em engenharia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1184-CFD2-4069-AE1F-9D6FCFF4FC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66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8C5D-23C9-4BCF-A7E6-7AD5A954D41A}" type="datetime1">
              <a:rPr lang="pt-BR" smtClean="0"/>
              <a:t>31/03/2023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Educação 5.0 em engenharia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1184-CFD2-4069-AE1F-9D6FCFF4FC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33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DB49-BBB8-4F71-86C8-1FEA5E983156}" type="datetime1">
              <a:rPr lang="pt-BR" smtClean="0"/>
              <a:t>31/03/2023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/>
              <a:t>Educação 5.0 em engenharia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1184-CFD2-4069-AE1F-9D6FCFF4FC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97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00BED84-C342-4ACA-ACDC-CAEC919E6CE2}" type="datetime1">
              <a:rPr lang="pt-BR" smtClean="0"/>
              <a:t>31/03/2023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Educação 5.0 em engenharia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771184-CFD2-4069-AE1F-9D6FCFF4FC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60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EBB4-8D58-4853-8224-D6E10C4F2F26}" type="datetime1">
              <a:rPr lang="pt-BR" smtClean="0"/>
              <a:t>31/03/2023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Educação 5.0 em engenharia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1184-CFD2-4069-AE1F-9D6FCFF4FC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42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662545"/>
            <a:ext cx="10058400" cy="450734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5D058A-08F1-43CE-9051-622267718519}" type="datetime1">
              <a:rPr lang="pt-BR" smtClean="0"/>
              <a:t>31/03/2023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Educação 5.0 em engenharia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B771184-CFD2-4069-AE1F-9D6FCFF4FCF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8720" y="1450757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73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ipt.br/solucoes/373-energia_eolica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pt.br/solucoes/302-pre_tratamento_fisico_e_processos_de_adensamento_de_biomassa.htm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roetusp.webhostusp.sti.usp.br/?q=eixo/cidades" TargetMode="External"/><Relationship Id="rId13" Type="http://schemas.openxmlformats.org/officeDocument/2006/relationships/hyperlink" Target="https://proetusp.webhostusp.sti.usp.br/?q=eixo/educacao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proetusp.webhostusp.sti.usp.br/?q=eixo/agricultura-e-pecuaria" TargetMode="External"/><Relationship Id="rId12" Type="http://schemas.openxmlformats.org/officeDocument/2006/relationships/hyperlink" Target="https://proetusp.webhostusp.sti.usp.br/?q=eixo/economia" TargetMode="External"/><Relationship Id="rId17" Type="http://schemas.openxmlformats.org/officeDocument/2006/relationships/hyperlink" Target="https://proetusp.webhostusp.sti.usp.br/?q=eixo/saude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proetusp.webhostusp.sti.usp.br/?q=eixo/meio-ambiente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hyperlink" Target="https://proetusp.webhostusp.sti.usp.br/?q=eixo/democracia" TargetMode="External"/><Relationship Id="rId5" Type="http://schemas.openxmlformats.org/officeDocument/2006/relationships/image" Target="../media/image7.png"/><Relationship Id="rId15" Type="http://schemas.openxmlformats.org/officeDocument/2006/relationships/hyperlink" Target="https://proetusp.webhostusp.sti.usp.br/?q=eixo/industria" TargetMode="External"/><Relationship Id="rId10" Type="http://schemas.openxmlformats.org/officeDocument/2006/relationships/hyperlink" Target="https://proetusp.webhostusp.sti.usp.br/?q=eixo/cultura-e-artes" TargetMode="External"/><Relationship Id="rId4" Type="http://schemas.openxmlformats.org/officeDocument/2006/relationships/image" Target="../media/image2.svg"/><Relationship Id="rId9" Type="http://schemas.openxmlformats.org/officeDocument/2006/relationships/hyperlink" Target="https://proetusp.webhostusp.sti.usp.br/?q=eixo/combate-desigualdade" TargetMode="External"/><Relationship Id="rId14" Type="http://schemas.openxmlformats.org/officeDocument/2006/relationships/hyperlink" Target="https://proetusp.webhostusp.sti.usp.br/?q=eixo/energi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FBDCECDC-EEE3-4128-AA5E-82A8C0879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3CAFC1-32E6-46EA-ABF3-A820C6E08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 fontScale="90000"/>
          </a:bodyPr>
          <a:lstStyle/>
          <a:p>
            <a:r>
              <a:rPr lang="pt-BR" dirty="0"/>
              <a:t>Papel das Universidades e Institutos de Pesquisa no Enfrentamento da Urgência Climática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F3985C0-E548-44D2-B30E-F3E42DADE1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60EDE0-989C-4E16-AF94-F652294D8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463B7E4-768E-4579-A8A0-218D448B3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116945"/>
            <a:ext cx="10058400" cy="1579419"/>
          </a:xfrm>
        </p:spPr>
        <p:txBody>
          <a:bodyPr>
            <a:normAutofit/>
          </a:bodyPr>
          <a:lstStyle/>
          <a:p>
            <a:pPr algn="ctr"/>
            <a:r>
              <a:rPr lang="pt-BR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HIDROGÊNIO VERDE: Fonte Energética ao Transporte Sustentável</a:t>
            </a:r>
          </a:p>
          <a:p>
            <a:pPr algn="ctr"/>
            <a:r>
              <a:rPr lang="pt-BR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José Roberto Cardoso</a:t>
            </a:r>
          </a:p>
          <a:p>
            <a:pPr algn="ctr"/>
            <a:r>
              <a:rPr lang="pt-BR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Março 2023</a:t>
            </a:r>
          </a:p>
          <a:p>
            <a:endParaRPr lang="pt-B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992B20-CA24-8F85-0041-428C940E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520"/>
            <a:ext cx="3200400" cy="914400"/>
          </a:xfrm>
        </p:spPr>
        <p:txBody>
          <a:bodyPr anchor="t"/>
          <a:lstStyle/>
          <a:p>
            <a:pPr algn="ctr"/>
            <a:r>
              <a:rPr lang="pt-BR" sz="4800" dirty="0"/>
              <a:t>Unicamp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296F251-8D86-D0B4-B40B-862A7C11D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5152413"/>
            <a:ext cx="6492240" cy="297986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dirty="0"/>
              <a:t> </a:t>
            </a:r>
            <a:endParaRPr lang="pt-BR" sz="240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75F4E37-C67D-83DA-8CB3-DB63FE11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1184-CFD2-4069-AE1F-9D6FCFF4FCFC}" type="slidenum">
              <a:rPr lang="pt-BR" smtClean="0"/>
              <a:t>2</a:t>
            </a:fld>
            <a:endParaRPr lang="pt-BR"/>
          </a:p>
        </p:txBody>
      </p:sp>
      <p:pic>
        <p:nvPicPr>
          <p:cNvPr id="8" name="Gráfico 7" descr="Área de Transferência Marcada estrutura de tópicos">
            <a:extLst>
              <a:ext uri="{FF2B5EF4-FFF2-40B4-BE49-F238E27FC236}">
                <a16:creationId xmlns:a16="http://schemas.microsoft.com/office/drawing/2014/main" xmlns="" id="{35DE7272-103D-D48C-CDCD-AC2ABB20D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00200" y="1434638"/>
            <a:ext cx="914400" cy="914400"/>
          </a:xfrm>
          <a:prstGeom prst="rect">
            <a:avLst/>
          </a:prstGeom>
        </p:spPr>
      </p:pic>
      <p:pic>
        <p:nvPicPr>
          <p:cNvPr id="9" name="Picture 2" descr="imagem mostra logo do centro paulista de estudos da transição energética">
            <a:extLst>
              <a:ext uri="{FF2B5EF4-FFF2-40B4-BE49-F238E27FC236}">
                <a16:creationId xmlns:a16="http://schemas.microsoft.com/office/drawing/2014/main" xmlns="" id="{1E698FF4-72DB-56A9-7759-482F3EBA6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793" y="358216"/>
            <a:ext cx="8015926" cy="119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oto mostra professor luiz carlos pereira falando ao microfone">
            <a:extLst>
              <a:ext uri="{FF2B5EF4-FFF2-40B4-BE49-F238E27FC236}">
                <a16:creationId xmlns:a16="http://schemas.microsoft.com/office/drawing/2014/main" xmlns="" id="{6F38C9AB-B7AD-A6BE-387F-4ACC7105F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" y="2711148"/>
            <a:ext cx="3964624" cy="267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oto mostra ônibus elétrico que circula pela unicamp">
            <a:extLst>
              <a:ext uri="{FF2B5EF4-FFF2-40B4-BE49-F238E27FC236}">
                <a16:creationId xmlns:a16="http://schemas.microsoft.com/office/drawing/2014/main" xmlns="" id="{6395AA5E-0A1E-C69C-B236-641D8DCD5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85" y="1645920"/>
            <a:ext cx="4234635" cy="285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oto mostra área da feec com placas de energia fotovoltaica (foto: divulgação)">
            <a:extLst>
              <a:ext uri="{FF2B5EF4-FFF2-40B4-BE49-F238E27FC236}">
                <a16:creationId xmlns:a16="http://schemas.microsoft.com/office/drawing/2014/main" xmlns="" id="{1D5486DB-BAAF-E4AD-0CDB-4E9961AB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321" y="3802103"/>
            <a:ext cx="3279611" cy="307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43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992B20-CA24-8F85-0041-428C940E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520"/>
            <a:ext cx="3200400" cy="914400"/>
          </a:xfrm>
        </p:spPr>
        <p:txBody>
          <a:bodyPr anchor="t"/>
          <a:lstStyle/>
          <a:p>
            <a:pPr algn="ctr"/>
            <a:r>
              <a:rPr lang="pt-BR" sz="4800" dirty="0"/>
              <a:t>IPT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75F4E37-C67D-83DA-8CB3-DB63FE11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1184-CFD2-4069-AE1F-9D6FCFF4FCFC}" type="slidenum">
              <a:rPr lang="pt-BR" smtClean="0"/>
              <a:t>3</a:t>
            </a:fld>
            <a:endParaRPr lang="pt-BR"/>
          </a:p>
        </p:txBody>
      </p:sp>
      <p:pic>
        <p:nvPicPr>
          <p:cNvPr id="8" name="Gráfico 7" descr="Área de Transferência Marcada estrutura de tópicos">
            <a:extLst>
              <a:ext uri="{FF2B5EF4-FFF2-40B4-BE49-F238E27FC236}">
                <a16:creationId xmlns:a16="http://schemas.microsoft.com/office/drawing/2014/main" xmlns="" id="{35DE7272-103D-D48C-CDCD-AC2ABB20D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00200" y="1434638"/>
            <a:ext cx="914400" cy="914400"/>
          </a:xfrm>
          <a:prstGeom prst="rect">
            <a:avLst/>
          </a:prstGeom>
        </p:spPr>
      </p:pic>
      <p:pic>
        <p:nvPicPr>
          <p:cNvPr id="4" name="Picture 6" descr="Instituto de Pesquisas e TecnolÃ³gicas">
            <a:extLst>
              <a:ext uri="{FF2B5EF4-FFF2-40B4-BE49-F238E27FC236}">
                <a16:creationId xmlns:a16="http://schemas.microsoft.com/office/drawing/2014/main" xmlns="" id="{42DFA864-B08A-D5D7-12EF-FC30EBAD0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12" y="2880675"/>
            <a:ext cx="186051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C274D3D-1789-1585-B4FB-F17EEFFC256E}"/>
              </a:ext>
            </a:extLst>
          </p:cNvPr>
          <p:cNvSpPr txBox="1"/>
          <p:nvPr/>
        </p:nvSpPr>
        <p:spPr>
          <a:xfrm>
            <a:off x="4110550" y="580295"/>
            <a:ext cx="8034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i="0" dirty="0">
                <a:solidFill>
                  <a:srgbClr val="45ADE4"/>
                </a:solidFill>
                <a:effectLst/>
                <a:latin typeface="Trebuchet MS" panose="020B0603020202020204" pitchFamily="34" charset="0"/>
              </a:rPr>
              <a:t>Combustíveis e Fontes de Energia</a:t>
            </a:r>
            <a:endParaRPr lang="pt-BR" sz="3600" b="0" i="0" dirty="0">
              <a:solidFill>
                <a:srgbClr val="45ADE4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71177879-D33E-BFF3-849E-482F1CA82B69}"/>
              </a:ext>
            </a:extLst>
          </p:cNvPr>
          <p:cNvSpPr txBox="1"/>
          <p:nvPr/>
        </p:nvSpPr>
        <p:spPr>
          <a:xfrm>
            <a:off x="4122651" y="3467430"/>
            <a:ext cx="8034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i="0" dirty="0">
                <a:solidFill>
                  <a:srgbClr val="45ADE4"/>
                </a:solidFill>
                <a:effectLst/>
                <a:latin typeface="Trebuchet MS" panose="020B0603020202020204" pitchFamily="34" charset="0"/>
              </a:rPr>
              <a:t>Eficiência Energética</a:t>
            </a:r>
            <a:endParaRPr lang="pt-BR" sz="3600" b="0" i="0" dirty="0">
              <a:solidFill>
                <a:srgbClr val="45ADE4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E259AC5D-8B72-0CA0-E7BC-E5315B1E4F57}"/>
              </a:ext>
            </a:extLst>
          </p:cNvPr>
          <p:cNvSpPr txBox="1"/>
          <p:nvPr/>
        </p:nvSpPr>
        <p:spPr>
          <a:xfrm>
            <a:off x="4121870" y="1137692"/>
            <a:ext cx="815497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0" i="0" strike="noStrike" dirty="0">
                <a:solidFill>
                  <a:srgbClr val="000000"/>
                </a:solidFill>
                <a:effectLst/>
                <a:latin typeface="inherit"/>
                <a:hlinkClick r:id="rId6"/>
              </a:rPr>
              <a:t>Pré-tratamento físico e processos de adensamento de biomassa</a:t>
            </a:r>
            <a:r>
              <a:rPr lang="pt-BR" sz="3200" b="0" i="0" strike="noStrike" dirty="0">
                <a:solidFill>
                  <a:srgbClr val="000000"/>
                </a:solidFill>
                <a:effectLst/>
                <a:latin typeface="inherit"/>
              </a:rPr>
              <a:t> </a:t>
            </a:r>
          </a:p>
          <a:p>
            <a:pPr algn="ctr"/>
            <a:r>
              <a:rPr lang="pt-BR" sz="3200" b="0" i="0" u="none" strike="noStrike" dirty="0">
                <a:solidFill>
                  <a:srgbClr val="00B050"/>
                </a:solidFill>
                <a:effectLst/>
                <a:latin typeface="inherit"/>
              </a:rPr>
              <a:t>Desenvolvimento de Biocombustíveis</a:t>
            </a:r>
          </a:p>
          <a:p>
            <a:pPr algn="ctr"/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inherit"/>
                <a:hlinkClick r:id="rId7"/>
              </a:rPr>
              <a:t>Energia eólica</a:t>
            </a:r>
            <a:endParaRPr lang="pt-BR" sz="32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/>
            <a:endParaRPr lang="pt-BR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4D03843F-09D0-D17A-43C0-54583683207E}"/>
              </a:ext>
            </a:extLst>
          </p:cNvPr>
          <p:cNvSpPr txBox="1"/>
          <p:nvPr/>
        </p:nvSpPr>
        <p:spPr>
          <a:xfrm>
            <a:off x="4110551" y="4108700"/>
            <a:ext cx="80814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inherit"/>
                <a:hlinkClick r:id="rId7"/>
              </a:rPr>
              <a:t>Energia eólica</a:t>
            </a:r>
            <a:endParaRPr lang="pt-BR" sz="32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/>
            <a:endParaRPr lang="pt-BR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BD0BE65-9991-1B4A-343C-3B7B874B805B}"/>
              </a:ext>
            </a:extLst>
          </p:cNvPr>
          <p:cNvSpPr txBox="1"/>
          <p:nvPr/>
        </p:nvSpPr>
        <p:spPr>
          <a:xfrm>
            <a:off x="4275051" y="4817034"/>
            <a:ext cx="8034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45ADE4"/>
                </a:solidFill>
                <a:latin typeface="Trebuchet MS" panose="020B0603020202020204" pitchFamily="34" charset="0"/>
              </a:rPr>
              <a:t>Transporte</a:t>
            </a:r>
            <a:endParaRPr lang="pt-BR" sz="3600" b="0" i="0" dirty="0">
              <a:solidFill>
                <a:srgbClr val="45ADE4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D03D3849-101F-E6F7-B7DF-030A44DCD0EC}"/>
              </a:ext>
            </a:extLst>
          </p:cNvPr>
          <p:cNvSpPr txBox="1"/>
          <p:nvPr/>
        </p:nvSpPr>
        <p:spPr>
          <a:xfrm>
            <a:off x="4130973" y="5458304"/>
            <a:ext cx="80814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000000"/>
                </a:solidFill>
                <a:latin typeface="inherit"/>
                <a:hlinkClick r:id="rId7"/>
              </a:rPr>
              <a:t>Veículo Elétrico – Rota 2030</a:t>
            </a:r>
            <a:endParaRPr lang="pt-BR" sz="32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/>
            <a:endParaRPr lang="pt-BR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38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992B20-CA24-8F85-0041-428C940E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520"/>
            <a:ext cx="3200400" cy="914400"/>
          </a:xfrm>
        </p:spPr>
        <p:txBody>
          <a:bodyPr anchor="t"/>
          <a:lstStyle/>
          <a:p>
            <a:pPr algn="ctr"/>
            <a:r>
              <a:rPr lang="pt-BR" sz="4800" dirty="0"/>
              <a:t>USP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75F4E37-C67D-83DA-8CB3-DB63FE11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1184-CFD2-4069-AE1F-9D6FCFF4FCFC}" type="slidenum">
              <a:rPr lang="pt-BR" smtClean="0"/>
              <a:t>4</a:t>
            </a:fld>
            <a:endParaRPr lang="pt-BR"/>
          </a:p>
        </p:txBody>
      </p:sp>
      <p:pic>
        <p:nvPicPr>
          <p:cNvPr id="8" name="Gráfico 7" descr="Área de Transferência Marcada estrutura de tópicos">
            <a:extLst>
              <a:ext uri="{FF2B5EF4-FFF2-40B4-BE49-F238E27FC236}">
                <a16:creationId xmlns:a16="http://schemas.microsoft.com/office/drawing/2014/main" xmlns="" id="{35DE7272-103D-D48C-CDCD-AC2ABB20D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00200" y="1434638"/>
            <a:ext cx="914400" cy="914400"/>
          </a:xfrm>
          <a:prstGeom prst="rect">
            <a:avLst/>
          </a:prstGeom>
        </p:spPr>
      </p:pic>
      <p:pic>
        <p:nvPicPr>
          <p:cNvPr id="3" name="Picture 2" descr="Início">
            <a:extLst>
              <a:ext uri="{FF2B5EF4-FFF2-40B4-BE49-F238E27FC236}">
                <a16:creationId xmlns:a16="http://schemas.microsoft.com/office/drawing/2014/main" xmlns="" id="{D4E9D776-8C51-5143-6020-4C1C5D73F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66" y="2905125"/>
            <a:ext cx="20955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earch Centre for Greenhouse Gas Innovation">
            <a:extLst>
              <a:ext uri="{FF2B5EF4-FFF2-40B4-BE49-F238E27FC236}">
                <a16:creationId xmlns:a16="http://schemas.microsoft.com/office/drawing/2014/main" xmlns="" id="{BAAF6DCB-A6BD-912F-28E1-38F77D032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08" y="236259"/>
            <a:ext cx="4031433" cy="175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D659CA9-4DFE-1122-B40C-39EFAA37D0DD}"/>
              </a:ext>
            </a:extLst>
          </p:cNvPr>
          <p:cNvSpPr txBox="1"/>
          <p:nvPr/>
        </p:nvSpPr>
        <p:spPr>
          <a:xfrm>
            <a:off x="4176666" y="2121025"/>
            <a:ext cx="801533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Soluções Baseadas na Natureza (NBS)</a:t>
            </a:r>
          </a:p>
          <a:p>
            <a:r>
              <a:rPr lang="pt-BR" sz="2800" dirty="0">
                <a:solidFill>
                  <a:srgbClr val="0070C0"/>
                </a:solidFill>
              </a:rPr>
              <a:t>Captura e Utilização de Carbono (CCU),</a:t>
            </a:r>
          </a:p>
          <a:p>
            <a:r>
              <a:rPr lang="pt-BR" sz="2800" dirty="0">
                <a:solidFill>
                  <a:srgbClr val="0070C0"/>
                </a:solidFill>
              </a:rPr>
              <a:t>Captura e Armazenamento de Carbono para Bioenergia (BECCS), </a:t>
            </a:r>
          </a:p>
          <a:p>
            <a:r>
              <a:rPr lang="pt-BR" sz="2800" dirty="0">
                <a:solidFill>
                  <a:srgbClr val="0070C0"/>
                </a:solidFill>
              </a:rPr>
              <a:t>Gases de Efeito Estufa (GHG) e Advocacia.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D04B5D30-409C-4C1A-C326-B9E86532EF84}"/>
              </a:ext>
            </a:extLst>
          </p:cNvPr>
          <p:cNvSpPr txBox="1"/>
          <p:nvPr/>
        </p:nvSpPr>
        <p:spPr>
          <a:xfrm>
            <a:off x="3838872" y="4305694"/>
            <a:ext cx="8015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Principais Financiadores</a:t>
            </a:r>
          </a:p>
        </p:txBody>
      </p:sp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xmlns="" id="{44B03392-C69F-82C0-5EE9-543CB69E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666" y="5273655"/>
            <a:ext cx="3593184" cy="103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307C260F-F0CE-5D73-1996-58C26395C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710" y="5116079"/>
            <a:ext cx="3086096" cy="17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2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992B20-CA24-8F85-0041-428C940E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520"/>
            <a:ext cx="3200400" cy="914400"/>
          </a:xfrm>
        </p:spPr>
        <p:txBody>
          <a:bodyPr anchor="t"/>
          <a:lstStyle/>
          <a:p>
            <a:pPr algn="ctr"/>
            <a:r>
              <a:rPr lang="pt-BR" sz="4800" dirty="0"/>
              <a:t>IEE/USP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75F4E37-C67D-83DA-8CB3-DB63FE11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1184-CFD2-4069-AE1F-9D6FCFF4FCFC}" type="slidenum">
              <a:rPr lang="pt-BR" smtClean="0"/>
              <a:t>5</a:t>
            </a:fld>
            <a:endParaRPr lang="pt-BR"/>
          </a:p>
        </p:txBody>
      </p:sp>
      <p:pic>
        <p:nvPicPr>
          <p:cNvPr id="8" name="Gráfico 7" descr="Área de Transferência Marcada estrutura de tópicos">
            <a:extLst>
              <a:ext uri="{FF2B5EF4-FFF2-40B4-BE49-F238E27FC236}">
                <a16:creationId xmlns:a16="http://schemas.microsoft.com/office/drawing/2014/main" xmlns="" id="{35DE7272-103D-D48C-CDCD-AC2ABB20D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00200" y="1434638"/>
            <a:ext cx="914400" cy="914400"/>
          </a:xfrm>
          <a:prstGeom prst="rect">
            <a:avLst/>
          </a:prstGeom>
        </p:spPr>
      </p:pic>
      <p:pic>
        <p:nvPicPr>
          <p:cNvPr id="3" name="Picture 2" descr="Início">
            <a:extLst>
              <a:ext uri="{FF2B5EF4-FFF2-40B4-BE49-F238E27FC236}">
                <a16:creationId xmlns:a16="http://schemas.microsoft.com/office/drawing/2014/main" xmlns="" id="{D4E9D776-8C51-5143-6020-4C1C5D73F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66" y="2905125"/>
            <a:ext cx="20955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DC9C00A-E787-5F26-5285-1D58BF65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45" y="37706"/>
            <a:ext cx="4273483" cy="240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72A4491A-59E7-A0EE-4E5B-50247F86D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219" y="3082562"/>
            <a:ext cx="6302803" cy="350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86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992B20-CA24-8F85-0041-428C940E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520"/>
            <a:ext cx="3200400" cy="914400"/>
          </a:xfrm>
        </p:spPr>
        <p:txBody>
          <a:bodyPr anchor="t"/>
          <a:lstStyle/>
          <a:p>
            <a:pPr algn="ctr"/>
            <a:r>
              <a:rPr lang="pt-BR" sz="4800" dirty="0"/>
              <a:t>IEE/USP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75F4E37-C67D-83DA-8CB3-DB63FE11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1184-CFD2-4069-AE1F-9D6FCFF4FCFC}" type="slidenum">
              <a:rPr lang="pt-BR" smtClean="0"/>
              <a:t>6</a:t>
            </a:fld>
            <a:endParaRPr lang="pt-BR"/>
          </a:p>
        </p:txBody>
      </p:sp>
      <p:pic>
        <p:nvPicPr>
          <p:cNvPr id="8" name="Gráfico 7" descr="Área de Transferência Marcada estrutura de tópicos">
            <a:extLst>
              <a:ext uri="{FF2B5EF4-FFF2-40B4-BE49-F238E27FC236}">
                <a16:creationId xmlns:a16="http://schemas.microsoft.com/office/drawing/2014/main" xmlns="" id="{35DE7272-103D-D48C-CDCD-AC2ABB20D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00200" y="1434638"/>
            <a:ext cx="914400" cy="914400"/>
          </a:xfrm>
          <a:prstGeom prst="rect">
            <a:avLst/>
          </a:prstGeom>
        </p:spPr>
      </p:pic>
      <p:pic>
        <p:nvPicPr>
          <p:cNvPr id="3" name="Picture 2" descr="Início">
            <a:extLst>
              <a:ext uri="{FF2B5EF4-FFF2-40B4-BE49-F238E27FC236}">
                <a16:creationId xmlns:a16="http://schemas.microsoft.com/office/drawing/2014/main" xmlns="" id="{D4E9D776-8C51-5143-6020-4C1C5D73F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66" y="2905125"/>
            <a:ext cx="20955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DC9C00A-E787-5F26-5285-1D58BF65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45" y="37706"/>
            <a:ext cx="4273483" cy="240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D906C850-7BE0-8C2B-00AF-D783473FA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45" y="3223967"/>
            <a:ext cx="6499387" cy="35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00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992B20-CA24-8F85-0041-428C940E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520"/>
            <a:ext cx="3200400" cy="914400"/>
          </a:xfrm>
        </p:spPr>
        <p:txBody>
          <a:bodyPr anchor="t"/>
          <a:lstStyle/>
          <a:p>
            <a:pPr algn="ctr"/>
            <a:r>
              <a:rPr lang="pt-BR" sz="4800" dirty="0"/>
              <a:t>PROET/USP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75F4E37-C67D-83DA-8CB3-DB63FE11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1184-CFD2-4069-AE1F-9D6FCFF4FCFC}" type="slidenum">
              <a:rPr lang="pt-BR" smtClean="0"/>
              <a:t>7</a:t>
            </a:fld>
            <a:endParaRPr lang="pt-BR"/>
          </a:p>
        </p:txBody>
      </p:sp>
      <p:pic>
        <p:nvPicPr>
          <p:cNvPr id="8" name="Gráfico 7" descr="Área de Transferência Marcada estrutura de tópicos">
            <a:extLst>
              <a:ext uri="{FF2B5EF4-FFF2-40B4-BE49-F238E27FC236}">
                <a16:creationId xmlns:a16="http://schemas.microsoft.com/office/drawing/2014/main" xmlns="" id="{35DE7272-103D-D48C-CDCD-AC2ABB20D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00200" y="1434638"/>
            <a:ext cx="914400" cy="914400"/>
          </a:xfrm>
          <a:prstGeom prst="rect">
            <a:avLst/>
          </a:prstGeom>
        </p:spPr>
      </p:pic>
      <p:pic>
        <p:nvPicPr>
          <p:cNvPr id="3" name="Picture 2" descr="Início">
            <a:extLst>
              <a:ext uri="{FF2B5EF4-FFF2-40B4-BE49-F238E27FC236}">
                <a16:creationId xmlns:a16="http://schemas.microsoft.com/office/drawing/2014/main" xmlns="" id="{D4E9D776-8C51-5143-6020-4C1C5D73F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66" y="2905125"/>
            <a:ext cx="20955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E0F1EAAD-AF93-DF08-DB56-253D567C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15" y="455916"/>
            <a:ext cx="2023333" cy="202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6FD3146-55E1-5F48-AF15-6FE18C8344AF}"/>
              </a:ext>
            </a:extLst>
          </p:cNvPr>
          <p:cNvSpPr txBox="1"/>
          <p:nvPr/>
        </p:nvSpPr>
        <p:spPr>
          <a:xfrm>
            <a:off x="5213298" y="2660619"/>
            <a:ext cx="6096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337AB7"/>
                </a:solidFill>
                <a:effectLst/>
                <a:latin typeface="Helvetica Neue"/>
                <a:hlinkClick r:id="rId7"/>
              </a:rPr>
              <a:t>Agricultura e Pecuária</a:t>
            </a:r>
            <a:endParaRPr lang="pt-BR" sz="24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337AB7"/>
                </a:solidFill>
                <a:effectLst/>
                <a:latin typeface="Helvetica Neue"/>
                <a:hlinkClick r:id="rId8"/>
              </a:rPr>
              <a:t>Cidades</a:t>
            </a:r>
            <a:endParaRPr lang="pt-BR" sz="24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337AB7"/>
                </a:solidFill>
                <a:effectLst/>
                <a:latin typeface="Helvetica Neue"/>
                <a:hlinkClick r:id="rId9"/>
              </a:rPr>
              <a:t>Combate à Desigualdade</a:t>
            </a:r>
            <a:endParaRPr lang="pt-BR" sz="24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337AB7"/>
                </a:solidFill>
                <a:effectLst/>
                <a:latin typeface="Helvetica Neue"/>
                <a:hlinkClick r:id="rId10"/>
              </a:rPr>
              <a:t>Cultura e Artes</a:t>
            </a:r>
            <a:endParaRPr lang="pt-BR" sz="24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337AB7"/>
                </a:solidFill>
                <a:effectLst/>
                <a:latin typeface="Helvetica Neue"/>
                <a:hlinkClick r:id="rId11"/>
              </a:rPr>
              <a:t>Democracia</a:t>
            </a:r>
            <a:endParaRPr lang="pt-BR" sz="24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337AB7"/>
                </a:solidFill>
                <a:effectLst/>
                <a:latin typeface="Helvetica Neue"/>
                <a:hlinkClick r:id="rId12"/>
              </a:rPr>
              <a:t>Economia</a:t>
            </a:r>
            <a:endParaRPr lang="pt-BR" sz="24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337AB7"/>
                </a:solidFill>
                <a:effectLst/>
                <a:latin typeface="Helvetica Neue"/>
                <a:hlinkClick r:id="rId13"/>
              </a:rPr>
              <a:t>Educação</a:t>
            </a:r>
            <a:endParaRPr lang="pt-BR" sz="24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0070C0"/>
                </a:solidFill>
                <a:effectLst/>
                <a:latin typeface="Helvetica Neue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Energia</a:t>
            </a:r>
            <a:endParaRPr lang="pt-BR" sz="2400" b="0" i="0" dirty="0">
              <a:solidFill>
                <a:srgbClr val="0070C0"/>
              </a:solidFill>
              <a:effectLst/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337AB7"/>
                </a:solidFill>
                <a:effectLst/>
                <a:latin typeface="Helvetica Neue"/>
                <a:hlinkClick r:id="rId15"/>
              </a:rPr>
              <a:t>Indústria</a:t>
            </a:r>
            <a:endParaRPr lang="pt-BR" sz="24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337AB7"/>
                </a:solidFill>
                <a:effectLst/>
                <a:latin typeface="Helvetica Neue"/>
                <a:hlinkClick r:id="rId16"/>
              </a:rPr>
              <a:t>Meio Ambiente</a:t>
            </a:r>
            <a:endParaRPr lang="pt-BR" sz="24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337AB7"/>
                </a:solidFill>
                <a:effectLst/>
                <a:latin typeface="Helvetica Neue"/>
                <a:hlinkClick r:id="rId17"/>
              </a:rPr>
              <a:t>Saúde</a:t>
            </a:r>
            <a:endParaRPr lang="pt-BR" sz="24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617936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5458</TotalTime>
  <Words>157</Words>
  <Application>Microsoft Office PowerPoint</Application>
  <PresentationFormat>Personalizar</PresentationFormat>
  <Paragraphs>53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Retrospectiva</vt:lpstr>
      <vt:lpstr>Papel das Universidades e Institutos de Pesquisa no Enfrentamento da Urgência Climática</vt:lpstr>
      <vt:lpstr>Unicamp</vt:lpstr>
      <vt:lpstr>IPT</vt:lpstr>
      <vt:lpstr>USP</vt:lpstr>
      <vt:lpstr>IEE/USP</vt:lpstr>
      <vt:lpstr>IEE/USP</vt:lpstr>
      <vt:lpstr>PROET/USP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5.0 em Engenharia</dc:title>
  <dc:creator>Filippo Filho</dc:creator>
  <cp:lastModifiedBy>Usuário do Windows</cp:lastModifiedBy>
  <cp:revision>58</cp:revision>
  <dcterms:created xsi:type="dcterms:W3CDTF">2022-04-28T06:36:36Z</dcterms:created>
  <dcterms:modified xsi:type="dcterms:W3CDTF">2023-03-31T21:18:45Z</dcterms:modified>
</cp:coreProperties>
</file>