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62" r:id="rId5"/>
    <p:sldId id="263" r:id="rId6"/>
    <p:sldId id="264" r:id="rId7"/>
    <p:sldId id="265" r:id="rId8"/>
    <p:sldId id="259" r:id="rId9"/>
    <p:sldId id="260" r:id="rId10"/>
    <p:sldId id="261" r:id="rId11"/>
    <p:sldId id="267" r:id="rId12"/>
    <p:sldId id="266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383BB-F0D5-40DA-B4BA-7C501B600692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2500-B625-4B24-ADCE-371954B586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7693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383BB-F0D5-40DA-B4BA-7C501B600692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2500-B625-4B24-ADCE-371954B586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408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383BB-F0D5-40DA-B4BA-7C501B600692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2500-B625-4B24-ADCE-371954B586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169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383BB-F0D5-40DA-B4BA-7C501B600692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2500-B625-4B24-ADCE-371954B586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9303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383BB-F0D5-40DA-B4BA-7C501B600692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2500-B625-4B24-ADCE-371954B586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930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383BB-F0D5-40DA-B4BA-7C501B600692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2500-B625-4B24-ADCE-371954B586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76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383BB-F0D5-40DA-B4BA-7C501B600692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2500-B625-4B24-ADCE-371954B586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18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383BB-F0D5-40DA-B4BA-7C501B600692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2500-B625-4B24-ADCE-371954B586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927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383BB-F0D5-40DA-B4BA-7C501B600692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2500-B625-4B24-ADCE-371954B586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8389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383BB-F0D5-40DA-B4BA-7C501B600692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2500-B625-4B24-ADCE-371954B586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687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383BB-F0D5-40DA-B4BA-7C501B600692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2500-B625-4B24-ADCE-371954B586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099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383BB-F0D5-40DA-B4BA-7C501B600692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02500-B625-4B24-ADCE-371954B586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53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231" y="421105"/>
            <a:ext cx="8666792" cy="5017170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2261934" y="5534523"/>
            <a:ext cx="80130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A Degeneração da Política de Conteúdo Nacional</a:t>
            </a:r>
          </a:p>
          <a:p>
            <a:r>
              <a:rPr lang="pt-BR" dirty="0" smtClean="0"/>
              <a:t>Francisco Gonçalves e Souza – Delegado da AEPET para a Grande São Paulo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5041232" y="6273187"/>
            <a:ext cx="2442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São Paulo – junho/2017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656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5008098" y="1134106"/>
            <a:ext cx="2393327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2400" b="1"/>
            </a:lvl1pPr>
          </a:lstStyle>
          <a:p>
            <a:r>
              <a:rPr lang="pt-BR" dirty="0"/>
              <a:t>Contratos mal elaborados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262" y="139610"/>
            <a:ext cx="8753475" cy="466725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890336" y="591020"/>
            <a:ext cx="10659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Ciclo de Improdutividade: </a:t>
            </a:r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251707" y="1148173"/>
            <a:ext cx="2610853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Projetos Básicos</a:t>
            </a:r>
          </a:p>
          <a:p>
            <a:pPr algn="ctr"/>
            <a:r>
              <a:rPr lang="pt-BR" sz="2400" b="1" dirty="0" smtClean="0"/>
              <a:t>Mal produzidos</a:t>
            </a:r>
            <a:endParaRPr lang="pt-BR" sz="24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7558604" y="1134107"/>
            <a:ext cx="2274713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2400" b="1"/>
            </a:lvl1pPr>
          </a:lstStyle>
          <a:p>
            <a:r>
              <a:rPr lang="pt-BR" dirty="0"/>
              <a:t>Obras mal planejadas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264899" y="2451539"/>
            <a:ext cx="7568418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Aumento de </a:t>
            </a:r>
            <a:r>
              <a:rPr lang="pt-BR" sz="2400" b="1" dirty="0" smtClean="0"/>
              <a:t>custos, atrasos, comp. prazo 1º. óleo, </a:t>
            </a:r>
            <a:r>
              <a:rPr lang="pt-BR" sz="2400" b="1" dirty="0" err="1" smtClean="0"/>
              <a:t>etc</a:t>
            </a:r>
            <a:r>
              <a:rPr lang="pt-BR" sz="2400" b="1" dirty="0" smtClean="0"/>
              <a:t>  </a:t>
            </a:r>
            <a:endParaRPr lang="pt-BR" sz="24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151164" y="5083725"/>
            <a:ext cx="566928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2400" b="1"/>
            </a:lvl1pPr>
          </a:lstStyle>
          <a:p>
            <a:r>
              <a:rPr lang="pt-BR" dirty="0"/>
              <a:t>Solução Salvadora?</a:t>
            </a:r>
          </a:p>
        </p:txBody>
      </p:sp>
      <p:sp>
        <p:nvSpPr>
          <p:cNvPr id="13" name="Seta para baixo 12"/>
          <p:cNvSpPr/>
          <p:nvPr/>
        </p:nvSpPr>
        <p:spPr>
          <a:xfrm>
            <a:off x="8539088" y="2035442"/>
            <a:ext cx="407963" cy="3419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baixo 13"/>
          <p:cNvSpPr/>
          <p:nvPr/>
        </p:nvSpPr>
        <p:spPr>
          <a:xfrm>
            <a:off x="5877949" y="2033095"/>
            <a:ext cx="407963" cy="3419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 para baixo 14"/>
          <p:cNvSpPr/>
          <p:nvPr/>
        </p:nvSpPr>
        <p:spPr>
          <a:xfrm>
            <a:off x="3247286" y="2033097"/>
            <a:ext cx="407963" cy="3419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 para baixo 15"/>
          <p:cNvSpPr/>
          <p:nvPr/>
        </p:nvSpPr>
        <p:spPr>
          <a:xfrm>
            <a:off x="5849813" y="5550019"/>
            <a:ext cx="407963" cy="3419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3151164" y="3409655"/>
            <a:ext cx="5669280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2400" b="1"/>
            </a:lvl1pPr>
          </a:lstStyle>
          <a:p>
            <a:r>
              <a:rPr lang="pt-BR" dirty="0" smtClean="0"/>
              <a:t>Desculpas: projeto, contrato, improdutividade da mão-de-obra, legislação, SMS, sindicatos, </a:t>
            </a:r>
            <a:r>
              <a:rPr lang="pt-BR" dirty="0" err="1" smtClean="0"/>
              <a:t>etc</a:t>
            </a:r>
            <a:endParaRPr lang="pt-BR" dirty="0"/>
          </a:p>
        </p:txBody>
      </p:sp>
      <p:sp>
        <p:nvSpPr>
          <p:cNvPr id="18" name="Seta para baixo 17"/>
          <p:cNvSpPr/>
          <p:nvPr/>
        </p:nvSpPr>
        <p:spPr>
          <a:xfrm>
            <a:off x="5833397" y="2987356"/>
            <a:ext cx="407963" cy="3419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3176952" y="5981728"/>
            <a:ext cx="5669280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2400" b="1"/>
            </a:lvl1pPr>
          </a:lstStyle>
          <a:p>
            <a:r>
              <a:rPr lang="pt-BR" sz="2800" dirty="0" smtClean="0">
                <a:solidFill>
                  <a:srgbClr val="FF0000"/>
                </a:solidFill>
              </a:rPr>
              <a:t>Levar o contrato para o exterior 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20" name="Seta para baixo 19"/>
          <p:cNvSpPr/>
          <p:nvPr/>
        </p:nvSpPr>
        <p:spPr>
          <a:xfrm>
            <a:off x="5833399" y="4675478"/>
            <a:ext cx="407963" cy="3419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143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262" y="139610"/>
            <a:ext cx="8753475" cy="466725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890336" y="830176"/>
            <a:ext cx="10659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3. Conclusões</a:t>
            </a:r>
            <a:endParaRPr lang="pt-BR" sz="32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902366" y="1528010"/>
            <a:ext cx="101426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pt-BR" sz="2800" dirty="0" smtClean="0"/>
              <a:t>A </a:t>
            </a:r>
            <a:r>
              <a:rPr lang="pt-BR" sz="2800" dirty="0" smtClean="0"/>
              <a:t>lógica do Conteúdo Local foi desvirtuada;</a:t>
            </a:r>
          </a:p>
          <a:p>
            <a:pPr marL="514350" indent="-514350">
              <a:buFontTx/>
              <a:buAutoNum type="alphaLcParenR"/>
            </a:pPr>
            <a:r>
              <a:rPr lang="pt-BR" sz="2800" dirty="0"/>
              <a:t>A legislação retrocede criando ambiente desfavorável;</a:t>
            </a:r>
          </a:p>
          <a:p>
            <a:pPr marL="514350" indent="-514350">
              <a:buAutoNum type="alphaLcParenR"/>
            </a:pPr>
            <a:r>
              <a:rPr lang="pt-BR" sz="2800" dirty="0" smtClean="0"/>
              <a:t>Engenharia </a:t>
            </a:r>
            <a:r>
              <a:rPr lang="pt-BR" sz="2800" dirty="0"/>
              <a:t>nacional </a:t>
            </a:r>
            <a:r>
              <a:rPr lang="pt-BR" sz="2800" dirty="0" smtClean="0"/>
              <a:t>destruída;</a:t>
            </a:r>
          </a:p>
          <a:p>
            <a:pPr marL="514350" indent="-514350">
              <a:buAutoNum type="alphaLcParenR"/>
            </a:pPr>
            <a:r>
              <a:rPr lang="pt-BR" sz="2800" dirty="0" smtClean="0"/>
              <a:t>Desemprego se agrava – atinge a ordem de 400.000 diretos;</a:t>
            </a:r>
          </a:p>
          <a:p>
            <a:pPr marL="514350" indent="-514350">
              <a:buAutoNum type="alphaLcParenR"/>
            </a:pPr>
            <a:r>
              <a:rPr lang="pt-BR" sz="2800" dirty="0" smtClean="0"/>
              <a:t>Contratos de grande porte licitados com empresas </a:t>
            </a:r>
            <a:r>
              <a:rPr lang="pt-BR" sz="2800" dirty="0" smtClean="0"/>
              <a:t>estrangeiras.</a:t>
            </a:r>
            <a:endParaRPr lang="pt-BR" sz="2800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914086" y="3832768"/>
            <a:ext cx="100887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 startAt="6"/>
            </a:pPr>
            <a:r>
              <a:rPr lang="pt-BR" sz="2800" dirty="0" smtClean="0"/>
              <a:t>Conteúdo Local não é o </a:t>
            </a:r>
            <a:r>
              <a:rPr lang="pt-BR" sz="2800" dirty="0" smtClean="0">
                <a:solidFill>
                  <a:srgbClr val="FF0000"/>
                </a:solidFill>
              </a:rPr>
              <a:t>ÚNICO PROBLEMA</a:t>
            </a:r>
            <a:r>
              <a:rPr lang="pt-BR" sz="2800" dirty="0" smtClean="0"/>
              <a:t>;</a:t>
            </a:r>
          </a:p>
          <a:p>
            <a:pPr marL="514350" indent="-514350">
              <a:buAutoNum type="alphaLcParenR" startAt="6"/>
            </a:pPr>
            <a:r>
              <a:rPr lang="pt-BR" sz="2800" dirty="0" smtClean="0"/>
              <a:t>O processo está </a:t>
            </a:r>
            <a:r>
              <a:rPr lang="pt-BR" sz="2800" dirty="0" smtClean="0">
                <a:solidFill>
                  <a:srgbClr val="FF0000"/>
                </a:solidFill>
              </a:rPr>
              <a:t>“corrompido”</a:t>
            </a:r>
            <a:r>
              <a:rPr lang="pt-BR" sz="2800" dirty="0" smtClean="0"/>
              <a:t> (7 eixos):</a:t>
            </a:r>
          </a:p>
          <a:p>
            <a:r>
              <a:rPr lang="pt-BR" sz="2800" dirty="0"/>
              <a:t>	</a:t>
            </a:r>
            <a:r>
              <a:rPr lang="pt-BR" sz="2800" dirty="0" smtClean="0"/>
              <a:t>EVTE – projeto - contrato-qualidade - </a:t>
            </a:r>
            <a:r>
              <a:rPr lang="pt-BR" sz="2800" dirty="0" err="1" smtClean="0"/>
              <a:t>planejamento&amp;controle</a:t>
            </a:r>
            <a:endParaRPr lang="pt-BR" sz="2800" dirty="0" smtClean="0"/>
          </a:p>
          <a:p>
            <a:r>
              <a:rPr lang="pt-BR" sz="2800" dirty="0"/>
              <a:t>	</a:t>
            </a:r>
            <a:r>
              <a:rPr lang="pt-BR" sz="2800" dirty="0" smtClean="0"/>
              <a:t>ambiente - suprimento/conteúdo nacional.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1092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262" y="139610"/>
            <a:ext cx="8753475" cy="46672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86320" y="657147"/>
            <a:ext cx="10659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4</a:t>
            </a:r>
            <a:r>
              <a:rPr lang="pt-BR" sz="3200" dirty="0" smtClean="0"/>
              <a:t>. Proposições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898349" y="1198214"/>
            <a:ext cx="1056372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lphaLcParenR"/>
            </a:pPr>
            <a:r>
              <a:rPr lang="pt-BR" sz="2800" dirty="0" smtClean="0"/>
              <a:t>Aglutinar forças em torno de um </a:t>
            </a:r>
            <a:r>
              <a:rPr lang="pt-BR" sz="2800" dirty="0" smtClean="0">
                <a:solidFill>
                  <a:srgbClr val="FF0000"/>
                </a:solidFill>
              </a:rPr>
              <a:t>“Manifesto pela Reestruturação da Engenharia Nacional”;</a:t>
            </a:r>
          </a:p>
          <a:p>
            <a:pPr marL="514350" indent="-514350" algn="just">
              <a:buAutoNum type="alphaLcParenR"/>
            </a:pPr>
            <a:r>
              <a:rPr lang="pt-BR" sz="2800" dirty="0" smtClean="0"/>
              <a:t>Criar </a:t>
            </a:r>
            <a:r>
              <a:rPr lang="pt-BR" sz="2800" dirty="0" smtClean="0"/>
              <a:t>um foro nacional integrando as instituições </a:t>
            </a:r>
            <a:r>
              <a:rPr lang="pt-BR" sz="2800" dirty="0" smtClean="0"/>
              <a:t>envolvidas </a:t>
            </a:r>
            <a:r>
              <a:rPr lang="pt-BR" sz="2800" dirty="0" smtClean="0"/>
              <a:t>com </a:t>
            </a:r>
            <a:r>
              <a:rPr lang="pt-BR" sz="2800" dirty="0" smtClean="0"/>
              <a:t>engenharia;</a:t>
            </a:r>
          </a:p>
          <a:p>
            <a:pPr marL="514350" indent="-514350" algn="just">
              <a:buAutoNum type="alphaLcParenR"/>
            </a:pPr>
            <a:r>
              <a:rPr lang="pt-BR" sz="2800" dirty="0" smtClean="0"/>
              <a:t>Participação mais efetiva das instituições de engenharia nos processos;</a:t>
            </a:r>
            <a:endParaRPr lang="pt-BR" sz="2800" dirty="0" smtClean="0"/>
          </a:p>
          <a:p>
            <a:pPr marL="514350" indent="-514350" algn="just">
              <a:buAutoNum type="alphaLcParenR"/>
            </a:pPr>
            <a:r>
              <a:rPr lang="pt-BR" sz="2800" dirty="0" smtClean="0"/>
              <a:t>Rediscutir </a:t>
            </a:r>
            <a:r>
              <a:rPr lang="pt-BR" sz="2800" dirty="0" smtClean="0"/>
              <a:t>cada CL e demais processos </a:t>
            </a:r>
            <a:r>
              <a:rPr lang="pt-BR" sz="2800" dirty="0" smtClean="0"/>
              <a:t>e propor </a:t>
            </a:r>
            <a:r>
              <a:rPr lang="pt-BR" sz="2800" dirty="0" smtClean="0"/>
              <a:t>alternativas;</a:t>
            </a:r>
            <a:endParaRPr lang="pt-BR" sz="2800" dirty="0" smtClean="0"/>
          </a:p>
          <a:p>
            <a:pPr marL="514350" indent="-514350" algn="just">
              <a:buAutoNum type="alphaLcParenR"/>
            </a:pPr>
            <a:r>
              <a:rPr lang="pt-BR" sz="2800" dirty="0" smtClean="0"/>
              <a:t>Contratos menores de modo a permitir a contratação do “andar de baixo” (empresas de médio porte);</a:t>
            </a:r>
          </a:p>
          <a:p>
            <a:pPr marL="514350" indent="-514350" algn="just">
              <a:buAutoNum type="alphaLcParenR"/>
            </a:pPr>
            <a:r>
              <a:rPr lang="pt-BR" sz="2800" dirty="0" smtClean="0"/>
              <a:t>Trocar </a:t>
            </a:r>
            <a:r>
              <a:rPr lang="pt-BR" sz="2800" dirty="0" smtClean="0"/>
              <a:t>a lógica “cartorial” por “processo produtivo” atrelado à evolução temporal;</a:t>
            </a:r>
          </a:p>
          <a:p>
            <a:pPr marL="514350" indent="-514350">
              <a:buAutoNum type="alphaLcParenR"/>
            </a:pPr>
            <a:r>
              <a:rPr lang="pt-BR" sz="2800" dirty="0" smtClean="0"/>
              <a:t>Estabelecer prazo para a </a:t>
            </a:r>
            <a:r>
              <a:rPr lang="pt-BR" sz="2800" dirty="0" smtClean="0"/>
              <a:t>“reabertura </a:t>
            </a:r>
            <a:r>
              <a:rPr lang="pt-BR" sz="2800" dirty="0" smtClean="0"/>
              <a:t>de mercado</a:t>
            </a:r>
            <a:r>
              <a:rPr lang="pt-BR" sz="2800" dirty="0" smtClean="0"/>
              <a:t>”.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9829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262" y="139610"/>
            <a:ext cx="8753475" cy="466725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163906" y="1135953"/>
            <a:ext cx="90289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t-BR" sz="3200" dirty="0" smtClean="0"/>
              <a:t> Histórico</a:t>
            </a:r>
          </a:p>
          <a:p>
            <a:pPr marL="342900" indent="-342900">
              <a:buAutoNum type="arabicPeriod"/>
            </a:pPr>
            <a:r>
              <a:rPr lang="pt-BR" sz="3200" dirty="0"/>
              <a:t> </a:t>
            </a:r>
            <a:r>
              <a:rPr lang="pt-BR" sz="3200" dirty="0" smtClean="0"/>
              <a:t>Contextualização</a:t>
            </a:r>
          </a:p>
          <a:p>
            <a:pPr marL="342900" indent="-342900">
              <a:buAutoNum type="arabicPeriod"/>
            </a:pPr>
            <a:r>
              <a:rPr lang="pt-BR" sz="3200" dirty="0" smtClean="0"/>
              <a:t> Conclusões</a:t>
            </a:r>
          </a:p>
          <a:p>
            <a:pPr marL="342900" indent="-342900">
              <a:buAutoNum type="arabicPeriod"/>
            </a:pPr>
            <a:r>
              <a:rPr lang="pt-BR" sz="3200" dirty="0"/>
              <a:t> </a:t>
            </a:r>
            <a:r>
              <a:rPr lang="pt-BR" sz="3200" dirty="0" smtClean="0"/>
              <a:t>Propostas</a:t>
            </a:r>
            <a:endParaRPr lang="pt-BR" sz="3200" dirty="0" smtClean="0"/>
          </a:p>
        </p:txBody>
      </p:sp>
    </p:spTree>
    <p:extLst>
      <p:ext uri="{BB962C8B-B14F-4D97-AF65-F5344CB8AC3E}">
        <p14:creationId xmlns:p14="http://schemas.microsoft.com/office/powerpoint/2010/main" val="353100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262" y="139610"/>
            <a:ext cx="8753475" cy="466725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770010" y="685788"/>
            <a:ext cx="9028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t-BR" sz="3200" dirty="0" smtClean="0"/>
              <a:t>Histórico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94084" y="1287382"/>
            <a:ext cx="1068404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1997 - Lei n º 9.478 </a:t>
            </a:r>
            <a:r>
              <a:rPr lang="pt-BR" sz="2400" dirty="0" smtClean="0"/>
              <a:t>criou a Agência </a:t>
            </a:r>
            <a:r>
              <a:rPr lang="pt-BR" sz="2400" dirty="0" smtClean="0"/>
              <a:t>Nacional do Petróleo, Gás Natural e Biocombustíveis (ANP) </a:t>
            </a:r>
            <a:r>
              <a:rPr lang="pt-BR" sz="2400" dirty="0" smtClean="0"/>
              <a:t>e o Conselho Nacional de Políticas Energéticas (CNPE).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1999 – Primeira </a:t>
            </a:r>
            <a:r>
              <a:rPr lang="pt-BR" sz="2400" dirty="0"/>
              <a:t>Rodada de </a:t>
            </a:r>
            <a:r>
              <a:rPr lang="pt-BR" sz="2400" dirty="0" smtClean="0"/>
              <a:t>Licitações para concessão de blocos exploratórios. ANP estabeleceu </a:t>
            </a:r>
            <a:r>
              <a:rPr lang="pt-BR" sz="2400" dirty="0"/>
              <a:t>requisitos mínimos de Conteúdo Local em seus contratos de concessão com as Operadoras vencedoras, </a:t>
            </a:r>
            <a:r>
              <a:rPr lang="pt-BR" sz="2400" dirty="0" smtClean="0"/>
              <a:t>para investimentos </a:t>
            </a:r>
            <a:r>
              <a:rPr lang="pt-BR" sz="2400" dirty="0"/>
              <a:t>realizados nas fases de exploração e desenvolvimento da produção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19/12/2003 - Decreto 4.925 de 19/12/2003, instituiu o Prominp - Programa de Mobilização da Indústria Nacional de Petróleo e Gás Natural.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8464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262" y="139610"/>
            <a:ext cx="8753475" cy="466725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842215" y="1323475"/>
            <a:ext cx="1075623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19/12/2003 - Decreto 4.925 de 19/12/2003, instituiu o Prominp - Programa de Mobilização da Indústria Nacional de Petróleo e Gás Natural.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2004 – Criada a Cartilha de Conteúdo Local do Prominp com metodologia de cálculo do Conteúdo Local de bens, sistemas, subsistemas e serviços relacionados ao setor e busca identificar a origem de fabricação dos componentes que compõem cada equipamento, pondera o valor dos insumos importados em comparação ao valor do bem e os consolidam no Índice de Conteúdo Local.</a:t>
            </a:r>
          </a:p>
          <a:p>
            <a:pPr algn="just"/>
            <a:endParaRPr lang="pt-BR" sz="2400" dirty="0"/>
          </a:p>
          <a:p>
            <a:r>
              <a:rPr lang="pt-BR" sz="2400" dirty="0" smtClean="0">
                <a:effectLst/>
              </a:rPr>
              <a:t>2005 - Sétima Rodada de Licitação de blocos exploratórios da ANP - Cartilha tornou-se metodologia oficial para a aferição do Conteúdo Local – anexo do Contrato de Concessão.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2000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262" y="139610"/>
            <a:ext cx="8753475" cy="466725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842215" y="1323475"/>
            <a:ext cx="10756231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effectLst/>
              </a:rPr>
              <a:t>31/11/2007 - Cartilha incorporada </a:t>
            </a:r>
            <a:r>
              <a:rPr lang="pt-BR" sz="2200" dirty="0" smtClean="0"/>
              <a:t>à </a:t>
            </a:r>
            <a:r>
              <a:rPr lang="pt-BR" sz="2200" dirty="0" smtClean="0">
                <a:effectLst/>
              </a:rPr>
              <a:t>Resolução ANP n° 36. Uso pelas certificadoras credenciadas pela ANP para emitir os certificados de Conteúdo Local. Regulamentado o Sistema de Certificação de Conteúdo Local, que estabeleceu, entre outros procedimentos, a metodologia para a certificação e as regras para o credenciamento de entidades certificadoras junto à ANP</a:t>
            </a:r>
            <a:r>
              <a:rPr lang="pt-BR" sz="2200" dirty="0" smtClean="0">
                <a:effectLst/>
              </a:rPr>
              <a:t>. </a:t>
            </a:r>
            <a:r>
              <a:rPr lang="pt-BR" sz="2200" dirty="0" smtClean="0">
                <a:solidFill>
                  <a:srgbClr val="FF0000"/>
                </a:solidFill>
                <a:effectLst/>
              </a:rPr>
              <a:t>(Lógica cartorial)</a:t>
            </a:r>
            <a:endParaRPr lang="pt-BR" sz="2200" dirty="0" smtClean="0">
              <a:solidFill>
                <a:srgbClr val="FF0000"/>
              </a:solidFill>
              <a:effectLst/>
            </a:endParaRPr>
          </a:p>
          <a:p>
            <a:pPr algn="just"/>
            <a:endParaRPr lang="pt-BR" sz="2200" dirty="0"/>
          </a:p>
          <a:p>
            <a:pPr algn="just"/>
            <a:r>
              <a:rPr lang="pt-BR" sz="2200" dirty="0" smtClean="0"/>
              <a:t>24/6/2013 - </a:t>
            </a:r>
            <a:r>
              <a:rPr lang="pt-BR" sz="2400" dirty="0" smtClean="0"/>
              <a:t>Resolução CNPE nº5/2013. 1ª. </a:t>
            </a:r>
            <a:r>
              <a:rPr lang="pt-BR" sz="2200" dirty="0" smtClean="0"/>
              <a:t>Rodada de Leilão (modelo partilha) para o Pré-Sal. </a:t>
            </a:r>
          </a:p>
          <a:p>
            <a:pPr algn="just"/>
            <a:endParaRPr lang="pt-BR" sz="2200" dirty="0" smtClean="0">
              <a:effectLst/>
            </a:endParaRPr>
          </a:p>
          <a:p>
            <a:pPr algn="just"/>
            <a:r>
              <a:rPr lang="pt-BR" sz="2200" dirty="0" smtClean="0"/>
              <a:t>11</a:t>
            </a:r>
            <a:r>
              <a:rPr lang="pt-BR" sz="2200" dirty="0" smtClean="0">
                <a:effectLst/>
              </a:rPr>
              <a:t>/4/2017 </a:t>
            </a:r>
            <a:r>
              <a:rPr lang="pt-BR" sz="2200" dirty="0"/>
              <a:t>- Resolução CNPE </a:t>
            </a:r>
            <a:r>
              <a:rPr lang="pt-BR" sz="2200" dirty="0" smtClean="0"/>
              <a:t>nº5/2013. </a:t>
            </a:r>
            <a:r>
              <a:rPr lang="pt-BR" sz="2200" dirty="0" smtClean="0">
                <a:effectLst/>
              </a:rPr>
              <a:t>2ª. </a:t>
            </a:r>
            <a:r>
              <a:rPr lang="pt-BR" sz="2200" dirty="0"/>
              <a:t>e</a:t>
            </a:r>
            <a:r>
              <a:rPr lang="pt-BR" sz="2200" dirty="0" smtClean="0">
                <a:effectLst/>
              </a:rPr>
              <a:t> 3ª. Rodadas de Leilão (modelo partilha) e 14ª. Rodada de leilão no modelo concessão. </a:t>
            </a:r>
          </a:p>
          <a:p>
            <a:pPr algn="just"/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96413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262" y="139610"/>
            <a:ext cx="8753475" cy="466725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834005"/>
              </p:ext>
            </p:extLst>
          </p:nvPr>
        </p:nvGraphicFramePr>
        <p:xfrm>
          <a:off x="902368" y="873529"/>
          <a:ext cx="10479507" cy="5198181"/>
        </p:xfrm>
        <a:graphic>
          <a:graphicData uri="http://schemas.openxmlformats.org/drawingml/2006/table">
            <a:tbl>
              <a:tblPr/>
              <a:tblGrid>
                <a:gridCol w="2668114"/>
                <a:gridCol w="1989780"/>
                <a:gridCol w="1166735"/>
                <a:gridCol w="1362698"/>
                <a:gridCol w="1169749"/>
                <a:gridCol w="1169749"/>
                <a:gridCol w="952682"/>
              </a:tblGrid>
              <a:tr h="39680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 de Bens e Serviços Nacionais (2013-2017)</a:t>
                      </a:r>
                    </a:p>
                  </a:txBody>
                  <a:tcPr marL="6725" marR="6725" marT="67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45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Legislação</a:t>
                      </a:r>
                    </a:p>
                  </a:txBody>
                  <a:tcPr marL="6725" marR="6725" marT="67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Área Afetada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exploração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TLD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desenvolvimento da produção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8353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Resolução  nº5 de 24/6/2013 </a:t>
                      </a:r>
                      <a:b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(1a. Rodada partilha).</a:t>
                      </a:r>
                    </a:p>
                  </a:txBody>
                  <a:tcPr marL="60529" marR="6725" marT="67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-Sal em geral</a:t>
                      </a:r>
                    </a:p>
                  </a:txBody>
                  <a:tcPr marL="60529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Quando não fizer parte da exploração</a:t>
                      </a:r>
                      <a:b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60529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1o. óleo até 2021</a:t>
                      </a:r>
                      <a:b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524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1o. óleo a partir de 2022</a:t>
                      </a:r>
                      <a:b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22439">
                <a:tc rowSpan="3"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Resolução 07 de 11/4/2017 </a:t>
                      </a:r>
                      <a:b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(2a. Rodada partilha)</a:t>
                      </a:r>
                    </a:p>
                  </a:txBody>
                  <a:tcPr marL="60529" marR="6725" marT="67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adjacentes a Carcará e </a:t>
                      </a:r>
                      <a:r>
                        <a:rPr lang="pt-B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Sapinhoá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b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(BS Santos)</a:t>
                      </a:r>
                    </a:p>
                  </a:txBody>
                  <a:tcPr marL="60529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668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adjacentes a Gato do Mato (BS Santos)</a:t>
                      </a:r>
                    </a:p>
                  </a:txBody>
                  <a:tcPr marL="60529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1236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Tartaruga Verde</a:t>
                      </a:r>
                      <a:b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(BS Campos)</a:t>
                      </a:r>
                    </a:p>
                  </a:txBody>
                  <a:tcPr marL="60529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835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Resolução 07 de 11/4/2017 </a:t>
                      </a:r>
                      <a:b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(3a. Rodada partilha)</a:t>
                      </a:r>
                    </a:p>
                  </a:txBody>
                  <a:tcPr marL="60529" marR="6725" marT="67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Pré-Sal</a:t>
                      </a:r>
                    </a:p>
                  </a:txBody>
                  <a:tcPr marL="60529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Const. Poço</a:t>
                      </a:r>
                      <a:b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Coleta e</a:t>
                      </a:r>
                      <a:b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Escoamento</a:t>
                      </a:r>
                      <a:b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UEP</a:t>
                      </a:r>
                      <a:b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2014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Resolução 07 de 11/4/2017 (14a. Rodada Concessão)</a:t>
                      </a:r>
                    </a:p>
                  </a:txBody>
                  <a:tcPr marL="60529" marR="6725" marT="67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Terra</a:t>
                      </a:r>
                    </a:p>
                  </a:txBody>
                  <a:tcPr marL="60529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9131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Mar</a:t>
                      </a:r>
                    </a:p>
                  </a:txBody>
                  <a:tcPr marL="60529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Const. Poço</a:t>
                      </a:r>
                      <a:b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Coleta e</a:t>
                      </a:r>
                      <a:b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Escoamento</a:t>
                      </a:r>
                      <a:b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UEP</a:t>
                      </a:r>
                      <a:b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16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262" y="139610"/>
            <a:ext cx="8753475" cy="466725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702033"/>
              </p:ext>
            </p:extLst>
          </p:nvPr>
        </p:nvGraphicFramePr>
        <p:xfrm>
          <a:off x="1287379" y="1227231"/>
          <a:ext cx="9769641" cy="5342017"/>
        </p:xfrm>
        <a:graphic>
          <a:graphicData uri="http://schemas.openxmlformats.org/drawingml/2006/table">
            <a:tbl>
              <a:tblPr/>
              <a:tblGrid>
                <a:gridCol w="1058779"/>
                <a:gridCol w="1900989"/>
                <a:gridCol w="1908495"/>
                <a:gridCol w="2450689"/>
                <a:gridCol w="2450689"/>
              </a:tblGrid>
              <a:tr h="31969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PROJETO : CESSÃO ONEROSA</a:t>
                      </a:r>
                    </a:p>
                  </a:txBody>
                  <a:tcPr marL="8400" marR="8400" marT="8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376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Plataforma</a:t>
                      </a: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Conversão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TS &amp; Integração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376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prev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real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prev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real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</a:tr>
              <a:tr h="87658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P-74</a:t>
                      </a: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Cons.</a:t>
                      </a:r>
                      <a:r>
                        <a:rPr lang="pt-BR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Enseada</a:t>
                      </a: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Inhaúma - Rio/RJ/BRA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Cons.</a:t>
                      </a:r>
                      <a:r>
                        <a:rPr lang="pt-BR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Enseada</a:t>
                      </a: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Inhaúma - Rio/RJ/BRA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EBR</a:t>
                      </a:r>
                      <a:b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São José do </a:t>
                      </a: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Norte/RS/BRA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EBR</a:t>
                      </a:r>
                      <a:b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São José do </a:t>
                      </a: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Norte/RS/BRA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87658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P-75</a:t>
                      </a: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Cons.</a:t>
                      </a:r>
                      <a:r>
                        <a:rPr lang="pt-BR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Enseada</a:t>
                      </a:r>
                      <a:r>
                        <a:rPr lang="pt-B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Inhaúma - Rio/RJ/BRA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Cosco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Dailian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/CHI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Honório Bicalho</a:t>
                      </a:r>
                      <a:b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Rio </a:t>
                      </a: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Grande/RS/BRA </a:t>
                      </a:r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(1)</a:t>
                      </a: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Cosco</a:t>
                      </a: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Dailian</a:t>
                      </a: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/CHI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87658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P-76</a:t>
                      </a: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Cons.</a:t>
                      </a:r>
                      <a:r>
                        <a:rPr lang="pt-BR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Enseada</a:t>
                      </a: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Inhaúma - Rio/RJ/BRA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Dailian</a:t>
                      </a:r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/CHI</a:t>
                      </a: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TTP76</a:t>
                      </a:r>
                      <a:b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Pontal Paraná/BRA</a:t>
                      </a: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TTP76</a:t>
                      </a:r>
                      <a:b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Pontal Paraná/BRA</a:t>
                      </a: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87658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P-77</a:t>
                      </a: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Cons.</a:t>
                      </a:r>
                      <a:r>
                        <a:rPr lang="pt-BR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Enseada</a:t>
                      </a: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Inhaúma - Rio/RJ/BRA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Dailian/CHI</a:t>
                      </a: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Honório Bicalho</a:t>
                      </a:r>
                      <a:b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Rio </a:t>
                      </a: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Grande/RS/BRA </a:t>
                      </a:r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(1)</a:t>
                      </a: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Cosco</a:t>
                      </a: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Dailian</a:t>
                      </a: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/CHI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02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08454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Notas: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(1) 6 módulos de 42 previstos estão sendo construídos no Brasil.</a:t>
                      </a:r>
                    </a:p>
                  </a:txBody>
                  <a:tcPr marL="8400" marR="8400" marT="84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757978" y="685788"/>
            <a:ext cx="10299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2. Conjuntura – Produção</a:t>
            </a:r>
          </a:p>
        </p:txBody>
      </p:sp>
    </p:spTree>
    <p:extLst>
      <p:ext uri="{BB962C8B-B14F-4D97-AF65-F5344CB8AC3E}">
        <p14:creationId xmlns:p14="http://schemas.microsoft.com/office/powerpoint/2010/main" val="599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262" y="139610"/>
            <a:ext cx="8753475" cy="466725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633215"/>
              </p:ext>
            </p:extLst>
          </p:nvPr>
        </p:nvGraphicFramePr>
        <p:xfrm>
          <a:off x="757989" y="709864"/>
          <a:ext cx="10214812" cy="5953467"/>
        </p:xfrm>
        <a:graphic>
          <a:graphicData uri="http://schemas.openxmlformats.org/drawingml/2006/table">
            <a:tbl>
              <a:tblPr/>
              <a:tblGrid>
                <a:gridCol w="1287379"/>
                <a:gridCol w="1528011"/>
                <a:gridCol w="2322095"/>
                <a:gridCol w="2382252"/>
                <a:gridCol w="612404"/>
                <a:gridCol w="2082671"/>
              </a:tblGrid>
              <a:tr h="31783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PROJETO REPLICANTES</a:t>
                      </a:r>
                    </a:p>
                  </a:txBody>
                  <a:tcPr marL="3440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663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Plataforma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Casco</a:t>
                      </a:r>
                    </a:p>
                  </a:txBody>
                  <a:tcPr marL="3440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TS &amp; Integração</a:t>
                      </a:r>
                    </a:p>
                  </a:txBody>
                  <a:tcPr marL="3440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018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prev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0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real</a:t>
                      </a:r>
                    </a:p>
                  </a:txBody>
                  <a:tcPr marL="3440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prev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0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real</a:t>
                      </a:r>
                    </a:p>
                  </a:txBody>
                  <a:tcPr marL="3440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0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</a:tr>
              <a:tr h="58457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P-66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ERG - </a:t>
                      </a:r>
                      <a:r>
                        <a:rPr lang="pt-BR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Ecovix</a:t>
                      </a:r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Rio Grande/BRA</a:t>
                      </a:r>
                    </a:p>
                  </a:txBody>
                  <a:tcPr marL="3440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ERG - 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Ecovix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Rio Grande/BRA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Lindel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(grupo 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KeppelFELS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Brasfels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Angra dos Reis/BRA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Lindel (grupo KeppelFELS)</a:t>
                      </a:r>
                      <a:b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Brasfels</a:t>
                      </a:r>
                      <a:b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Angra dos Reis/BRA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</a:tr>
              <a:tr h="58457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P-67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ERG - 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Ecovix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Rio Grande/BRA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INTEGRA (Mendes Jr.-OSX)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Estaleiro Açu 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S. J. da Barra/RJ/BRA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INTEGRA (Mendes Jr-OSX)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Estaleiro Açu 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(COOEC - China)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7681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P-68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ERG - 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Ecovix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Rio Grande/BRA (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Cosco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 CHI)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JURONG-ARACRUZ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Vitória/ES/BRA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JURONG-ARACRUZ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Vitória/ES/BRA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58457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P-69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ERG - 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Ecovix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Rio Grande/BRA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Lindel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(grupo 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KeppelFELS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Brasfels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Angra dos Reis/BRA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Lindel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(grupo 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KeppelFELS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Brasfels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Angra dos Reis/BRA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58457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P-70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ERG - </a:t>
                      </a:r>
                      <a:r>
                        <a:rPr lang="pt-BR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Ecovix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Rio Grande/BRA (</a:t>
                      </a:r>
                      <a:r>
                        <a:rPr lang="pt-BR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Cosco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- CHI)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INTEGRA (Mendes Jr.-OSX)</a:t>
                      </a:r>
                      <a:b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Estaleiro Açu </a:t>
                      </a:r>
                      <a:b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S. J. da Barra/RJ/BRA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INTEGRA (Mendes Jr-OSX)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Estaleiro Açu 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Cosco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- China)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7681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P-71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ERG - 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Ecovix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 Grande/BRA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JURONG-ARACRUZ</a:t>
                      </a:r>
                      <a:b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Vitória/ES/BRA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JURONG-ARACRUZ</a:t>
                      </a:r>
                      <a:b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Vitória/ES/BRA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7681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P-72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ERG - 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Ecovix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 Grande/BRA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(Mendes Jr-OSX)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SUSPENSO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8457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P-73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ERG - 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Ecovix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 Grande/BRA</a:t>
                      </a:r>
                      <a:b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Suspensa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Lindel (grupo KeppelFELS)</a:t>
                      </a:r>
                      <a:b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Brasfels</a:t>
                      </a:r>
                      <a:b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Angra dos Reis/BRA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SUSPENSO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0336">
                <a:tc>
                  <a:txBody>
                    <a:bodyPr/>
                    <a:lstStyle/>
                    <a:p>
                      <a:pPr algn="l" fontAlgn="b"/>
                      <a:endParaRPr lang="pt-B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0" marR="3440" marT="3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0" marR="3440" marT="3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0" marR="3440" marT="3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0" marR="3440" marT="3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t-BR"/>
                    </a:p>
                  </a:txBody>
                  <a:tcPr marL="3440" marR="3440" marT="3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0" marR="3440" marT="3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42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LEGENDA</a:t>
                      </a:r>
                    </a:p>
                  </a:txBody>
                  <a:tcPr marL="30958" marR="3440" marT="3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PREVISTO/ EM ANDAMENTO - 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CHINA / ANDAMENTO / SUSPENSO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420"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0" marR="3440" marT="34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SUSPENSO - 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OPCIONAL / SUSPENSO-BRA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420">
                <a:tc>
                  <a:txBody>
                    <a:bodyPr/>
                    <a:lstStyle/>
                    <a:p>
                      <a:pPr algn="l" fontAlgn="b"/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0" marR="3440" marT="34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CONCLUÍDO/EM OPERAÇÃO - BRA</a:t>
                      </a:r>
                    </a:p>
                  </a:txBody>
                  <a:tcPr marL="30958" marR="3440" marT="3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0" marR="3440" marT="3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0" marR="3440" marT="3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68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262" y="139610"/>
            <a:ext cx="8753475" cy="466725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399081"/>
              </p:ext>
            </p:extLst>
          </p:nvPr>
        </p:nvGraphicFramePr>
        <p:xfrm>
          <a:off x="770021" y="697830"/>
          <a:ext cx="10070432" cy="5728597"/>
        </p:xfrm>
        <a:graphic>
          <a:graphicData uri="http://schemas.openxmlformats.org/drawingml/2006/table">
            <a:tbl>
              <a:tblPr/>
              <a:tblGrid>
                <a:gridCol w="974559"/>
                <a:gridCol w="2045368"/>
                <a:gridCol w="1467853"/>
                <a:gridCol w="2237106"/>
                <a:gridCol w="1672773"/>
                <a:gridCol w="1672773"/>
              </a:tblGrid>
              <a:tr h="34233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PROJETO REPLICANTES</a:t>
                      </a:r>
                    </a:p>
                  </a:txBody>
                  <a:tcPr marL="3666" marR="3666" marT="36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929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Plataforma</a:t>
                      </a:r>
                    </a:p>
                  </a:txBody>
                  <a:tcPr marL="32992" marR="3666" marT="3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Pacotes de Módulos</a:t>
                      </a:r>
                    </a:p>
                  </a:txBody>
                  <a:tcPr marL="3666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0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Pacote I</a:t>
                      </a:r>
                    </a:p>
                  </a:txBody>
                  <a:tcPr marL="3666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Pacote II</a:t>
                      </a:r>
                    </a:p>
                  </a:txBody>
                  <a:tcPr marL="3666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Pacote III</a:t>
                      </a:r>
                    </a:p>
                  </a:txBody>
                  <a:tcPr marL="3666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Pacote IV</a:t>
                      </a:r>
                    </a:p>
                  </a:txBody>
                  <a:tcPr marL="3666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Pacote V</a:t>
                      </a:r>
                    </a:p>
                  </a:txBody>
                  <a:tcPr marL="3666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</a:tr>
              <a:tr h="50627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P-66</a:t>
                      </a:r>
                    </a:p>
                  </a:txBody>
                  <a:tcPr marL="32992" marR="3666" marT="3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Lindel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(grupo </a:t>
                      </a:r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KeppelFELS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Brasfels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Angra dos Reis/RJ/BRA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MGT (DM-TKK)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Teport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Itajaí/SC/BRA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IESA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Charqueadas/RS/BRA</a:t>
                      </a:r>
                      <a:r>
                        <a:rPr lang="pt-BR" sz="11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1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Cosco</a:t>
                      </a:r>
                      <a:r>
                        <a:rPr lang="pt-BR" sz="11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pt-BR" sz="11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Bomesc</a:t>
                      </a:r>
                      <a:r>
                        <a:rPr lang="pt-BR" sz="11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 (THAI)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Tomé - </a:t>
                      </a:r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Ferrostal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(CTF)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Maceió/BRA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MGT (DM-TKK)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Teport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Itajaí/SC/BRA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50627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P-67</a:t>
                      </a:r>
                    </a:p>
                  </a:txBody>
                  <a:tcPr marL="32992" marR="3666" marT="3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INTEGRA (Mendes Jr.-OSX)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Estaleiro Açu 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S. J. da Barra/RJ/BRA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MGT (DM-TKK)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Teport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Itajaí/SC/BRA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IESA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Charqueadas/RS/BRA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Cosco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Bomesc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(THAI)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Tomé - </a:t>
                      </a:r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Ferrostal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(CTF)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Maceió/BRA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MGT (DM-TKK)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Teport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Itajaí/SC/BRA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50627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P-68</a:t>
                      </a:r>
                    </a:p>
                  </a:txBody>
                  <a:tcPr marL="32992" marR="3666" marT="3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JURONG-ARACRUZ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Vitória/ES/BRA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IESA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Charqueadas/RS/BRA (COSCO)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0627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P-69</a:t>
                      </a:r>
                    </a:p>
                  </a:txBody>
                  <a:tcPr marL="32992" marR="3666" marT="3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Lindel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(grupo </a:t>
                      </a:r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KeppelFELS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Brasfels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Angra dos Reis/BRA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IESA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Charqueadas/RS/BRA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Cosco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Bomesc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(THAI)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0627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P-70</a:t>
                      </a:r>
                    </a:p>
                  </a:txBody>
                  <a:tcPr marL="32992" marR="3666" marT="3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INTEGRA (Mendes Jr.-OSX)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Estaleiro Açu 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S. J. da Barra/RJ/BRA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IESA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Charqueadas/RS/BRA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Cosco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pt-BR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Bomesc</a:t>
                      </a: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(THAI)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0627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P-71</a:t>
                      </a:r>
                    </a:p>
                  </a:txBody>
                  <a:tcPr marL="32992" marR="3666" marT="3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JURONG-ARACRUZ</a:t>
                      </a:r>
                      <a:b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Vitória/ES/BRA</a:t>
                      </a:r>
                      <a:b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SUSPENSA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MGT (DM-TKK)</a:t>
                      </a:r>
                      <a:b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Teport</a:t>
                      </a:r>
                      <a:b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Itajaí/SC/BRA</a:t>
                      </a:r>
                    </a:p>
                  </a:txBody>
                  <a:tcPr marL="3666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IESA</a:t>
                      </a:r>
                      <a:b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Charqueadas/RS/BRA (COSCO-BJC THAI - ???)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Tomé - Ferrostal (CTF)</a:t>
                      </a:r>
                      <a:b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Maceió/BRA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MGT (DM-TKK)</a:t>
                      </a:r>
                      <a:b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Teport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Itajaí/SC/BRA</a:t>
                      </a:r>
                    </a:p>
                  </a:txBody>
                  <a:tcPr marL="3666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750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P-72</a:t>
                      </a:r>
                    </a:p>
                  </a:txBody>
                  <a:tcPr marL="32992" marR="3666" marT="3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(Mendes Jr.-OSX)</a:t>
                      </a:r>
                      <a:b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OPCIONAL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MGT (DM-TKK)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Teport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Itajaí/SC/BRA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IESA</a:t>
                      </a:r>
                      <a:b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Charqueadas/RS/BRA</a:t>
                      </a:r>
                      <a:r>
                        <a:rPr lang="pt-BR" sz="11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1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Cosco</a:t>
                      </a:r>
                      <a:r>
                        <a:rPr lang="pt-BR" sz="11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pt-BR" sz="11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Bomesc</a:t>
                      </a:r>
                      <a:r>
                        <a:rPr lang="pt-BR" sz="11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 (THAI) SUSPENSA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Tomé - </a:t>
                      </a:r>
                      <a:r>
                        <a:rPr lang="pt-BR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Ferrostal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(CTF)</a:t>
                      </a:r>
                      <a:b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Maceió/BRA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MGT (DM-TKK)</a:t>
                      </a:r>
                      <a:b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Teport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Itajaí/SC/BRA</a:t>
                      </a:r>
                    </a:p>
                  </a:txBody>
                  <a:tcPr marL="3666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1717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P-73</a:t>
                      </a:r>
                    </a:p>
                  </a:txBody>
                  <a:tcPr marL="32992" marR="3666" marT="3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Lindel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(grupo </a:t>
                      </a:r>
                      <a:r>
                        <a:rPr lang="pt-BR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KeppelFELS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b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Brasfels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OPCIONAL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MGT (DM-TKK)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Teport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Itajaí/SC/BRA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IESA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Charqueadas/RS/BRA</a:t>
                      </a:r>
                      <a:r>
                        <a:rPr lang="pt-BR" sz="11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1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Cosco - Bomesc (THAI) SUSPENSA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Tomé - Ferrostal (CTF)</a:t>
                      </a:r>
                      <a:b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Maceió/BRA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MGT (DM-TKK)</a:t>
                      </a:r>
                      <a:b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Teport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Itajaí/SC/BRA</a:t>
                      </a:r>
                    </a:p>
                  </a:txBody>
                  <a:tcPr marL="3666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6518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LEGENDA</a:t>
                      </a:r>
                    </a:p>
                  </a:txBody>
                  <a:tcPr marL="32992" marR="3666" marT="36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PREVISTO/ EM ANDAMENTO - 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CHINA / ANDAMENTO / SUSPENSO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66" marR="3666" marT="3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82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66" marR="3666" marT="366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SUSPENSO - 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OPCIONAL / SUSPENSO-BRA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66" marR="3666" marT="3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82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66" marR="3666" marT="366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CONCLUÍDO/EM OPERAÇÃO - BRA</a:t>
                      </a:r>
                    </a:p>
                  </a:txBody>
                  <a:tcPr marL="32992" marR="3666" marT="3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66" marR="3666" marT="3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66" marR="3666" marT="366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66" marR="3666" marT="36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93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2859</TotalTime>
  <Words>1018</Words>
  <Application>Microsoft Office PowerPoint</Application>
  <PresentationFormat>Widescreen</PresentationFormat>
  <Paragraphs>223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Petrobras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Francisco Gonçalves de Souza</dc:creator>
  <cp:lastModifiedBy>Francisco Gonçalves de Souza</cp:lastModifiedBy>
  <cp:revision>38</cp:revision>
  <dcterms:created xsi:type="dcterms:W3CDTF">2017-06-17T10:39:55Z</dcterms:created>
  <dcterms:modified xsi:type="dcterms:W3CDTF">2017-06-19T21:36:41Z</dcterms:modified>
</cp:coreProperties>
</file>