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  <p:sldMasterId id="2147483682" r:id="rId2"/>
    <p:sldMasterId id="2147483696" r:id="rId3"/>
    <p:sldMasterId id="2147483708" r:id="rId4"/>
  </p:sldMasterIdLst>
  <p:notesMasterIdLst>
    <p:notesMasterId r:id="rId28"/>
  </p:notesMasterIdLst>
  <p:sldIdLst>
    <p:sldId id="472" r:id="rId5"/>
    <p:sldId id="277" r:id="rId6"/>
    <p:sldId id="455" r:id="rId7"/>
    <p:sldId id="282" r:id="rId8"/>
    <p:sldId id="463" r:id="rId9"/>
    <p:sldId id="466" r:id="rId10"/>
    <p:sldId id="462" r:id="rId11"/>
    <p:sldId id="445" r:id="rId12"/>
    <p:sldId id="406" r:id="rId13"/>
    <p:sldId id="287" r:id="rId14"/>
    <p:sldId id="283" r:id="rId15"/>
    <p:sldId id="291" r:id="rId16"/>
    <p:sldId id="446" r:id="rId17"/>
    <p:sldId id="289" r:id="rId18"/>
    <p:sldId id="473" r:id="rId19"/>
    <p:sldId id="290" r:id="rId20"/>
    <p:sldId id="292" r:id="rId21"/>
    <p:sldId id="304" r:id="rId22"/>
    <p:sldId id="392" r:id="rId23"/>
    <p:sldId id="471" r:id="rId24"/>
    <p:sldId id="470" r:id="rId25"/>
    <p:sldId id="453" r:id="rId26"/>
    <p:sldId id="259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randir fernandes" initials="jf" lastIdx="1" clrIdx="0">
    <p:extLst>
      <p:ext uri="{19B8F6BF-5375-455C-9EA6-DF929625EA0E}">
        <p15:presenceInfo xmlns:p15="http://schemas.microsoft.com/office/powerpoint/2012/main" xmlns="" userId="faa3a5cc565116a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32" autoAdjust="0"/>
    <p:restoredTop sz="94660"/>
  </p:normalViewPr>
  <p:slideViewPr>
    <p:cSldViewPr snapToGrid="0">
      <p:cViewPr>
        <p:scale>
          <a:sx n="79" d="100"/>
          <a:sy n="79" d="100"/>
        </p:scale>
        <p:origin x="-84" y="-7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A02622-3A58-40CF-AB97-85CA0CE594F3}" type="datetimeFigureOut">
              <a:rPr lang="pt-BR" smtClean="0"/>
              <a:t>12/08/2019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E62E87-7FD2-40D6-B9D0-82CE4990CF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4919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E3118-DA97-4EB7-9AE8-1A23A6907F0C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3504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E3118-DA97-4EB7-9AE8-1A23A6907F0C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1753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E3118-DA97-4EB7-9AE8-1A23A6907F0C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6958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111602B-069F-4A17-BF63-963DD7C04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47F428D-56B5-4328-BAAF-DDA955FE8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AE3EACD3-5894-4568-A6A2-0AD9D94D6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FBB47-4A23-4081-95F3-D53CAA5862A1}" type="datetimeFigureOut">
              <a:rPr lang="pt-BR" smtClean="0"/>
              <a:t>12/08/2019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E573C1B6-D076-4170-AB66-F9E24B8E8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C010EF35-A11C-47AC-A698-35C5905D5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A632-D50D-4DC5-8B6A-7940145BDF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7808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4F6FC6-CBB8-4715-AA0B-15DBB5C88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8C76E9DF-55A1-4458-AC1D-8A0E5D1D6C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C28B7AB9-0782-489B-A663-6A4452C38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FBB47-4A23-4081-95F3-D53CAA5862A1}" type="datetimeFigureOut">
              <a:rPr lang="pt-BR" smtClean="0"/>
              <a:t>12/08/2019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394B4870-A3ED-4FF0-9741-331B35E23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FC252A2C-9EB6-411B-BB3E-ADBE0AACE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A632-D50D-4DC5-8B6A-7940145BDF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1311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2129A7AE-79A7-4083-A9FE-197896C890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51BB27EA-D9F2-4838-8594-41DC715D8A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5D1BCDF3-F9BE-4EA6-B5DA-BD87C25F2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FBB47-4A23-4081-95F3-D53CAA5862A1}" type="datetimeFigureOut">
              <a:rPr lang="pt-BR" smtClean="0"/>
              <a:t>12/08/2019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E7B01A13-B99E-4A72-8223-6184756AC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9241425F-72F5-4648-B9E4-EE898E1B9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A632-D50D-4DC5-8B6A-7940145BDF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7858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ITP_LOGO-BASELINE-HORIZ_POS_RG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83445" cy="17028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798457" y="1760537"/>
            <a:ext cx="8902700" cy="2655360"/>
          </a:xfrm>
        </p:spPr>
        <p:txBody>
          <a:bodyPr/>
          <a:lstStyle>
            <a:lvl1pPr>
              <a:defRPr baseline="0">
                <a:solidFill>
                  <a:srgbClr val="00292B"/>
                </a:solidFill>
              </a:defRPr>
            </a:lvl1pPr>
          </a:lstStyle>
          <a:p>
            <a:r>
              <a:rPr lang="fr-FR" dirty="0"/>
              <a:t>TITLE OF</a:t>
            </a:r>
            <a:br>
              <a:rPr lang="fr-FR" dirty="0"/>
            </a:br>
            <a:r>
              <a:rPr lang="fr-FR" dirty="0"/>
              <a:t>THE POWERPOINT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784346" y="3303585"/>
            <a:ext cx="9501717" cy="626534"/>
          </a:xfrm>
        </p:spPr>
        <p:txBody>
          <a:bodyPr>
            <a:noAutofit/>
          </a:bodyPr>
          <a:lstStyle>
            <a:lvl1pPr marL="0" indent="0" algn="l">
              <a:buNone/>
              <a:defRPr sz="2200" b="0">
                <a:solidFill>
                  <a:srgbClr val="DF653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SUBTITLE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BF471-4BF4-1543-BDFC-C5A37335D688}" type="datetime1">
              <a:rPr lang="fr-FR" smtClean="0"/>
              <a:pPr/>
              <a:t>12/08/2019</a:t>
            </a:fld>
            <a:endParaRPr lang="fr-FR"/>
          </a:p>
        </p:txBody>
      </p:sp>
      <p:sp>
        <p:nvSpPr>
          <p:cNvPr id="9" name="ZoneTexte 8"/>
          <p:cNvSpPr txBox="1"/>
          <p:nvPr userDrawn="1"/>
        </p:nvSpPr>
        <p:spPr>
          <a:xfrm>
            <a:off x="9945512" y="6399650"/>
            <a:ext cx="163688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fr-FR" sz="1200" b="1" i="0" dirty="0">
                <a:latin typeface="Rockwell"/>
                <a:cs typeface="Rockwell"/>
              </a:rPr>
              <a:t>UITP</a:t>
            </a:r>
          </a:p>
        </p:txBody>
      </p:sp>
      <p:sp>
        <p:nvSpPr>
          <p:cNvPr id="8" name="ZoneTexte 7"/>
          <p:cNvSpPr txBox="1"/>
          <p:nvPr userDrawn="1"/>
        </p:nvSpPr>
        <p:spPr>
          <a:xfrm>
            <a:off x="3352800" y="55626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2569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798456" y="484718"/>
            <a:ext cx="8902701" cy="2655360"/>
          </a:xfrm>
        </p:spPr>
        <p:txBody>
          <a:bodyPr/>
          <a:lstStyle>
            <a:lvl1pPr marL="0" indent="0">
              <a:tabLst/>
              <a:defRPr baseline="0">
                <a:solidFill>
                  <a:srgbClr val="00292B"/>
                </a:solidFill>
              </a:defRPr>
            </a:lvl1pPr>
          </a:lstStyle>
          <a:p>
            <a:r>
              <a:rPr lang="fr-FR" dirty="0"/>
              <a:t>TITLE OF</a:t>
            </a:r>
            <a:br>
              <a:rPr lang="fr-FR" dirty="0"/>
            </a:br>
            <a:r>
              <a:rPr lang="fr-FR" dirty="0"/>
              <a:t>THE CHAPTER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818212" y="2391833"/>
            <a:ext cx="9501717" cy="626534"/>
          </a:xfrm>
        </p:spPr>
        <p:txBody>
          <a:bodyPr>
            <a:noAutofit/>
          </a:bodyPr>
          <a:lstStyle>
            <a:lvl1pPr marL="0" indent="0" algn="l">
              <a:buNone/>
              <a:defRPr sz="2200" b="0">
                <a:solidFill>
                  <a:srgbClr val="DF653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SUBTITLE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9301B-D8BE-1E4F-A9E4-A71D61B37704}" type="datetime1">
              <a:rPr lang="fr-FR" smtClean="0"/>
              <a:pPr/>
              <a:t>12/08/2019</a:t>
            </a:fld>
            <a:endParaRPr lang="fr-FR"/>
          </a:p>
        </p:txBody>
      </p:sp>
      <p:sp>
        <p:nvSpPr>
          <p:cNvPr id="12" name="ZoneTexte 11"/>
          <p:cNvSpPr txBox="1"/>
          <p:nvPr userDrawn="1"/>
        </p:nvSpPr>
        <p:spPr>
          <a:xfrm>
            <a:off x="9945512" y="6399650"/>
            <a:ext cx="163688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fr-FR" sz="1200" b="1" i="0" dirty="0">
                <a:latin typeface="Rockwell"/>
                <a:cs typeface="Rockwell"/>
              </a:rPr>
              <a:t>UITP</a:t>
            </a:r>
          </a:p>
        </p:txBody>
      </p:sp>
    </p:spTree>
    <p:extLst>
      <p:ext uri="{BB962C8B-B14F-4D97-AF65-F5344CB8AC3E}">
        <p14:creationId xmlns:p14="http://schemas.microsoft.com/office/powerpoint/2010/main" val="1657947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TITRE DU SLIDE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85E0C-F418-2048-9F02-5DB2702F2084}" type="datetime1">
              <a:rPr lang="fr-FR" smtClean="0"/>
              <a:pPr/>
              <a:t>12/08/2019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UITP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4D688-8A93-6D45-BDD0-48CE623BED81}" type="slidenum">
              <a:rPr lang="fr-FR" smtClean="0"/>
              <a:pPr/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7669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e de titre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798456" y="484718"/>
            <a:ext cx="8902701" cy="2655360"/>
          </a:xfrm>
        </p:spPr>
        <p:txBody>
          <a:bodyPr/>
          <a:lstStyle>
            <a:lvl1pPr marL="0" indent="0">
              <a:tabLst/>
              <a:defRPr baseline="0">
                <a:solidFill>
                  <a:srgbClr val="00292B"/>
                </a:solidFill>
              </a:defRPr>
            </a:lvl1pPr>
          </a:lstStyle>
          <a:p>
            <a:r>
              <a:rPr lang="fr-FR" dirty="0"/>
              <a:t>TITLE OF</a:t>
            </a:r>
            <a:br>
              <a:rPr lang="fr-FR" dirty="0"/>
            </a:br>
            <a:r>
              <a:rPr lang="fr-FR" dirty="0"/>
              <a:t>THE CHAPTER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809746" y="2391833"/>
            <a:ext cx="9501717" cy="626534"/>
          </a:xfrm>
        </p:spPr>
        <p:txBody>
          <a:bodyPr>
            <a:noAutofit/>
          </a:bodyPr>
          <a:lstStyle>
            <a:lvl1pPr marL="0" indent="0" algn="l">
              <a:buNone/>
              <a:defRPr sz="2200" b="0">
                <a:solidFill>
                  <a:srgbClr val="540B2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SUBTITLE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9301B-D8BE-1E4F-A9E4-A71D61B37704}" type="datetime1">
              <a:rPr lang="fr-FR" smtClean="0"/>
              <a:pPr/>
              <a:t>12/08/2019</a:t>
            </a:fld>
            <a:endParaRPr lang="fr-FR"/>
          </a:p>
        </p:txBody>
      </p:sp>
      <p:sp>
        <p:nvSpPr>
          <p:cNvPr id="6" name="ZoneTexte 5"/>
          <p:cNvSpPr txBox="1"/>
          <p:nvPr userDrawn="1"/>
        </p:nvSpPr>
        <p:spPr>
          <a:xfrm>
            <a:off x="9945512" y="6399650"/>
            <a:ext cx="163688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fr-FR" sz="1200" b="1" i="0" dirty="0">
                <a:latin typeface="Rockwell"/>
                <a:cs typeface="Rockwell"/>
              </a:rPr>
              <a:t>UITP</a:t>
            </a:r>
          </a:p>
        </p:txBody>
      </p:sp>
    </p:spTree>
    <p:extLst>
      <p:ext uri="{BB962C8B-B14F-4D97-AF65-F5344CB8AC3E}">
        <p14:creationId xmlns:p14="http://schemas.microsoft.com/office/powerpoint/2010/main" val="2321742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TITRE DU SLIDE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SzPct val="100000"/>
              <a:buFontTx/>
              <a:buBlip>
                <a:blip r:embed="rId3"/>
              </a:buBlip>
              <a:defRPr/>
            </a:lvl2pPr>
            <a:lvl3pPr>
              <a:buSzPct val="100000"/>
              <a:buFontTx/>
              <a:buBlip>
                <a:blip r:embed="rId3"/>
              </a:buBlip>
              <a:defRPr/>
            </a:lvl3pPr>
            <a:lvl4pPr>
              <a:buSzPct val="100000"/>
              <a:buFontTx/>
              <a:buBlip>
                <a:blip r:embed="rId3"/>
              </a:buBlip>
              <a:defRPr/>
            </a:lvl4pPr>
            <a:lvl5pPr>
              <a:buSzPct val="100000"/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85E0C-F418-2048-9F02-5DB2702F2084}" type="datetime1">
              <a:rPr lang="fr-FR" smtClean="0"/>
              <a:pPr/>
              <a:t>12/08/2019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UITP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40B2B"/>
                </a:solidFill>
              </a:defRPr>
            </a:lvl1pPr>
          </a:lstStyle>
          <a:p>
            <a:fld id="{8EE4D688-8A93-6D45-BDD0-48CE623BED81}" type="slidenum">
              <a:rPr lang="fr-FR" smtClean="0"/>
              <a:pPr/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1626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e de titre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806923" y="484718"/>
            <a:ext cx="8902701" cy="2655360"/>
          </a:xfrm>
        </p:spPr>
        <p:txBody>
          <a:bodyPr/>
          <a:lstStyle>
            <a:lvl1pPr marL="0" indent="0">
              <a:tabLst/>
              <a:defRPr baseline="0">
                <a:solidFill>
                  <a:srgbClr val="00292B"/>
                </a:solidFill>
              </a:defRPr>
            </a:lvl1pPr>
          </a:lstStyle>
          <a:p>
            <a:r>
              <a:rPr lang="fr-FR" dirty="0"/>
              <a:t>TITLE OF</a:t>
            </a:r>
            <a:br>
              <a:rPr lang="fr-FR" dirty="0"/>
            </a:br>
            <a:r>
              <a:rPr lang="fr-FR" dirty="0"/>
              <a:t>THE CHAPTER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801279" y="2391833"/>
            <a:ext cx="9501717" cy="626534"/>
          </a:xfrm>
        </p:spPr>
        <p:txBody>
          <a:bodyPr>
            <a:noAutofit/>
          </a:bodyPr>
          <a:lstStyle>
            <a:lvl1pPr marL="0" indent="0" algn="l">
              <a:buNone/>
              <a:defRPr sz="2200" b="0">
                <a:solidFill>
                  <a:srgbClr val="540B2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SUBTITLE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9301B-D8BE-1E4F-A9E4-A71D61B37704}" type="datetime1">
              <a:rPr lang="fr-FR" smtClean="0"/>
              <a:pPr/>
              <a:t>12/08/2019</a:t>
            </a:fld>
            <a:endParaRPr lang="fr-FR"/>
          </a:p>
        </p:txBody>
      </p:sp>
      <p:sp>
        <p:nvSpPr>
          <p:cNvPr id="6" name="ZoneTexte 5"/>
          <p:cNvSpPr txBox="1"/>
          <p:nvPr userDrawn="1"/>
        </p:nvSpPr>
        <p:spPr>
          <a:xfrm>
            <a:off x="9945512" y="6399650"/>
            <a:ext cx="163688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fr-FR" sz="1200" b="1" i="0" dirty="0">
                <a:latin typeface="Rockwell"/>
                <a:cs typeface="Rockwell"/>
              </a:rPr>
              <a:t>UITP</a:t>
            </a:r>
          </a:p>
        </p:txBody>
      </p:sp>
    </p:spTree>
    <p:extLst>
      <p:ext uri="{BB962C8B-B14F-4D97-AF65-F5344CB8AC3E}">
        <p14:creationId xmlns:p14="http://schemas.microsoft.com/office/powerpoint/2010/main" val="109713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TITRE DU SLIDE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SzPct val="100000"/>
              <a:buFontTx/>
              <a:buBlip>
                <a:blip r:embed="rId3"/>
              </a:buBlip>
              <a:defRPr/>
            </a:lvl2pPr>
            <a:lvl3pPr>
              <a:buSzPct val="100000"/>
              <a:buFontTx/>
              <a:buBlip>
                <a:blip r:embed="rId3"/>
              </a:buBlip>
              <a:defRPr/>
            </a:lvl3pPr>
            <a:lvl4pPr>
              <a:buSzPct val="100000"/>
              <a:buFontTx/>
              <a:buBlip>
                <a:blip r:embed="rId3"/>
              </a:buBlip>
              <a:defRPr/>
            </a:lvl4pPr>
            <a:lvl5pPr>
              <a:buSzPct val="100000"/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85E0C-F418-2048-9F02-5DB2702F2084}" type="datetime1">
              <a:rPr lang="fr-FR" smtClean="0"/>
              <a:pPr/>
              <a:t>12/08/2019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UITP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6AC51"/>
                </a:solidFill>
              </a:defRPr>
            </a:lvl1pPr>
          </a:lstStyle>
          <a:p>
            <a:fld id="{8EE4D688-8A93-6D45-BDD0-48CE623BED81}" type="slidenum">
              <a:rPr lang="fr-FR" smtClean="0"/>
              <a:pPr/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55967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B061E-AB3A-BE43-8C60-C28B09C1921F}" type="datetime1">
              <a:rPr lang="fr-FR" smtClean="0"/>
              <a:pPr/>
              <a:t>12/08/2019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UITP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4D688-8A93-6D45-BDD0-48CE623BED81}" type="slidenum">
              <a:rPr lang="fr-FR" smtClean="0"/>
              <a:pPr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4549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017ABB6-682B-4EE6-B190-C9AD1419E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02D5841B-C104-431A-8701-3B7867F12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677F12BD-5298-4CB9-A830-FA5453CE4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FBB47-4A23-4081-95F3-D53CAA5862A1}" type="datetimeFigureOut">
              <a:rPr lang="pt-BR" smtClean="0"/>
              <a:t>12/08/2019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14A78FD1-5A61-48C5-BE85-8EE994A65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64001CE6-CFB4-4600-98B5-F2AAAF1FB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A632-D50D-4DC5-8B6A-7940145BDF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8288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8BDFC-6DF6-D043-9164-E3C2FD2CD25D}" type="datetime1">
              <a:rPr lang="fr-FR" smtClean="0"/>
              <a:pPr/>
              <a:t>12/08/2019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UITP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4D688-8A93-6D45-BDD0-48CE623BED81}" type="slidenum">
              <a:rPr lang="fr-FR" smtClean="0"/>
              <a:pPr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1220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2F7C8-2826-B245-A35E-C39ADD7B96E6}" type="datetime1">
              <a:rPr lang="fr-FR" smtClean="0"/>
              <a:pPr/>
              <a:t>12/08/2019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UITP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4D688-8A93-6D45-BDD0-48CE623BED81}" type="slidenum">
              <a:rPr lang="fr-FR" smtClean="0"/>
              <a:pPr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3932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07EDB-F686-3244-9007-D06A118BED12}" type="datetime1">
              <a:rPr lang="fr-FR" smtClean="0"/>
              <a:pPr/>
              <a:t>12/08/2019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UITP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4D688-8A93-6D45-BDD0-48CE623BED81}" type="slidenum">
              <a:rPr lang="fr-FR" smtClean="0"/>
              <a:pPr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40886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8CBB8-D766-9A4A-B992-20F027680B39}" type="datetime1">
              <a:rPr lang="fr-FR" smtClean="0"/>
              <a:pPr/>
              <a:t>12/08/2019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UITP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4D688-8A93-6D45-BDD0-48CE623BED81}" type="slidenum">
              <a:rPr lang="fr-FR" smtClean="0"/>
              <a:pPr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1456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E1071-1A83-CC48-88A5-865A1AB8F92A}" type="datetime1">
              <a:rPr lang="fr-FR" smtClean="0"/>
              <a:pPr/>
              <a:t>12/08/2019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UITP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4D688-8A93-6D45-BDD0-48CE623BED81}" type="slidenum">
              <a:rPr lang="fr-FR" smtClean="0"/>
              <a:pPr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09346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F3237-1ABF-4C59-8135-7FB8771140BE}" type="datetimeFigureOut">
              <a:rPr lang="pt-BR" smtClean="0"/>
              <a:t>12/08/2019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16AF-68F4-42F9-ABEC-203C99E614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36580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F3237-1ABF-4C59-8135-7FB8771140BE}" type="datetimeFigureOut">
              <a:rPr lang="pt-BR" smtClean="0"/>
              <a:t>12/08/2019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16AF-68F4-42F9-ABEC-203C99E614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19467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F3237-1ABF-4C59-8135-7FB8771140BE}" type="datetimeFigureOut">
              <a:rPr lang="pt-BR" smtClean="0"/>
              <a:t>12/08/2019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16AF-68F4-42F9-ABEC-203C99E614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0622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F3237-1ABF-4C59-8135-7FB8771140BE}" type="datetimeFigureOut">
              <a:rPr lang="pt-BR" smtClean="0"/>
              <a:t>12/08/2019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16AF-68F4-42F9-ABEC-203C99E614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68660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F3237-1ABF-4C59-8135-7FB8771140BE}" type="datetimeFigureOut">
              <a:rPr lang="pt-BR" smtClean="0"/>
              <a:t>12/08/2019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16AF-68F4-42F9-ABEC-203C99E614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4317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F9000EB-20A1-41A8-87BE-678C1DF1D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AF63063E-776E-49D0-8955-F5429A494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FB550CC1-048D-4B54-A22F-60F2C9B6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FBB47-4A23-4081-95F3-D53CAA5862A1}" type="datetimeFigureOut">
              <a:rPr lang="pt-BR" smtClean="0"/>
              <a:t>12/08/2019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001C9E8F-25A2-47B3-B9B1-8A2D3F4ED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1400B82A-6A7E-44A7-B400-1A89DB9A6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A632-D50D-4DC5-8B6A-7940145BDF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091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F3237-1ABF-4C59-8135-7FB8771140BE}" type="datetimeFigureOut">
              <a:rPr lang="pt-BR" smtClean="0"/>
              <a:t>12/08/2019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16AF-68F4-42F9-ABEC-203C99E614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07334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F3237-1ABF-4C59-8135-7FB8771140BE}" type="datetimeFigureOut">
              <a:rPr lang="pt-BR" smtClean="0"/>
              <a:t>12/08/2019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16AF-68F4-42F9-ABEC-203C99E614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23410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F3237-1ABF-4C59-8135-7FB8771140BE}" type="datetimeFigureOut">
              <a:rPr lang="pt-BR" smtClean="0"/>
              <a:t>12/08/2019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16AF-68F4-42F9-ABEC-203C99E614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50556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F3237-1ABF-4C59-8135-7FB8771140BE}" type="datetimeFigureOut">
              <a:rPr lang="pt-BR" smtClean="0"/>
              <a:t>12/08/2019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16AF-68F4-42F9-ABEC-203C99E614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46088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F3237-1ABF-4C59-8135-7FB8771140BE}" type="datetimeFigureOut">
              <a:rPr lang="pt-BR" smtClean="0"/>
              <a:t>12/08/2019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16AF-68F4-42F9-ABEC-203C99E614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71203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F3237-1ABF-4C59-8135-7FB8771140BE}" type="datetimeFigureOut">
              <a:rPr lang="pt-BR" smtClean="0"/>
              <a:t>12/08/2019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16AF-68F4-42F9-ABEC-203C99E614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41733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72805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6125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0948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451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BDE008C-DDEC-46A2-A20D-C02D15F06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88F774A-679F-4CF7-8BAA-313D483609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C5318CDF-EC12-436C-8688-EEFB59E8F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CCF9E7D6-369D-49D7-8D67-D963A887B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FBB47-4A23-4081-95F3-D53CAA5862A1}" type="datetimeFigureOut">
              <a:rPr lang="pt-BR" smtClean="0"/>
              <a:t>12/08/2019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6E587B6A-3ABC-4DB6-8968-3394B9FF1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4136273A-5459-45D6-980A-6AB92D927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A632-D50D-4DC5-8B6A-7940145BDF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91764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2005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9162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5555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6637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403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1953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80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05830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6179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213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2795EF6-113D-4070-829D-3FF187A26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C47DFFAC-0B21-454B-9250-2898CCD62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9153F926-4A64-48EE-B8DF-DE9CFB6B99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0F031D07-A047-4D1D-92E2-66D9D4CEBB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8F86E844-38A2-4EEA-9934-E1A979A23D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2F8F32BF-C9FD-4752-8A0B-920AFFB9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FBB47-4A23-4081-95F3-D53CAA5862A1}" type="datetimeFigureOut">
              <a:rPr lang="pt-BR" smtClean="0"/>
              <a:t>12/08/2019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0919F3E1-3016-4A29-A469-2DF2EE3B6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CDB42A7C-CDF1-41AA-9552-28BEFEA13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A632-D50D-4DC5-8B6A-7940145BDF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48599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2362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1692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912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05F0767-E333-4F4E-A5A6-BCA7A1844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56E8BBA1-37D3-404F-9158-E14816ACB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FBB47-4A23-4081-95F3-D53CAA5862A1}" type="datetimeFigureOut">
              <a:rPr lang="pt-BR" smtClean="0"/>
              <a:t>12/08/2019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63B8A8DF-C61B-42A9-8ECC-CEBA0792A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131C7C38-41F3-4987-AD58-9F9E5B018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A632-D50D-4DC5-8B6A-7940145BDF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6978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F0B8A324-06AC-478E-A685-495589BD6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FBB47-4A23-4081-95F3-D53CAA5862A1}" type="datetimeFigureOut">
              <a:rPr lang="pt-BR" smtClean="0"/>
              <a:t>12/08/2019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4B0462B6-37E0-47BE-9120-0486F801F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B548CC9C-471D-4724-88C7-85119BD0C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A632-D50D-4DC5-8B6A-7940145BDF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7630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519B36A-8564-49FF-A974-A7B25C28F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7D50A4F-2E79-4D5B-A990-95F124F28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5CA6D34C-BD02-48B1-A6D4-D6B3A4A609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B05547EB-B0EA-4B15-9BB9-CD1547290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FBB47-4A23-4081-95F3-D53CAA5862A1}" type="datetimeFigureOut">
              <a:rPr lang="pt-BR" smtClean="0"/>
              <a:t>12/08/2019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2FCF53AC-BCD1-434A-989A-F81E0B24C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CABB3027-1683-4BA8-A2E8-F4C39D490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A632-D50D-4DC5-8B6A-7940145BDF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2169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0D09F92-F022-4E80-ABB8-B8807135B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6EB0F58B-573A-4A13-AC6C-07D4A3D333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8C617749-DDFB-40BE-839F-D9DA4738C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1CE77983-A4D0-43E0-BD8D-974716F3E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FBB47-4A23-4081-95F3-D53CAA5862A1}" type="datetimeFigureOut">
              <a:rPr lang="pt-BR" smtClean="0"/>
              <a:t>12/08/2019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0BEDD4A7-0DAB-4AD0-80D5-A81692145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99468489-A9C0-41C5-B708-91C2D8464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A632-D50D-4DC5-8B6A-7940145BDF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911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0D885136-CB05-4C9C-8784-6C6415B53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9E01E055-C0DA-49AF-A5F6-D64BF88B4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77A772A2-D837-42BB-958A-EF6C4D9C59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FBB47-4A23-4081-95F3-D53CAA5862A1}" type="datetimeFigureOut">
              <a:rPr lang="pt-BR" smtClean="0"/>
              <a:t>12/08/2019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6D4C6EF6-E7C9-4119-90C5-B2F1FC8FFF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D95FEC87-BA99-41E6-B3A7-01937CBC5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6A632-D50D-4DC5-8B6A-7940145BDF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2589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dirty="0"/>
              <a:t>Titre du </a:t>
            </a:r>
            <a:r>
              <a:rPr lang="fr-FR" dirty="0" err="1"/>
              <a:t>slide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-3928533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73EA9-BC5D-0C41-A13D-D28A03FEEA6F}" type="datetime1">
              <a:rPr lang="fr-FR" smtClean="0"/>
              <a:pPr/>
              <a:t>12/08/2019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721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00292B"/>
                </a:solidFill>
                <a:latin typeface="Rockwell"/>
                <a:cs typeface="Rockwell"/>
              </a:defRPr>
            </a:lvl1pPr>
          </a:lstStyle>
          <a:p>
            <a:r>
              <a:rPr lang="fr-FR"/>
              <a:t>UITP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599017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rgbClr val="EB9C28"/>
                </a:solidFill>
                <a:latin typeface="Rockwell"/>
                <a:cs typeface="Rockwell"/>
              </a:defRPr>
            </a:lvl1pPr>
          </a:lstStyle>
          <a:p>
            <a:r>
              <a:rPr lang="fr-FR" dirty="0"/>
              <a:t>UITP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3555999" y="127001"/>
            <a:ext cx="857956" cy="643467"/>
          </a:xfrm>
          <a:prstGeom prst="rect">
            <a:avLst/>
          </a:prstGeom>
          <a:solidFill>
            <a:srgbClr val="002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8" name="Rectangle 7"/>
          <p:cNvSpPr/>
          <p:nvPr userDrawn="1"/>
        </p:nvSpPr>
        <p:spPr>
          <a:xfrm>
            <a:off x="-3555999" y="956734"/>
            <a:ext cx="857956" cy="643467"/>
          </a:xfrm>
          <a:prstGeom prst="rect">
            <a:avLst/>
          </a:prstGeom>
          <a:solidFill>
            <a:srgbClr val="DF65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9" name="Rectangle 8"/>
          <p:cNvSpPr/>
          <p:nvPr userDrawn="1"/>
        </p:nvSpPr>
        <p:spPr>
          <a:xfrm>
            <a:off x="-3555999" y="1820334"/>
            <a:ext cx="857956" cy="643467"/>
          </a:xfrm>
          <a:prstGeom prst="rect">
            <a:avLst/>
          </a:prstGeom>
          <a:solidFill>
            <a:srgbClr val="EB9C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0" name="Rectangle 9"/>
          <p:cNvSpPr/>
          <p:nvPr userDrawn="1"/>
        </p:nvSpPr>
        <p:spPr>
          <a:xfrm>
            <a:off x="-3555999" y="2709334"/>
            <a:ext cx="857956" cy="643467"/>
          </a:xfrm>
          <a:prstGeom prst="rect">
            <a:avLst/>
          </a:prstGeom>
          <a:solidFill>
            <a:srgbClr val="50B08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-3555999" y="3615267"/>
            <a:ext cx="857956" cy="643467"/>
          </a:xfrm>
          <a:prstGeom prst="rect">
            <a:avLst/>
          </a:prstGeom>
          <a:solidFill>
            <a:srgbClr val="56AC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2" name="Rectangle 11"/>
          <p:cNvSpPr/>
          <p:nvPr userDrawn="1"/>
        </p:nvSpPr>
        <p:spPr>
          <a:xfrm>
            <a:off x="-3555999" y="4436533"/>
            <a:ext cx="857956" cy="643467"/>
          </a:xfrm>
          <a:prstGeom prst="rect">
            <a:avLst/>
          </a:prstGeom>
          <a:solidFill>
            <a:srgbClr val="540B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-3555999" y="5300133"/>
            <a:ext cx="857956" cy="643467"/>
          </a:xfrm>
          <a:prstGeom prst="rect">
            <a:avLst/>
          </a:prstGeom>
          <a:solidFill>
            <a:srgbClr val="D433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1271891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hf hdr="0" dt="0"/>
  <p:txStyles>
    <p:titleStyle>
      <a:lvl1pPr marL="0" indent="0" algn="l" defTabSz="457200" rtl="0" eaLnBrk="1" latinLnBrk="0" hangingPunct="1">
        <a:spcBef>
          <a:spcPct val="0"/>
        </a:spcBef>
        <a:buNone/>
        <a:defRPr sz="4000" b="1" i="0" kern="1200" cap="all">
          <a:solidFill>
            <a:srgbClr val="00292B"/>
          </a:solidFill>
          <a:latin typeface="Rockwell"/>
          <a:ea typeface="+mj-ea"/>
          <a:cs typeface="Rockwel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SzPct val="115000"/>
        <a:buFontTx/>
        <a:buBlip>
          <a:blip r:embed="rId15"/>
        </a:buBlip>
        <a:defRPr sz="2400" b="0" i="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5"/>
        </a:buBlip>
        <a:defRPr sz="2000" b="0" i="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5"/>
        </a:buBlip>
        <a:defRPr sz="1800" b="0" i="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SzPct val="115000"/>
        <a:buFontTx/>
        <a:buBlip>
          <a:blip r:embed="rId15"/>
        </a:buBlip>
        <a:defRPr sz="1600" b="0" i="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F3237-1ABF-4C59-8135-7FB8771140BE}" type="datetimeFigureOut">
              <a:rPr lang="pt-BR" smtClean="0"/>
              <a:t>12/08/2019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016AF-68F4-42F9-ABEC-203C99E614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846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8/12/2019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4187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jpeg"/><Relationship Id="rId17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3.jpeg"/><Relationship Id="rId20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9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51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9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48.png"/><Relationship Id="rId17" Type="http://schemas.openxmlformats.org/officeDocument/2006/relationships/image" Target="../media/image53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51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REDEFININDO A MOBILIDADE URBANA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2015-2017-2019</a:t>
            </a:r>
          </a:p>
          <a:p>
            <a:pPr marL="0" indent="0" algn="ctr">
              <a:buNone/>
            </a:pP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TENDÊNCIAS NO CAMPO DA MOBILIDADE URBANA</a:t>
            </a:r>
          </a:p>
          <a:p>
            <a:pPr marL="0" indent="0" algn="ctr">
              <a:buNone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QUE SE MANTEM</a:t>
            </a:r>
          </a:p>
          <a:p>
            <a:pPr marL="0" indent="0" algn="ctr">
              <a:buNone/>
            </a:pP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buNone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JURANDIR FERNANDES</a:t>
            </a:r>
          </a:p>
        </p:txBody>
      </p:sp>
    </p:spTree>
    <p:extLst>
      <p:ext uri="{BB962C8B-B14F-4D97-AF65-F5344CB8AC3E}">
        <p14:creationId xmlns:p14="http://schemas.microsoft.com/office/powerpoint/2010/main" val="1793985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AE7E61F-8BDC-463E-994B-D46C70757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7" y="0"/>
            <a:ext cx="11454063" cy="1092733"/>
          </a:xfrm>
        </p:spPr>
        <p:txBody>
          <a:bodyPr/>
          <a:lstStyle/>
          <a:p>
            <a:pPr algn="ctr"/>
            <a:r>
              <a:rPr lang="pt-BR" dirty="0"/>
              <a:t>Tendências ganham títulos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07A47992-3898-43B7-83B5-4FE40B8FF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2080" y="1092733"/>
            <a:ext cx="4649787" cy="1000549"/>
          </a:xfrm>
        </p:spPr>
        <p:txBody>
          <a:bodyPr/>
          <a:lstStyle/>
          <a:p>
            <a:pPr algn="ctr"/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221929EA-E941-4AA0-A6B0-F832D94F3B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6463" y="2569939"/>
            <a:ext cx="5445403" cy="3606271"/>
          </a:xfrm>
        </p:spPr>
        <p:txBody>
          <a:bodyPr>
            <a:normAutofit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GEOLOCALIZAÇÃO</a:t>
            </a:r>
          </a:p>
          <a:p>
            <a:pPr marL="914400" lvl="1" indent="-457200">
              <a:buFont typeface="+mj-lt"/>
              <a:buAutoNum type="arabicPeriod"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PLATAFORMAS DE MOB INTEGRADA</a:t>
            </a:r>
          </a:p>
          <a:p>
            <a:pPr marL="914400" lvl="1" indent="-457200">
              <a:buFont typeface="+mj-lt"/>
              <a:buAutoNum type="arabicPeriod"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PROCESSAMENTO DE DADOS</a:t>
            </a:r>
          </a:p>
          <a:p>
            <a:pPr marL="914400" lvl="1" indent="-457200">
              <a:buFont typeface="+mj-lt"/>
              <a:buAutoNum type="arabicPeriod"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COMUNICAÇÃO ENTRE OBJETOS</a:t>
            </a:r>
          </a:p>
          <a:p>
            <a:pPr marL="914400" lvl="1" indent="-457200">
              <a:buFont typeface="+mj-lt"/>
              <a:buAutoNum type="arabicPeriod"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AUTONOMIA VEICULAR</a:t>
            </a:r>
          </a:p>
          <a:p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5E9D14E2-57BC-4A6C-9903-4761A6CE8C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79066" y="1219200"/>
            <a:ext cx="4665134" cy="874082"/>
          </a:xfrm>
        </p:spPr>
        <p:txBody>
          <a:bodyPr/>
          <a:lstStyle/>
          <a:p>
            <a:pPr algn="ctr"/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F6D80AFF-51C1-49B6-B7D8-275793E2D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06544" y="2219749"/>
            <a:ext cx="5701245" cy="42612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b="1" dirty="0"/>
          </a:p>
          <a:p>
            <a:pPr marL="971550" lvl="1" indent="-514350">
              <a:buFont typeface="+mj-lt"/>
              <a:buAutoNum type="arabicPeriod"/>
            </a:pPr>
            <a:r>
              <a:rPr lang="pt-B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TRANSPORTE SOB DEMANDA</a:t>
            </a:r>
          </a:p>
          <a:p>
            <a:pPr marL="971550" lvl="1" indent="-514350">
              <a:buFont typeface="+mj-lt"/>
              <a:buAutoNum type="arabicPeriod"/>
            </a:pPr>
            <a:r>
              <a:rPr lang="pt-BR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MaaS</a:t>
            </a: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971550" lvl="1" indent="-514350">
              <a:buFont typeface="+mj-lt"/>
              <a:buAutoNum type="arabicPeriod"/>
            </a:pPr>
            <a:r>
              <a:rPr lang="pt-B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 </a:t>
            </a:r>
            <a:r>
              <a:rPr lang="pt-BR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pt-B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OPEN DATA</a:t>
            </a:r>
          </a:p>
          <a:p>
            <a:pPr marL="971550" lvl="1" indent="-514350">
              <a:buFont typeface="+mj-lt"/>
              <a:buAutoNum type="arabicPeriod"/>
            </a:pP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o T</a:t>
            </a:r>
          </a:p>
          <a:p>
            <a:pPr marL="971550" lvl="1" indent="-514350">
              <a:buFont typeface="+mj-lt"/>
              <a:buAutoNum type="arabicPeriod"/>
            </a:pP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 s  e  Eletrificação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9892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0B24BEC-947E-4F62-81F3-87FE92504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b="1" dirty="0"/>
              <a:t>Em 2019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xmlns="" id="{9C4047CF-82E6-41CF-87BA-6AD87D6C937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900" r="4900"/>
          <a:stretch>
            <a:fillRect/>
          </a:stretch>
        </p:blipFill>
        <p:spPr>
          <a:custGeom>
            <a:avLst/>
            <a:gdLst>
              <a:gd name="connsiteX0" fmla="*/ 497480 w 10607040"/>
              <a:gd name="connsiteY0" fmla="*/ 0 h 4956048"/>
              <a:gd name="connsiteX1" fmla="*/ 10607040 w 10607040"/>
              <a:gd name="connsiteY1" fmla="*/ 0 h 4956048"/>
              <a:gd name="connsiteX2" fmla="*/ 10607040 w 10607040"/>
              <a:gd name="connsiteY2" fmla="*/ 4485407 h 4956048"/>
              <a:gd name="connsiteX3" fmla="*/ 10131692 w 10607040"/>
              <a:gd name="connsiteY3" fmla="*/ 4956048 h 4956048"/>
              <a:gd name="connsiteX4" fmla="*/ 0 w 10607040"/>
              <a:gd name="connsiteY4" fmla="*/ 4956048 h 4956048"/>
              <a:gd name="connsiteX5" fmla="*/ 0 w 10607040"/>
              <a:gd name="connsiteY5" fmla="*/ 492554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07040" h="4956048">
                <a:moveTo>
                  <a:pt x="497480" y="0"/>
                </a:moveTo>
                <a:lnTo>
                  <a:pt x="10607040" y="0"/>
                </a:lnTo>
                <a:lnTo>
                  <a:pt x="10607040" y="4485407"/>
                </a:lnTo>
                <a:lnTo>
                  <a:pt x="10131692" y="4956048"/>
                </a:lnTo>
                <a:lnTo>
                  <a:pt x="0" y="4956048"/>
                </a:lnTo>
                <a:lnTo>
                  <a:pt x="0" y="492554"/>
                </a:lnTo>
                <a:close/>
              </a:path>
            </a:pathLst>
          </a:cu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31C2E184-56F1-4ACB-A8B6-110B1E56B59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LIMIAR DE UMA NOVA ERA DA MOBILIDADE BASEADA EM  QUATRO TENDÊNCIAS: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7873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169BA07-5087-4AE5-B144-53AECC7A0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5800"/>
            <a:ext cx="12192000" cy="699655"/>
          </a:xfrm>
        </p:spPr>
        <p:txBody>
          <a:bodyPr>
            <a:norm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437D701F-8829-4DFA-96A7-090DE62595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384" y="133350"/>
            <a:ext cx="828675" cy="6350577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22D17033-5A78-4EBB-892B-06AB912C8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0059" y="133350"/>
            <a:ext cx="11141941" cy="6074831"/>
          </a:xfrm>
        </p:spPr>
        <p:txBody>
          <a:bodyPr>
            <a:normAutofit fontScale="92500" lnSpcReduction="20000"/>
          </a:bodyPr>
          <a:lstStyle/>
          <a:p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ELETRIFICAÇÃO E EVOLUÇÃO DAS </a:t>
            </a:r>
          </a:p>
          <a:p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FONTES E ARMAZENAGEM DE ENERGIA</a:t>
            </a:r>
          </a:p>
          <a:p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ECONOMIA DE COMPARTILHAMENTO e ECONOMIA DE ASSINATURA</a:t>
            </a:r>
          </a:p>
          <a:p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VEÍCULOS AUTÔNOMOS E CONECTADOS: NOVOS SERVIÇOS</a:t>
            </a:r>
          </a:p>
          <a:p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DIGITALIZAÇÃO: OTIMIZA SERVIÇOS EXISTENTES E CRIA NOVOS</a:t>
            </a:r>
          </a:p>
        </p:txBody>
      </p:sp>
    </p:spTree>
    <p:extLst>
      <p:ext uri="{BB962C8B-B14F-4D97-AF65-F5344CB8AC3E}">
        <p14:creationId xmlns:p14="http://schemas.microsoft.com/office/powerpoint/2010/main" val="167497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E143A6BA-AEF1-439F-8D0D-F4F619362F6E}"/>
              </a:ext>
            </a:extLst>
          </p:cNvPr>
          <p:cNvSpPr/>
          <p:nvPr/>
        </p:nvSpPr>
        <p:spPr>
          <a:xfrm>
            <a:off x="1251284" y="1219201"/>
            <a:ext cx="1007932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EXCELÊNCIA NO ATENDIMENTO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EXCELÊNCIA OPERACIONAL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NOVOS TALENTOS E HABILIDADES</a:t>
            </a:r>
          </a:p>
          <a:p>
            <a:pPr algn="ctr"/>
            <a:endParaRPr lang="pt-B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PLANEJAMENTO E GOVERNANÇA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FUNDOS E FINANCIAMENTOS</a:t>
            </a:r>
            <a:endParaRPr lang="pt-BR" sz="3600" b="1" dirty="0">
              <a:solidFill>
                <a:schemeClr val="bg1"/>
              </a:solidFill>
            </a:endParaRPr>
          </a:p>
          <a:p>
            <a:pPr algn="ctr"/>
            <a:endParaRPr lang="pt-B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MOBILIDADE COMO UM SERVIÇO</a:t>
            </a:r>
          </a:p>
          <a:p>
            <a:pPr algn="ctr"/>
            <a:endParaRPr lang="pt-B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762BFA5C-566E-4366-8ED4-9F5E7A22EDF3}"/>
              </a:ext>
            </a:extLst>
          </p:cNvPr>
          <p:cNvSpPr txBox="1"/>
          <p:nvPr/>
        </p:nvSpPr>
        <p:spPr>
          <a:xfrm>
            <a:off x="0" y="18553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 </a:t>
            </a: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TEMAS DO SUMMIT UITP 2019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466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e 5">
            <a:extLst>
              <a:ext uri="{FF2B5EF4-FFF2-40B4-BE49-F238E27FC236}">
                <a16:creationId xmlns:a16="http://schemas.microsoft.com/office/drawing/2014/main" xmlns="" id="{2507296E-7519-4E7A-B4FF-11D1F33B6F33}"/>
              </a:ext>
            </a:extLst>
          </p:cNvPr>
          <p:cNvSpPr/>
          <p:nvPr/>
        </p:nvSpPr>
        <p:spPr>
          <a:xfrm>
            <a:off x="1430141" y="1427748"/>
            <a:ext cx="8065827" cy="37698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MaaS</a:t>
            </a:r>
            <a:endParaRPr lang="pt-BR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016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5E89913E-4F63-4DFA-BF11-4AC4ECDFD9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0628" y="3193576"/>
            <a:ext cx="9007522" cy="2702256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/>
              <a:t>INTEGRAR E DAR ACESSO A DIFERENTES SERVIÇOS DE TRANSPORTES EM UMA PLATAFORMA DIGITAL CONSIDERANDO A MOBILIDADE ATIVA E O TRANSPORTE PÚBLICO COMO BASE.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xmlns="" id="{2507296E-7519-4E7A-B4FF-11D1F33B6F33}"/>
              </a:ext>
            </a:extLst>
          </p:cNvPr>
          <p:cNvSpPr/>
          <p:nvPr/>
        </p:nvSpPr>
        <p:spPr>
          <a:xfrm>
            <a:off x="900752" y="504967"/>
            <a:ext cx="8065827" cy="20335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MaaS</a:t>
            </a:r>
            <a:endParaRPr lang="pt-BR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883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A6279E5-FB75-41C7-B41D-1A9020A6A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2B5D6DE5-8066-4C62-A7B6-38D1893FBD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895" y="124305"/>
            <a:ext cx="11260112" cy="6345768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xmlns="" id="{D9537C98-B765-4EBF-A37F-0316A243B5C0}"/>
              </a:ext>
            </a:extLst>
          </p:cNvPr>
          <p:cNvSpPr/>
          <p:nvPr/>
        </p:nvSpPr>
        <p:spPr>
          <a:xfrm>
            <a:off x="2360326" y="540328"/>
            <a:ext cx="2746664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SITUAÇÃO ATUAL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xmlns="" id="{64DCB67C-A8F3-40D7-B36A-6DE4DC424EF6}"/>
              </a:ext>
            </a:extLst>
          </p:cNvPr>
          <p:cNvSpPr/>
          <p:nvPr/>
        </p:nvSpPr>
        <p:spPr>
          <a:xfrm>
            <a:off x="7647709" y="540328"/>
            <a:ext cx="2424545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ln w="0"/>
                <a:solidFill>
                  <a:schemeClr val="tx1"/>
                </a:solidFill>
              </a:rPr>
              <a:t>PROPOSTA</a:t>
            </a:r>
          </a:p>
          <a:p>
            <a:pPr algn="ctr"/>
            <a:r>
              <a:rPr lang="pt-BR" b="1" dirty="0" err="1">
                <a:ln w="0"/>
                <a:solidFill>
                  <a:schemeClr val="tx1"/>
                </a:solidFill>
              </a:rPr>
              <a:t>MaaS</a:t>
            </a:r>
            <a:endParaRPr lang="pt-BR" b="1" dirty="0">
              <a:ln w="0"/>
              <a:solidFill>
                <a:schemeClr val="tx1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7C7BDB1D-591E-4476-991D-F475E4B9CFE3}"/>
              </a:ext>
            </a:extLst>
          </p:cNvPr>
          <p:cNvSpPr/>
          <p:nvPr/>
        </p:nvSpPr>
        <p:spPr>
          <a:xfrm>
            <a:off x="526473" y="387927"/>
            <a:ext cx="1593273" cy="4294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MOB URB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xmlns="" id="{9BBFCABF-D16A-4EA5-BB07-789431ED99C6}"/>
              </a:ext>
            </a:extLst>
          </p:cNvPr>
          <p:cNvSpPr/>
          <p:nvPr/>
        </p:nvSpPr>
        <p:spPr>
          <a:xfrm>
            <a:off x="5353049" y="1752600"/>
            <a:ext cx="2424545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SOLUÇÃO MAIS ADEQUADA</a:t>
            </a:r>
          </a:p>
        </p:txBody>
      </p:sp>
    </p:spTree>
    <p:extLst>
      <p:ext uri="{BB962C8B-B14F-4D97-AF65-F5344CB8AC3E}">
        <p14:creationId xmlns:p14="http://schemas.microsoft.com/office/powerpoint/2010/main" val="2492779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B8F615F2-1572-4971-ABAB-70A8D4943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7709" y="11289"/>
            <a:ext cx="5663333" cy="685800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D7F8582C-2006-4D9B-8B4B-40BB6301F2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2"/>
            <a:ext cx="6096000" cy="6580908"/>
          </a:xfrm>
        </p:spPr>
        <p:txBody>
          <a:bodyPr>
            <a:normAutofit lnSpcReduction="10000"/>
          </a:bodyPr>
          <a:lstStyle/>
          <a:p>
            <a:endParaRPr lang="pt-BR" dirty="0"/>
          </a:p>
          <a:p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CLIENTE FINAL 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PROVEDORES </a:t>
            </a:r>
            <a:r>
              <a:rPr lang="pt-B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MaaS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t-BR" dirty="0"/>
          </a:p>
          <a:p>
            <a:endParaRPr lang="pt-BR" dirty="0"/>
          </a:p>
          <a:p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INTEGRADOR 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SERVIÇOS</a:t>
            </a:r>
          </a:p>
          <a:p>
            <a:endParaRPr lang="pt-BR" dirty="0"/>
          </a:p>
          <a:p>
            <a:endParaRPr lang="pt-BR" dirty="0"/>
          </a:p>
          <a:p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INFRAESTRUTURA</a:t>
            </a:r>
          </a:p>
        </p:txBody>
      </p:sp>
    </p:spTree>
    <p:extLst>
      <p:ext uri="{BB962C8B-B14F-4D97-AF65-F5344CB8AC3E}">
        <p14:creationId xmlns:p14="http://schemas.microsoft.com/office/powerpoint/2010/main" val="28458058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468847C8-90F0-43B2-A0BE-D0F5A0C09A73}"/>
              </a:ext>
            </a:extLst>
          </p:cNvPr>
          <p:cNvGrpSpPr>
            <a:grpSpLocks/>
          </p:cNvGrpSpPr>
          <p:nvPr/>
        </p:nvGrpSpPr>
        <p:grpSpPr bwMode="auto">
          <a:xfrm>
            <a:off x="1" y="235808"/>
            <a:ext cx="12132206" cy="6492685"/>
            <a:chOff x="643" y="-1027"/>
            <a:chExt cx="22411" cy="13153"/>
          </a:xfrm>
        </p:grpSpPr>
        <p:pic>
          <p:nvPicPr>
            <p:cNvPr id="3075" name="Picture 3">
              <a:extLst>
                <a:ext uri="{FF2B5EF4-FFF2-40B4-BE49-F238E27FC236}">
                  <a16:creationId xmlns:a16="http://schemas.microsoft.com/office/drawing/2014/main" xmlns="" id="{E79D46F6-A8BA-4414-A8E0-3788BFCF85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xmlns="" id="{2D3B5A85-434A-4D8F-B066-35830B7A31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5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>
              <a:extLst>
                <a:ext uri="{FF2B5EF4-FFF2-40B4-BE49-F238E27FC236}">
                  <a16:creationId xmlns:a16="http://schemas.microsoft.com/office/drawing/2014/main" xmlns="" id="{846D4138-2F6C-435A-AB58-41652AA6DB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4" y="-520"/>
              <a:ext cx="867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>
              <a:extLst>
                <a:ext uri="{FF2B5EF4-FFF2-40B4-BE49-F238E27FC236}">
                  <a16:creationId xmlns:a16="http://schemas.microsoft.com/office/drawing/2014/main" xmlns="" id="{C3F0C027-D5A1-4998-B0E9-E4521774A1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7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9" name="Picture 7">
              <a:extLst>
                <a:ext uri="{FF2B5EF4-FFF2-40B4-BE49-F238E27FC236}">
                  <a16:creationId xmlns:a16="http://schemas.microsoft.com/office/drawing/2014/main" xmlns="" id="{E39D6D31-9063-495E-95D1-563E6BAA8D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9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>
              <a:extLst>
                <a:ext uri="{FF2B5EF4-FFF2-40B4-BE49-F238E27FC236}">
                  <a16:creationId xmlns:a16="http://schemas.microsoft.com/office/drawing/2014/main" xmlns="" id="{3279DD04-6687-438F-94D6-5CEA8CE216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8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Picture 9">
              <a:extLst>
                <a:ext uri="{FF2B5EF4-FFF2-40B4-BE49-F238E27FC236}">
                  <a16:creationId xmlns:a16="http://schemas.microsoft.com/office/drawing/2014/main" xmlns="" id="{E62448CD-8FA5-46CD-8115-5D07B78129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5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Picture 10">
              <a:extLst>
                <a:ext uri="{FF2B5EF4-FFF2-40B4-BE49-F238E27FC236}">
                  <a16:creationId xmlns:a16="http://schemas.microsoft.com/office/drawing/2014/main" xmlns="" id="{F3AB1617-DC60-485D-981C-C6AFCB7D84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1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Picture 11">
              <a:extLst>
                <a:ext uri="{FF2B5EF4-FFF2-40B4-BE49-F238E27FC236}">
                  <a16:creationId xmlns:a16="http://schemas.microsoft.com/office/drawing/2014/main" xmlns="" id="{C784C419-0358-421F-9437-654BAA44DB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9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Picture 12">
              <a:extLst>
                <a:ext uri="{FF2B5EF4-FFF2-40B4-BE49-F238E27FC236}">
                  <a16:creationId xmlns:a16="http://schemas.microsoft.com/office/drawing/2014/main" xmlns="" id="{00312731-E214-4A4F-ABD2-AD68FBDA6D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8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Picture 13">
              <a:extLst>
                <a:ext uri="{FF2B5EF4-FFF2-40B4-BE49-F238E27FC236}">
                  <a16:creationId xmlns:a16="http://schemas.microsoft.com/office/drawing/2014/main" xmlns="" id="{346E82EF-EC9B-4CF5-B28F-663850F7D9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5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Picture 14">
              <a:extLst>
                <a:ext uri="{FF2B5EF4-FFF2-40B4-BE49-F238E27FC236}">
                  <a16:creationId xmlns:a16="http://schemas.microsoft.com/office/drawing/2014/main" xmlns="" id="{DA161020-5B13-407D-BD66-398522B0F7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1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Picture 15">
              <a:extLst>
                <a:ext uri="{FF2B5EF4-FFF2-40B4-BE49-F238E27FC236}">
                  <a16:creationId xmlns:a16="http://schemas.microsoft.com/office/drawing/2014/main" xmlns="" id="{D549AA18-09FB-4806-9FBE-48C6FC9842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02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8" name="Picture 16">
              <a:extLst>
                <a:ext uri="{FF2B5EF4-FFF2-40B4-BE49-F238E27FC236}">
                  <a16:creationId xmlns:a16="http://schemas.microsoft.com/office/drawing/2014/main" xmlns="" id="{E7252AD3-BEFD-4E7B-9057-B74394A11E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1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9" name="Picture 17">
              <a:extLst>
                <a:ext uri="{FF2B5EF4-FFF2-40B4-BE49-F238E27FC236}">
                  <a16:creationId xmlns:a16="http://schemas.microsoft.com/office/drawing/2014/main" xmlns="" id="{184D9261-4AD8-4560-B4C2-77FE05DA71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1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0" name="Picture 18">
              <a:extLst>
                <a:ext uri="{FF2B5EF4-FFF2-40B4-BE49-F238E27FC236}">
                  <a16:creationId xmlns:a16="http://schemas.microsoft.com/office/drawing/2014/main" xmlns="" id="{88093BEC-20E2-4D5B-938E-792931B718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64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1" name="Picture 19">
              <a:extLst>
                <a:ext uri="{FF2B5EF4-FFF2-40B4-BE49-F238E27FC236}">
                  <a16:creationId xmlns:a16="http://schemas.microsoft.com/office/drawing/2014/main" xmlns="" id="{915EF99B-1BC8-49B0-A138-F98ED3E1F5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0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2" name="Picture 20">
              <a:extLst>
                <a:ext uri="{FF2B5EF4-FFF2-40B4-BE49-F238E27FC236}">
                  <a16:creationId xmlns:a16="http://schemas.microsoft.com/office/drawing/2014/main" xmlns="" id="{14BAA2B6-07CA-4813-8DC2-777281E7A7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0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3" name="Picture 21">
              <a:extLst>
                <a:ext uri="{FF2B5EF4-FFF2-40B4-BE49-F238E27FC236}">
                  <a16:creationId xmlns:a16="http://schemas.microsoft.com/office/drawing/2014/main" xmlns="" id="{5FB43AC4-72E6-4FCD-895B-6BCC5B2B91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59" y="-520"/>
              <a:ext cx="867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4" name="Picture 22">
              <a:extLst>
                <a:ext uri="{FF2B5EF4-FFF2-40B4-BE49-F238E27FC236}">
                  <a16:creationId xmlns:a16="http://schemas.microsoft.com/office/drawing/2014/main" xmlns="" id="{4D3F4BB3-ED30-4EDE-B892-5A72D47C8D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72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5" name="Picture 23">
              <a:extLst>
                <a:ext uri="{FF2B5EF4-FFF2-40B4-BE49-F238E27FC236}">
                  <a16:creationId xmlns:a16="http://schemas.microsoft.com/office/drawing/2014/main" xmlns="" id="{3C30E8D8-85BD-40A4-85F7-0901942506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68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6" name="Picture 24">
              <a:extLst>
                <a:ext uri="{FF2B5EF4-FFF2-40B4-BE49-F238E27FC236}">
                  <a16:creationId xmlns:a16="http://schemas.microsoft.com/office/drawing/2014/main" xmlns="" id="{F5ED0F18-0897-4831-8792-9335C3A2A5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97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7" name="Picture 25">
              <a:extLst>
                <a:ext uri="{FF2B5EF4-FFF2-40B4-BE49-F238E27FC236}">
                  <a16:creationId xmlns:a16="http://schemas.microsoft.com/office/drawing/2014/main" xmlns="" id="{464B2190-2DEA-4C8C-B5C1-726C5EE08D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14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8" name="Picture 26">
              <a:extLst>
                <a:ext uri="{FF2B5EF4-FFF2-40B4-BE49-F238E27FC236}">
                  <a16:creationId xmlns:a16="http://schemas.microsoft.com/office/drawing/2014/main" xmlns="" id="{98988475-0260-473F-8B73-6D472BC8EA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30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7">
              <a:extLst>
                <a:ext uri="{FF2B5EF4-FFF2-40B4-BE49-F238E27FC236}">
                  <a16:creationId xmlns:a16="http://schemas.microsoft.com/office/drawing/2014/main" xmlns="" id="{027D6B41-7D55-4A6F-8A6D-B5BF5F7F63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" y="-1027"/>
              <a:ext cx="21529" cy="13153"/>
            </a:xfrm>
            <a:prstGeom prst="rect">
              <a:avLst/>
            </a:prstGeom>
            <a:noFill/>
            <a:ln w="52773">
              <a:solidFill>
                <a:srgbClr val="B48A4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pic>
          <p:nvPicPr>
            <p:cNvPr id="3100" name="Picture 28">
              <a:extLst>
                <a:ext uri="{FF2B5EF4-FFF2-40B4-BE49-F238E27FC236}">
                  <a16:creationId xmlns:a16="http://schemas.microsoft.com/office/drawing/2014/main" xmlns="" id="{57DF2CF4-7D3B-4393-806C-74F12E6215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0" y="2007"/>
              <a:ext cx="8446" cy="3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1" name="Picture 29">
              <a:extLst>
                <a:ext uri="{FF2B5EF4-FFF2-40B4-BE49-F238E27FC236}">
                  <a16:creationId xmlns:a16="http://schemas.microsoft.com/office/drawing/2014/main" xmlns="" id="{A22D2C0A-2B1D-41CC-B457-D7B5E4C213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99" y="-16"/>
              <a:ext cx="841" cy="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2" name="Picture 30">
              <a:extLst>
                <a:ext uri="{FF2B5EF4-FFF2-40B4-BE49-F238E27FC236}">
                  <a16:creationId xmlns:a16="http://schemas.microsoft.com/office/drawing/2014/main" xmlns="" id="{2FFCF96E-228A-4F77-9523-5DBFC9D4CD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3" y="7143"/>
              <a:ext cx="841" cy="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3" name="Picture 31">
              <a:extLst>
                <a:ext uri="{FF2B5EF4-FFF2-40B4-BE49-F238E27FC236}">
                  <a16:creationId xmlns:a16="http://schemas.microsoft.com/office/drawing/2014/main" xmlns="" id="{BDE51B77-01EF-49CB-BB79-1C10202633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99" y="10028"/>
              <a:ext cx="841" cy="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4" name="Picture 32">
              <a:extLst>
                <a:ext uri="{FF2B5EF4-FFF2-40B4-BE49-F238E27FC236}">
                  <a16:creationId xmlns:a16="http://schemas.microsoft.com/office/drawing/2014/main" xmlns="" id="{D7CB6E78-CF9A-4239-AF61-C09A7F81CD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5" y="7205"/>
              <a:ext cx="1948" cy="1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5" name="Picture 33">
              <a:extLst>
                <a:ext uri="{FF2B5EF4-FFF2-40B4-BE49-F238E27FC236}">
                  <a16:creationId xmlns:a16="http://schemas.microsoft.com/office/drawing/2014/main" xmlns="" id="{A23472D5-4CA2-4A1B-8724-D7A5092474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2" y="7019"/>
              <a:ext cx="1520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6" name="Picture 34">
              <a:extLst>
                <a:ext uri="{FF2B5EF4-FFF2-40B4-BE49-F238E27FC236}">
                  <a16:creationId xmlns:a16="http://schemas.microsoft.com/office/drawing/2014/main" xmlns="" id="{49007E7B-3102-449B-BA94-6850CC0788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38" y="6393"/>
              <a:ext cx="2878" cy="2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7" name="Picture 35">
              <a:extLst>
                <a:ext uri="{FF2B5EF4-FFF2-40B4-BE49-F238E27FC236}">
                  <a16:creationId xmlns:a16="http://schemas.microsoft.com/office/drawing/2014/main" xmlns="" id="{7C4CF09B-78E0-4818-90A9-C9A74D6A7E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3" y="6955"/>
              <a:ext cx="2215" cy="1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8" name="Picture 36">
              <a:extLst>
                <a:ext uri="{FF2B5EF4-FFF2-40B4-BE49-F238E27FC236}">
                  <a16:creationId xmlns:a16="http://schemas.microsoft.com/office/drawing/2014/main" xmlns="" id="{0F170860-CB1C-459D-9EA5-4E22A2BF9B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7" y="6920"/>
              <a:ext cx="1720" cy="1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15" name="Picture 43">
              <a:extLst>
                <a:ext uri="{FF2B5EF4-FFF2-40B4-BE49-F238E27FC236}">
                  <a16:creationId xmlns:a16="http://schemas.microsoft.com/office/drawing/2014/main" xmlns="" id="{934FEC87-983C-4D13-B4A8-7F60931DB1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" y="9565"/>
              <a:ext cx="2199" cy="2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17" name="Picture 45">
              <a:extLst>
                <a:ext uri="{FF2B5EF4-FFF2-40B4-BE49-F238E27FC236}">
                  <a16:creationId xmlns:a16="http://schemas.microsoft.com/office/drawing/2014/main" xmlns="" id="{C4EFFB19-07A4-422F-ABA6-C3DCB8CEB9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95" y="3126"/>
              <a:ext cx="841" cy="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39405283-1132-4F85-AEAD-4B507F561147}"/>
              </a:ext>
            </a:extLst>
          </p:cNvPr>
          <p:cNvSpPr/>
          <p:nvPr/>
        </p:nvSpPr>
        <p:spPr>
          <a:xfrm>
            <a:off x="3157666" y="1713745"/>
            <a:ext cx="462803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GESTOR PÚBLICO</a:t>
            </a:r>
            <a:endParaRPr lang="pt-B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AutoShape 2" descr="Image result for 99 taxis">
            <a:extLst>
              <a:ext uri="{FF2B5EF4-FFF2-40B4-BE49-F238E27FC236}">
                <a16:creationId xmlns:a16="http://schemas.microsoft.com/office/drawing/2014/main" xmlns="" id="{4C09A0BE-1C87-4621-887D-CBCD8562B6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10" descr="Image result for 99 taxis">
            <a:extLst>
              <a:ext uri="{FF2B5EF4-FFF2-40B4-BE49-F238E27FC236}">
                <a16:creationId xmlns:a16="http://schemas.microsoft.com/office/drawing/2014/main" xmlns="" id="{24658D4B-5A7D-4D1A-8964-0945353C3B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62" name="Picture 14" descr="Image result for 99 taxis">
            <a:extLst>
              <a:ext uri="{FF2B5EF4-FFF2-40B4-BE49-F238E27FC236}">
                <a16:creationId xmlns:a16="http://schemas.microsoft.com/office/drawing/2014/main" xmlns="" id="{3272C569-869E-430C-8889-3CD44C546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422" y="5303385"/>
            <a:ext cx="1401993" cy="142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Image result for METRO SAO PAULO LOGO">
            <a:extLst>
              <a:ext uri="{FF2B5EF4-FFF2-40B4-BE49-F238E27FC236}">
                <a16:creationId xmlns:a16="http://schemas.microsoft.com/office/drawing/2014/main" xmlns="" id="{C6882901-548B-4831-8C6A-F8646F474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53" y="5160312"/>
            <a:ext cx="1816770" cy="136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Image result for logo da cptm">
            <a:extLst>
              <a:ext uri="{FF2B5EF4-FFF2-40B4-BE49-F238E27FC236}">
                <a16:creationId xmlns:a16="http://schemas.microsoft.com/office/drawing/2014/main" xmlns="" id="{E5277EC4-D988-40A6-A4E2-9A4AEC6A3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4" y="5165821"/>
            <a:ext cx="1280192" cy="136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Image result for ZAZCAR SÃO PAULO">
            <a:extLst>
              <a:ext uri="{FF2B5EF4-FFF2-40B4-BE49-F238E27FC236}">
                <a16:creationId xmlns:a16="http://schemas.microsoft.com/office/drawing/2014/main" xmlns="" id="{6DCEC68B-1A6E-4978-A9CE-934027BF8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432" y="5303385"/>
            <a:ext cx="2009494" cy="124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7300DFAE-BCF3-4975-BA37-978553A560D8}"/>
              </a:ext>
            </a:extLst>
          </p:cNvPr>
          <p:cNvSpPr txBox="1"/>
          <p:nvPr/>
        </p:nvSpPr>
        <p:spPr>
          <a:xfrm>
            <a:off x="1339985" y="7853644"/>
            <a:ext cx="1015608" cy="27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2" name="AutoShape 6" descr="Image result for logo da emtu spaulo">
            <a:extLst>
              <a:ext uri="{FF2B5EF4-FFF2-40B4-BE49-F238E27FC236}">
                <a16:creationId xmlns:a16="http://schemas.microsoft.com/office/drawing/2014/main" xmlns="" id="{76C37325-8E5B-410E-9B73-7210B08CD3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59455" y="6184798"/>
            <a:ext cx="177767" cy="23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34" name="Picture 10" descr="Image result for logo da emtu spaulo">
            <a:extLst>
              <a:ext uri="{FF2B5EF4-FFF2-40B4-BE49-F238E27FC236}">
                <a16:creationId xmlns:a16="http://schemas.microsoft.com/office/drawing/2014/main" xmlns="" id="{C50041A5-2FC5-4F42-AA9F-61001B829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2414594"/>
            <a:ext cx="747604" cy="72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0BD6A552-D178-4857-B28C-6A153DB399C0}"/>
              </a:ext>
            </a:extLst>
          </p:cNvPr>
          <p:cNvSpPr/>
          <p:nvPr/>
        </p:nvSpPr>
        <p:spPr>
          <a:xfrm>
            <a:off x="9520525" y="7898873"/>
            <a:ext cx="512635" cy="560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0" name="Picture 2" descr="Image result for uber logo 2019">
            <a:extLst>
              <a:ext uri="{FF2B5EF4-FFF2-40B4-BE49-F238E27FC236}">
                <a16:creationId xmlns:a16="http://schemas.microsoft.com/office/drawing/2014/main" xmlns="" id="{0E8FEAB1-5946-4DA6-BCF9-8A135F927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637" y="5454933"/>
            <a:ext cx="1401993" cy="115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C42042B8-7C16-4D2E-8579-BBCE7F4C7BB2}"/>
              </a:ext>
            </a:extLst>
          </p:cNvPr>
          <p:cNvSpPr txBox="1"/>
          <p:nvPr/>
        </p:nvSpPr>
        <p:spPr>
          <a:xfrm>
            <a:off x="9989396" y="2307950"/>
            <a:ext cx="225500" cy="475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2054" name="Picture 6" descr="Resultado de imagem para sptrans logo">
            <a:extLst>
              <a:ext uri="{FF2B5EF4-FFF2-40B4-BE49-F238E27FC236}">
                <a16:creationId xmlns:a16="http://schemas.microsoft.com/office/drawing/2014/main" xmlns="" id="{2989B3B7-2A07-4EC8-A383-582821BA0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251" y="2607733"/>
            <a:ext cx="796987" cy="56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m para GROW PATINETES LOGO">
            <a:extLst>
              <a:ext uri="{FF2B5EF4-FFF2-40B4-BE49-F238E27FC236}">
                <a16:creationId xmlns:a16="http://schemas.microsoft.com/office/drawing/2014/main" xmlns="" id="{70728E4A-2395-4F02-A0FB-33A48C23E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649" y="5144254"/>
            <a:ext cx="1816770" cy="147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433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468847C8-90F0-43B2-A0BE-D0F5A0C09A73}"/>
              </a:ext>
            </a:extLst>
          </p:cNvPr>
          <p:cNvGrpSpPr>
            <a:grpSpLocks/>
          </p:cNvGrpSpPr>
          <p:nvPr/>
        </p:nvGrpSpPr>
        <p:grpSpPr bwMode="auto">
          <a:xfrm>
            <a:off x="739307" y="182657"/>
            <a:ext cx="11617260" cy="6492685"/>
            <a:chOff x="643" y="-1027"/>
            <a:chExt cx="22411" cy="13153"/>
          </a:xfrm>
        </p:grpSpPr>
        <p:pic>
          <p:nvPicPr>
            <p:cNvPr id="3075" name="Picture 3">
              <a:extLst>
                <a:ext uri="{FF2B5EF4-FFF2-40B4-BE49-F238E27FC236}">
                  <a16:creationId xmlns:a16="http://schemas.microsoft.com/office/drawing/2014/main" xmlns="" id="{E79D46F6-A8BA-4414-A8E0-3788BFCF85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xmlns="" id="{2D3B5A85-434A-4D8F-B066-35830B7A31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5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>
              <a:extLst>
                <a:ext uri="{FF2B5EF4-FFF2-40B4-BE49-F238E27FC236}">
                  <a16:creationId xmlns:a16="http://schemas.microsoft.com/office/drawing/2014/main" xmlns="" id="{846D4138-2F6C-435A-AB58-41652AA6DB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4" y="-520"/>
              <a:ext cx="867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>
              <a:extLst>
                <a:ext uri="{FF2B5EF4-FFF2-40B4-BE49-F238E27FC236}">
                  <a16:creationId xmlns:a16="http://schemas.microsoft.com/office/drawing/2014/main" xmlns="" id="{C3F0C027-D5A1-4998-B0E9-E4521774A1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7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9" name="Picture 7">
              <a:extLst>
                <a:ext uri="{FF2B5EF4-FFF2-40B4-BE49-F238E27FC236}">
                  <a16:creationId xmlns:a16="http://schemas.microsoft.com/office/drawing/2014/main" xmlns="" id="{E39D6D31-9063-495E-95D1-563E6BAA8D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9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>
              <a:extLst>
                <a:ext uri="{FF2B5EF4-FFF2-40B4-BE49-F238E27FC236}">
                  <a16:creationId xmlns:a16="http://schemas.microsoft.com/office/drawing/2014/main" xmlns="" id="{3279DD04-6687-438F-94D6-5CEA8CE216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8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Picture 9">
              <a:extLst>
                <a:ext uri="{FF2B5EF4-FFF2-40B4-BE49-F238E27FC236}">
                  <a16:creationId xmlns:a16="http://schemas.microsoft.com/office/drawing/2014/main" xmlns="" id="{E62448CD-8FA5-46CD-8115-5D07B78129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5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Picture 10">
              <a:extLst>
                <a:ext uri="{FF2B5EF4-FFF2-40B4-BE49-F238E27FC236}">
                  <a16:creationId xmlns:a16="http://schemas.microsoft.com/office/drawing/2014/main" xmlns="" id="{F3AB1617-DC60-485D-981C-C6AFCB7D84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1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Picture 11">
              <a:extLst>
                <a:ext uri="{FF2B5EF4-FFF2-40B4-BE49-F238E27FC236}">
                  <a16:creationId xmlns:a16="http://schemas.microsoft.com/office/drawing/2014/main" xmlns="" id="{C784C419-0358-421F-9437-654BAA44DB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9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Picture 12">
              <a:extLst>
                <a:ext uri="{FF2B5EF4-FFF2-40B4-BE49-F238E27FC236}">
                  <a16:creationId xmlns:a16="http://schemas.microsoft.com/office/drawing/2014/main" xmlns="" id="{00312731-E214-4A4F-ABD2-AD68FBDA6D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8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Picture 13">
              <a:extLst>
                <a:ext uri="{FF2B5EF4-FFF2-40B4-BE49-F238E27FC236}">
                  <a16:creationId xmlns:a16="http://schemas.microsoft.com/office/drawing/2014/main" xmlns="" id="{346E82EF-EC9B-4CF5-B28F-663850F7D9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5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Picture 14">
              <a:extLst>
                <a:ext uri="{FF2B5EF4-FFF2-40B4-BE49-F238E27FC236}">
                  <a16:creationId xmlns:a16="http://schemas.microsoft.com/office/drawing/2014/main" xmlns="" id="{DA161020-5B13-407D-BD66-398522B0F7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1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Picture 15">
              <a:extLst>
                <a:ext uri="{FF2B5EF4-FFF2-40B4-BE49-F238E27FC236}">
                  <a16:creationId xmlns:a16="http://schemas.microsoft.com/office/drawing/2014/main" xmlns="" id="{D549AA18-09FB-4806-9FBE-48C6FC9842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02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8" name="Picture 16">
              <a:extLst>
                <a:ext uri="{FF2B5EF4-FFF2-40B4-BE49-F238E27FC236}">
                  <a16:creationId xmlns:a16="http://schemas.microsoft.com/office/drawing/2014/main" xmlns="" id="{E7252AD3-BEFD-4E7B-9057-B74394A11E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1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9" name="Picture 17">
              <a:extLst>
                <a:ext uri="{FF2B5EF4-FFF2-40B4-BE49-F238E27FC236}">
                  <a16:creationId xmlns:a16="http://schemas.microsoft.com/office/drawing/2014/main" xmlns="" id="{184D9261-4AD8-4560-B4C2-77FE05DA71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1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0" name="Picture 18">
              <a:extLst>
                <a:ext uri="{FF2B5EF4-FFF2-40B4-BE49-F238E27FC236}">
                  <a16:creationId xmlns:a16="http://schemas.microsoft.com/office/drawing/2014/main" xmlns="" id="{88093BEC-20E2-4D5B-938E-792931B718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64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1" name="Picture 19">
              <a:extLst>
                <a:ext uri="{FF2B5EF4-FFF2-40B4-BE49-F238E27FC236}">
                  <a16:creationId xmlns:a16="http://schemas.microsoft.com/office/drawing/2014/main" xmlns="" id="{915EF99B-1BC8-49B0-A138-F98ED3E1F5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0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2" name="Picture 20">
              <a:extLst>
                <a:ext uri="{FF2B5EF4-FFF2-40B4-BE49-F238E27FC236}">
                  <a16:creationId xmlns:a16="http://schemas.microsoft.com/office/drawing/2014/main" xmlns="" id="{14BAA2B6-07CA-4813-8DC2-777281E7A7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0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3" name="Picture 21">
              <a:extLst>
                <a:ext uri="{FF2B5EF4-FFF2-40B4-BE49-F238E27FC236}">
                  <a16:creationId xmlns:a16="http://schemas.microsoft.com/office/drawing/2014/main" xmlns="" id="{5FB43AC4-72E6-4FCD-895B-6BCC5B2B91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59" y="-520"/>
              <a:ext cx="867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4" name="Picture 22">
              <a:extLst>
                <a:ext uri="{FF2B5EF4-FFF2-40B4-BE49-F238E27FC236}">
                  <a16:creationId xmlns:a16="http://schemas.microsoft.com/office/drawing/2014/main" xmlns="" id="{4D3F4BB3-ED30-4EDE-B892-5A72D47C8D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72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5" name="Picture 23">
              <a:extLst>
                <a:ext uri="{FF2B5EF4-FFF2-40B4-BE49-F238E27FC236}">
                  <a16:creationId xmlns:a16="http://schemas.microsoft.com/office/drawing/2014/main" xmlns="" id="{3C30E8D8-85BD-40A4-85F7-0901942506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68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6" name="Picture 24">
              <a:extLst>
                <a:ext uri="{FF2B5EF4-FFF2-40B4-BE49-F238E27FC236}">
                  <a16:creationId xmlns:a16="http://schemas.microsoft.com/office/drawing/2014/main" xmlns="" id="{F5ED0F18-0897-4831-8792-9335C3A2A5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97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7" name="Picture 25">
              <a:extLst>
                <a:ext uri="{FF2B5EF4-FFF2-40B4-BE49-F238E27FC236}">
                  <a16:creationId xmlns:a16="http://schemas.microsoft.com/office/drawing/2014/main" xmlns="" id="{464B2190-2DEA-4C8C-B5C1-726C5EE08D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14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8" name="Picture 26">
              <a:extLst>
                <a:ext uri="{FF2B5EF4-FFF2-40B4-BE49-F238E27FC236}">
                  <a16:creationId xmlns:a16="http://schemas.microsoft.com/office/drawing/2014/main" xmlns="" id="{98988475-0260-473F-8B73-6D472BC8EA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30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7">
              <a:extLst>
                <a:ext uri="{FF2B5EF4-FFF2-40B4-BE49-F238E27FC236}">
                  <a16:creationId xmlns:a16="http://schemas.microsoft.com/office/drawing/2014/main" xmlns="" id="{027D6B41-7D55-4A6F-8A6D-B5BF5F7F63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" y="-1027"/>
              <a:ext cx="21529" cy="13153"/>
            </a:xfrm>
            <a:prstGeom prst="rect">
              <a:avLst/>
            </a:prstGeom>
            <a:noFill/>
            <a:ln w="52773">
              <a:solidFill>
                <a:srgbClr val="B48A4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pic>
          <p:nvPicPr>
            <p:cNvPr id="3100" name="Picture 28">
              <a:extLst>
                <a:ext uri="{FF2B5EF4-FFF2-40B4-BE49-F238E27FC236}">
                  <a16:creationId xmlns:a16="http://schemas.microsoft.com/office/drawing/2014/main" xmlns="" id="{57DF2CF4-7D3B-4393-806C-74F12E6215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0" y="2007"/>
              <a:ext cx="8446" cy="3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1" name="Picture 29">
              <a:extLst>
                <a:ext uri="{FF2B5EF4-FFF2-40B4-BE49-F238E27FC236}">
                  <a16:creationId xmlns:a16="http://schemas.microsoft.com/office/drawing/2014/main" xmlns="" id="{A22D2C0A-2B1D-41CC-B457-D7B5E4C213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99" y="-16"/>
              <a:ext cx="841" cy="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2" name="Picture 30">
              <a:extLst>
                <a:ext uri="{FF2B5EF4-FFF2-40B4-BE49-F238E27FC236}">
                  <a16:creationId xmlns:a16="http://schemas.microsoft.com/office/drawing/2014/main" xmlns="" id="{2FFCF96E-228A-4F77-9523-5DBFC9D4CD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3" y="7143"/>
              <a:ext cx="841" cy="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3" name="Picture 31">
              <a:extLst>
                <a:ext uri="{FF2B5EF4-FFF2-40B4-BE49-F238E27FC236}">
                  <a16:creationId xmlns:a16="http://schemas.microsoft.com/office/drawing/2014/main" xmlns="" id="{BDE51B77-01EF-49CB-BB79-1C10202633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99" y="10028"/>
              <a:ext cx="841" cy="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4" name="Picture 32">
              <a:extLst>
                <a:ext uri="{FF2B5EF4-FFF2-40B4-BE49-F238E27FC236}">
                  <a16:creationId xmlns:a16="http://schemas.microsoft.com/office/drawing/2014/main" xmlns="" id="{D7CB6E78-CF9A-4239-AF61-C09A7F81CD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5" y="7205"/>
              <a:ext cx="1948" cy="1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5" name="Picture 33">
              <a:extLst>
                <a:ext uri="{FF2B5EF4-FFF2-40B4-BE49-F238E27FC236}">
                  <a16:creationId xmlns:a16="http://schemas.microsoft.com/office/drawing/2014/main" xmlns="" id="{A23472D5-4CA2-4A1B-8724-D7A5092474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2" y="7019"/>
              <a:ext cx="1520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6" name="Picture 34">
              <a:extLst>
                <a:ext uri="{FF2B5EF4-FFF2-40B4-BE49-F238E27FC236}">
                  <a16:creationId xmlns:a16="http://schemas.microsoft.com/office/drawing/2014/main" xmlns="" id="{49007E7B-3102-449B-BA94-6850CC0788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38" y="6393"/>
              <a:ext cx="2878" cy="2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7" name="Picture 35">
              <a:extLst>
                <a:ext uri="{FF2B5EF4-FFF2-40B4-BE49-F238E27FC236}">
                  <a16:creationId xmlns:a16="http://schemas.microsoft.com/office/drawing/2014/main" xmlns="" id="{7C4CF09B-78E0-4818-90A9-C9A74D6A7E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3" y="6955"/>
              <a:ext cx="2215" cy="1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8" name="Picture 36">
              <a:extLst>
                <a:ext uri="{FF2B5EF4-FFF2-40B4-BE49-F238E27FC236}">
                  <a16:creationId xmlns:a16="http://schemas.microsoft.com/office/drawing/2014/main" xmlns="" id="{0F170860-CB1C-459D-9EA5-4E22A2BF9B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7" y="6920"/>
              <a:ext cx="1720" cy="1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17" name="Picture 45">
              <a:extLst>
                <a:ext uri="{FF2B5EF4-FFF2-40B4-BE49-F238E27FC236}">
                  <a16:creationId xmlns:a16="http://schemas.microsoft.com/office/drawing/2014/main" xmlns="" id="{C4EFFB19-07A4-422F-ABA6-C3DCB8CEB9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95" y="3126"/>
              <a:ext cx="841" cy="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39405283-1132-4F85-AEAD-4B507F561147}"/>
              </a:ext>
            </a:extLst>
          </p:cNvPr>
          <p:cNvSpPr/>
          <p:nvPr/>
        </p:nvSpPr>
        <p:spPr>
          <a:xfrm>
            <a:off x="3157665" y="1713745"/>
            <a:ext cx="532043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GESTOR   PRIVADO</a:t>
            </a:r>
            <a:endParaRPr lang="pt-B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Seta: para a Direita 5">
            <a:extLst>
              <a:ext uri="{FF2B5EF4-FFF2-40B4-BE49-F238E27FC236}">
                <a16:creationId xmlns:a16="http://schemas.microsoft.com/office/drawing/2014/main" xmlns="" id="{DADAA03A-5A76-4E0E-B2AC-26C1E247F3F2}"/>
              </a:ext>
            </a:extLst>
          </p:cNvPr>
          <p:cNvSpPr/>
          <p:nvPr/>
        </p:nvSpPr>
        <p:spPr>
          <a:xfrm>
            <a:off x="880533" y="2099733"/>
            <a:ext cx="2946205" cy="1083734"/>
          </a:xfrm>
          <a:prstGeom prst="rightArrow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AUTORIDADE PÚBLICA</a:t>
            </a:r>
          </a:p>
        </p:txBody>
      </p:sp>
      <p:pic>
        <p:nvPicPr>
          <p:cNvPr id="8" name="Imagem 7" descr="Uma imagem contendo sentado, relógio&#10;&#10;Descrição gerada automaticamente">
            <a:extLst>
              <a:ext uri="{FF2B5EF4-FFF2-40B4-BE49-F238E27FC236}">
                <a16:creationId xmlns:a16="http://schemas.microsoft.com/office/drawing/2014/main" xmlns="" id="{59E845A5-8A5F-415C-A633-07E2FC269A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1787" y="5819817"/>
            <a:ext cx="2067192" cy="75031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3AB03D15-F773-4D19-A90D-05DEA831F2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38564" y="5783388"/>
            <a:ext cx="2926082" cy="750314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2F7624AD-D18B-4FBF-9D8F-C937A9E9B80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08730" y="5655678"/>
            <a:ext cx="2478320" cy="875353"/>
          </a:xfrm>
          <a:prstGeom prst="rect">
            <a:avLst/>
          </a:prstGeom>
        </p:spPr>
      </p:pic>
      <p:pic>
        <p:nvPicPr>
          <p:cNvPr id="3074" name="Picture 2" descr="Resultado de imagem para mtr corporation logo">
            <a:extLst>
              <a:ext uri="{FF2B5EF4-FFF2-40B4-BE49-F238E27FC236}">
                <a16:creationId xmlns:a16="http://schemas.microsoft.com/office/drawing/2014/main" xmlns="" id="{506AF3DB-DA59-40D7-B96E-1D2977793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374" y="5783388"/>
            <a:ext cx="2478320" cy="78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77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F51EACAC-9FDB-4C64-874A-55684B14A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1" y="711200"/>
            <a:ext cx="3085720" cy="5196359"/>
          </a:xfrm>
          <a:custGeom>
            <a:avLst/>
            <a:gdLst>
              <a:gd name="connsiteX0" fmla="*/ 497480 w 10607040"/>
              <a:gd name="connsiteY0" fmla="*/ 0 h 4956048"/>
              <a:gd name="connsiteX1" fmla="*/ 10607040 w 10607040"/>
              <a:gd name="connsiteY1" fmla="*/ 0 h 4956048"/>
              <a:gd name="connsiteX2" fmla="*/ 10607040 w 10607040"/>
              <a:gd name="connsiteY2" fmla="*/ 4485407 h 4956048"/>
              <a:gd name="connsiteX3" fmla="*/ 10131692 w 10607040"/>
              <a:gd name="connsiteY3" fmla="*/ 4956048 h 4956048"/>
              <a:gd name="connsiteX4" fmla="*/ 0 w 10607040"/>
              <a:gd name="connsiteY4" fmla="*/ 4956048 h 4956048"/>
              <a:gd name="connsiteX5" fmla="*/ 0 w 10607040"/>
              <a:gd name="connsiteY5" fmla="*/ 492554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07040" h="4956048">
                <a:moveTo>
                  <a:pt x="497480" y="0"/>
                </a:moveTo>
                <a:lnTo>
                  <a:pt x="10607040" y="0"/>
                </a:lnTo>
                <a:lnTo>
                  <a:pt x="10607040" y="4485407"/>
                </a:lnTo>
                <a:lnTo>
                  <a:pt x="10131692" y="4956048"/>
                </a:lnTo>
                <a:lnTo>
                  <a:pt x="0" y="4956048"/>
                </a:lnTo>
                <a:lnTo>
                  <a:pt x="0" y="492554"/>
                </a:lnTo>
                <a:close/>
              </a:path>
            </a:pathLst>
          </a:cu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24EED93F-8132-47F2-9487-B7ABCB73F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022" y="620722"/>
            <a:ext cx="3725838" cy="5286838"/>
          </a:xfrm>
          <a:custGeom>
            <a:avLst/>
            <a:gdLst>
              <a:gd name="connsiteX0" fmla="*/ 497480 w 10607040"/>
              <a:gd name="connsiteY0" fmla="*/ 0 h 4956048"/>
              <a:gd name="connsiteX1" fmla="*/ 10607040 w 10607040"/>
              <a:gd name="connsiteY1" fmla="*/ 0 h 4956048"/>
              <a:gd name="connsiteX2" fmla="*/ 10607040 w 10607040"/>
              <a:gd name="connsiteY2" fmla="*/ 4485407 h 4956048"/>
              <a:gd name="connsiteX3" fmla="*/ 10131692 w 10607040"/>
              <a:gd name="connsiteY3" fmla="*/ 4956048 h 4956048"/>
              <a:gd name="connsiteX4" fmla="*/ 0 w 10607040"/>
              <a:gd name="connsiteY4" fmla="*/ 4956048 h 4956048"/>
              <a:gd name="connsiteX5" fmla="*/ 0 w 10607040"/>
              <a:gd name="connsiteY5" fmla="*/ 492554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07040" h="4956048">
                <a:moveTo>
                  <a:pt x="497480" y="0"/>
                </a:moveTo>
                <a:lnTo>
                  <a:pt x="10607040" y="0"/>
                </a:lnTo>
                <a:lnTo>
                  <a:pt x="10607040" y="4485407"/>
                </a:lnTo>
                <a:lnTo>
                  <a:pt x="10131692" y="4956048"/>
                </a:lnTo>
                <a:lnTo>
                  <a:pt x="0" y="4956048"/>
                </a:lnTo>
                <a:lnTo>
                  <a:pt x="0" y="492554"/>
                </a:lnTo>
                <a:close/>
              </a:path>
            </a:pathLst>
          </a:cu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C76C26A2-C12F-4B61-AE79-7C441EACF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861" y="665960"/>
            <a:ext cx="4002910" cy="5286838"/>
          </a:xfrm>
          <a:custGeom>
            <a:avLst/>
            <a:gdLst>
              <a:gd name="connsiteX0" fmla="*/ 497480 w 10607040"/>
              <a:gd name="connsiteY0" fmla="*/ 0 h 4956048"/>
              <a:gd name="connsiteX1" fmla="*/ 10607040 w 10607040"/>
              <a:gd name="connsiteY1" fmla="*/ 0 h 4956048"/>
              <a:gd name="connsiteX2" fmla="*/ 10607040 w 10607040"/>
              <a:gd name="connsiteY2" fmla="*/ 4485407 h 4956048"/>
              <a:gd name="connsiteX3" fmla="*/ 10131692 w 10607040"/>
              <a:gd name="connsiteY3" fmla="*/ 4956048 h 4956048"/>
              <a:gd name="connsiteX4" fmla="*/ 0 w 10607040"/>
              <a:gd name="connsiteY4" fmla="*/ 4956048 h 4956048"/>
              <a:gd name="connsiteX5" fmla="*/ 0 w 10607040"/>
              <a:gd name="connsiteY5" fmla="*/ 492554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07040" h="4956048">
                <a:moveTo>
                  <a:pt x="497480" y="0"/>
                </a:moveTo>
                <a:lnTo>
                  <a:pt x="10607040" y="0"/>
                </a:lnTo>
                <a:lnTo>
                  <a:pt x="10607040" y="4485407"/>
                </a:lnTo>
                <a:lnTo>
                  <a:pt x="10131692" y="4956048"/>
                </a:lnTo>
                <a:lnTo>
                  <a:pt x="0" y="4956048"/>
                </a:lnTo>
                <a:lnTo>
                  <a:pt x="0" y="4925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5990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468847C8-90F0-43B2-A0BE-D0F5A0C09A73}"/>
              </a:ext>
            </a:extLst>
          </p:cNvPr>
          <p:cNvGrpSpPr>
            <a:grpSpLocks/>
          </p:cNvGrpSpPr>
          <p:nvPr/>
        </p:nvGrpSpPr>
        <p:grpSpPr bwMode="auto">
          <a:xfrm>
            <a:off x="739307" y="182657"/>
            <a:ext cx="11617260" cy="6492685"/>
            <a:chOff x="643" y="-1027"/>
            <a:chExt cx="22411" cy="13153"/>
          </a:xfrm>
        </p:grpSpPr>
        <p:pic>
          <p:nvPicPr>
            <p:cNvPr id="3075" name="Picture 3">
              <a:extLst>
                <a:ext uri="{FF2B5EF4-FFF2-40B4-BE49-F238E27FC236}">
                  <a16:creationId xmlns:a16="http://schemas.microsoft.com/office/drawing/2014/main" xmlns="" id="{E79D46F6-A8BA-4414-A8E0-3788BFCF85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xmlns="" id="{2D3B5A85-434A-4D8F-B066-35830B7A31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5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>
              <a:extLst>
                <a:ext uri="{FF2B5EF4-FFF2-40B4-BE49-F238E27FC236}">
                  <a16:creationId xmlns:a16="http://schemas.microsoft.com/office/drawing/2014/main" xmlns="" id="{846D4138-2F6C-435A-AB58-41652AA6DB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4" y="-520"/>
              <a:ext cx="867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>
              <a:extLst>
                <a:ext uri="{FF2B5EF4-FFF2-40B4-BE49-F238E27FC236}">
                  <a16:creationId xmlns:a16="http://schemas.microsoft.com/office/drawing/2014/main" xmlns="" id="{C3F0C027-D5A1-4998-B0E9-E4521774A1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7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9" name="Picture 7">
              <a:extLst>
                <a:ext uri="{FF2B5EF4-FFF2-40B4-BE49-F238E27FC236}">
                  <a16:creationId xmlns:a16="http://schemas.microsoft.com/office/drawing/2014/main" xmlns="" id="{E39D6D31-9063-495E-95D1-563E6BAA8D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9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>
              <a:extLst>
                <a:ext uri="{FF2B5EF4-FFF2-40B4-BE49-F238E27FC236}">
                  <a16:creationId xmlns:a16="http://schemas.microsoft.com/office/drawing/2014/main" xmlns="" id="{3279DD04-6687-438F-94D6-5CEA8CE216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8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Picture 9">
              <a:extLst>
                <a:ext uri="{FF2B5EF4-FFF2-40B4-BE49-F238E27FC236}">
                  <a16:creationId xmlns:a16="http://schemas.microsoft.com/office/drawing/2014/main" xmlns="" id="{E62448CD-8FA5-46CD-8115-5D07B78129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5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Picture 10">
              <a:extLst>
                <a:ext uri="{FF2B5EF4-FFF2-40B4-BE49-F238E27FC236}">
                  <a16:creationId xmlns:a16="http://schemas.microsoft.com/office/drawing/2014/main" xmlns="" id="{F3AB1617-DC60-485D-981C-C6AFCB7D84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1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Picture 11">
              <a:extLst>
                <a:ext uri="{FF2B5EF4-FFF2-40B4-BE49-F238E27FC236}">
                  <a16:creationId xmlns:a16="http://schemas.microsoft.com/office/drawing/2014/main" xmlns="" id="{C784C419-0358-421F-9437-654BAA44DB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9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Picture 12">
              <a:extLst>
                <a:ext uri="{FF2B5EF4-FFF2-40B4-BE49-F238E27FC236}">
                  <a16:creationId xmlns:a16="http://schemas.microsoft.com/office/drawing/2014/main" xmlns="" id="{00312731-E214-4A4F-ABD2-AD68FBDA6D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8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Picture 13">
              <a:extLst>
                <a:ext uri="{FF2B5EF4-FFF2-40B4-BE49-F238E27FC236}">
                  <a16:creationId xmlns:a16="http://schemas.microsoft.com/office/drawing/2014/main" xmlns="" id="{346E82EF-EC9B-4CF5-B28F-663850F7D9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5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Picture 14">
              <a:extLst>
                <a:ext uri="{FF2B5EF4-FFF2-40B4-BE49-F238E27FC236}">
                  <a16:creationId xmlns:a16="http://schemas.microsoft.com/office/drawing/2014/main" xmlns="" id="{DA161020-5B13-407D-BD66-398522B0F7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1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Picture 15">
              <a:extLst>
                <a:ext uri="{FF2B5EF4-FFF2-40B4-BE49-F238E27FC236}">
                  <a16:creationId xmlns:a16="http://schemas.microsoft.com/office/drawing/2014/main" xmlns="" id="{D549AA18-09FB-4806-9FBE-48C6FC9842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02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8" name="Picture 16">
              <a:extLst>
                <a:ext uri="{FF2B5EF4-FFF2-40B4-BE49-F238E27FC236}">
                  <a16:creationId xmlns:a16="http://schemas.microsoft.com/office/drawing/2014/main" xmlns="" id="{E7252AD3-BEFD-4E7B-9057-B74394A11E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1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9" name="Picture 17">
              <a:extLst>
                <a:ext uri="{FF2B5EF4-FFF2-40B4-BE49-F238E27FC236}">
                  <a16:creationId xmlns:a16="http://schemas.microsoft.com/office/drawing/2014/main" xmlns="" id="{184D9261-4AD8-4560-B4C2-77FE05DA71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1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0" name="Picture 18">
              <a:extLst>
                <a:ext uri="{FF2B5EF4-FFF2-40B4-BE49-F238E27FC236}">
                  <a16:creationId xmlns:a16="http://schemas.microsoft.com/office/drawing/2014/main" xmlns="" id="{88093BEC-20E2-4D5B-938E-792931B718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64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1" name="Picture 19">
              <a:extLst>
                <a:ext uri="{FF2B5EF4-FFF2-40B4-BE49-F238E27FC236}">
                  <a16:creationId xmlns:a16="http://schemas.microsoft.com/office/drawing/2014/main" xmlns="" id="{915EF99B-1BC8-49B0-A138-F98ED3E1F5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0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2" name="Picture 20">
              <a:extLst>
                <a:ext uri="{FF2B5EF4-FFF2-40B4-BE49-F238E27FC236}">
                  <a16:creationId xmlns:a16="http://schemas.microsoft.com/office/drawing/2014/main" xmlns="" id="{14BAA2B6-07CA-4813-8DC2-777281E7A7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0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3" name="Picture 21">
              <a:extLst>
                <a:ext uri="{FF2B5EF4-FFF2-40B4-BE49-F238E27FC236}">
                  <a16:creationId xmlns:a16="http://schemas.microsoft.com/office/drawing/2014/main" xmlns="" id="{5FB43AC4-72E6-4FCD-895B-6BCC5B2B91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59" y="-520"/>
              <a:ext cx="867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4" name="Picture 22">
              <a:extLst>
                <a:ext uri="{FF2B5EF4-FFF2-40B4-BE49-F238E27FC236}">
                  <a16:creationId xmlns:a16="http://schemas.microsoft.com/office/drawing/2014/main" xmlns="" id="{4D3F4BB3-ED30-4EDE-B892-5A72D47C8D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72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5" name="Picture 23">
              <a:extLst>
                <a:ext uri="{FF2B5EF4-FFF2-40B4-BE49-F238E27FC236}">
                  <a16:creationId xmlns:a16="http://schemas.microsoft.com/office/drawing/2014/main" xmlns="" id="{3C30E8D8-85BD-40A4-85F7-0901942506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68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6" name="Picture 24">
              <a:extLst>
                <a:ext uri="{FF2B5EF4-FFF2-40B4-BE49-F238E27FC236}">
                  <a16:creationId xmlns:a16="http://schemas.microsoft.com/office/drawing/2014/main" xmlns="" id="{F5ED0F18-0897-4831-8792-9335C3A2A5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97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7" name="Picture 25">
              <a:extLst>
                <a:ext uri="{FF2B5EF4-FFF2-40B4-BE49-F238E27FC236}">
                  <a16:creationId xmlns:a16="http://schemas.microsoft.com/office/drawing/2014/main" xmlns="" id="{464B2190-2DEA-4C8C-B5C1-726C5EE08D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14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8" name="Picture 26">
              <a:extLst>
                <a:ext uri="{FF2B5EF4-FFF2-40B4-BE49-F238E27FC236}">
                  <a16:creationId xmlns:a16="http://schemas.microsoft.com/office/drawing/2014/main" xmlns="" id="{98988475-0260-473F-8B73-6D472BC8EA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30" y="-520"/>
              <a:ext cx="869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7">
              <a:extLst>
                <a:ext uri="{FF2B5EF4-FFF2-40B4-BE49-F238E27FC236}">
                  <a16:creationId xmlns:a16="http://schemas.microsoft.com/office/drawing/2014/main" xmlns="" id="{027D6B41-7D55-4A6F-8A6D-B5BF5F7F63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" y="-1027"/>
              <a:ext cx="21529" cy="13153"/>
            </a:xfrm>
            <a:prstGeom prst="rect">
              <a:avLst/>
            </a:prstGeom>
            <a:noFill/>
            <a:ln w="52773">
              <a:solidFill>
                <a:srgbClr val="B48A4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pic>
          <p:nvPicPr>
            <p:cNvPr id="3100" name="Picture 28">
              <a:extLst>
                <a:ext uri="{FF2B5EF4-FFF2-40B4-BE49-F238E27FC236}">
                  <a16:creationId xmlns:a16="http://schemas.microsoft.com/office/drawing/2014/main" xmlns="" id="{57DF2CF4-7D3B-4393-806C-74F12E6215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0" y="2007"/>
              <a:ext cx="8446" cy="3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1" name="Picture 29">
              <a:extLst>
                <a:ext uri="{FF2B5EF4-FFF2-40B4-BE49-F238E27FC236}">
                  <a16:creationId xmlns:a16="http://schemas.microsoft.com/office/drawing/2014/main" xmlns="" id="{A22D2C0A-2B1D-41CC-B457-D7B5E4C213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99" y="-16"/>
              <a:ext cx="841" cy="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2" name="Picture 30">
              <a:extLst>
                <a:ext uri="{FF2B5EF4-FFF2-40B4-BE49-F238E27FC236}">
                  <a16:creationId xmlns:a16="http://schemas.microsoft.com/office/drawing/2014/main" xmlns="" id="{2FFCF96E-228A-4F77-9523-5DBFC9D4CD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3" y="7143"/>
              <a:ext cx="841" cy="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3" name="Picture 31">
              <a:extLst>
                <a:ext uri="{FF2B5EF4-FFF2-40B4-BE49-F238E27FC236}">
                  <a16:creationId xmlns:a16="http://schemas.microsoft.com/office/drawing/2014/main" xmlns="" id="{BDE51B77-01EF-49CB-BB79-1C10202633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99" y="10028"/>
              <a:ext cx="841" cy="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4" name="Picture 32">
              <a:extLst>
                <a:ext uri="{FF2B5EF4-FFF2-40B4-BE49-F238E27FC236}">
                  <a16:creationId xmlns:a16="http://schemas.microsoft.com/office/drawing/2014/main" xmlns="" id="{D7CB6E78-CF9A-4239-AF61-C09A7F81CD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5" y="7205"/>
              <a:ext cx="1948" cy="1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5" name="Picture 33">
              <a:extLst>
                <a:ext uri="{FF2B5EF4-FFF2-40B4-BE49-F238E27FC236}">
                  <a16:creationId xmlns:a16="http://schemas.microsoft.com/office/drawing/2014/main" xmlns="" id="{A23472D5-4CA2-4A1B-8724-D7A5092474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2" y="7019"/>
              <a:ext cx="1520" cy="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6" name="Picture 34">
              <a:extLst>
                <a:ext uri="{FF2B5EF4-FFF2-40B4-BE49-F238E27FC236}">
                  <a16:creationId xmlns:a16="http://schemas.microsoft.com/office/drawing/2014/main" xmlns="" id="{49007E7B-3102-449B-BA94-6850CC0788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38" y="6393"/>
              <a:ext cx="2878" cy="2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7" name="Picture 35">
              <a:extLst>
                <a:ext uri="{FF2B5EF4-FFF2-40B4-BE49-F238E27FC236}">
                  <a16:creationId xmlns:a16="http://schemas.microsoft.com/office/drawing/2014/main" xmlns="" id="{7C4CF09B-78E0-4818-90A9-C9A74D6A7E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3" y="6955"/>
              <a:ext cx="2215" cy="1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8" name="Picture 36">
              <a:extLst>
                <a:ext uri="{FF2B5EF4-FFF2-40B4-BE49-F238E27FC236}">
                  <a16:creationId xmlns:a16="http://schemas.microsoft.com/office/drawing/2014/main" xmlns="" id="{0F170860-CB1C-459D-9EA5-4E22A2BF9B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7" y="6920"/>
              <a:ext cx="1720" cy="1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17" name="Picture 45">
              <a:extLst>
                <a:ext uri="{FF2B5EF4-FFF2-40B4-BE49-F238E27FC236}">
                  <a16:creationId xmlns:a16="http://schemas.microsoft.com/office/drawing/2014/main" xmlns="" id="{C4EFFB19-07A4-422F-ABA6-C3DCB8CEB9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95" y="3126"/>
              <a:ext cx="841" cy="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39405283-1132-4F85-AEAD-4B507F561147}"/>
              </a:ext>
            </a:extLst>
          </p:cNvPr>
          <p:cNvSpPr/>
          <p:nvPr/>
        </p:nvSpPr>
        <p:spPr>
          <a:xfrm>
            <a:off x="3157665" y="1713745"/>
            <a:ext cx="532043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GESTOR   PRIVADO</a:t>
            </a:r>
            <a:endParaRPr lang="pt-B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Seta: para a Direita 5">
            <a:extLst>
              <a:ext uri="{FF2B5EF4-FFF2-40B4-BE49-F238E27FC236}">
                <a16:creationId xmlns:a16="http://schemas.microsoft.com/office/drawing/2014/main" xmlns="" id="{DADAA03A-5A76-4E0E-B2AC-26C1E247F3F2}"/>
              </a:ext>
            </a:extLst>
          </p:cNvPr>
          <p:cNvSpPr/>
          <p:nvPr/>
        </p:nvSpPr>
        <p:spPr>
          <a:xfrm>
            <a:off x="880533" y="2099733"/>
            <a:ext cx="2946205" cy="1083734"/>
          </a:xfrm>
          <a:prstGeom prst="rightArrow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AUTORIDADE PÚBLICA</a:t>
            </a:r>
          </a:p>
        </p:txBody>
      </p:sp>
      <p:pic>
        <p:nvPicPr>
          <p:cNvPr id="8" name="Imagem 7" descr="Uma imagem contendo sentado, relógio&#10;&#10;Descrição gerada automaticamente">
            <a:extLst>
              <a:ext uri="{FF2B5EF4-FFF2-40B4-BE49-F238E27FC236}">
                <a16:creationId xmlns:a16="http://schemas.microsoft.com/office/drawing/2014/main" xmlns="" id="{59E845A5-8A5F-415C-A633-07E2FC269A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1787" y="5819817"/>
            <a:ext cx="2067192" cy="75031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3AB03D15-F773-4D19-A90D-05DEA831F2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38564" y="5783388"/>
            <a:ext cx="2926082" cy="750314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2F7624AD-D18B-4FBF-9D8F-C937A9E9B80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08730" y="5655678"/>
            <a:ext cx="2478320" cy="875353"/>
          </a:xfrm>
          <a:prstGeom prst="rect">
            <a:avLst/>
          </a:prstGeom>
        </p:spPr>
      </p:pic>
      <p:pic>
        <p:nvPicPr>
          <p:cNvPr id="3074" name="Picture 2" descr="Resultado de imagem para mtr corporation logo">
            <a:extLst>
              <a:ext uri="{FF2B5EF4-FFF2-40B4-BE49-F238E27FC236}">
                <a16:creationId xmlns:a16="http://schemas.microsoft.com/office/drawing/2014/main" xmlns="" id="{506AF3DB-DA59-40D7-B96E-1D2977793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374" y="5783388"/>
            <a:ext cx="2478320" cy="78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áfico 16" descr="Lupa">
            <a:extLst>
              <a:ext uri="{FF2B5EF4-FFF2-40B4-BE49-F238E27FC236}">
                <a16:creationId xmlns:a16="http://schemas.microsoft.com/office/drawing/2014/main" xmlns="" id="{4562A096-C906-4CB0-850E-A62DAA32FD1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5132607" y="1773142"/>
            <a:ext cx="1779487" cy="182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8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46D51EA-FAE7-4F02-A99B-3CDFBBA58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545" y="685800"/>
            <a:ext cx="5665637" cy="59520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ECONOMIA DE COMPARTILHAMENTO E DE ASSINATURA AGREGANDO NEGÓCIOS</a:t>
            </a:r>
          </a:p>
        </p:txBody>
      </p:sp>
      <p:pic>
        <p:nvPicPr>
          <p:cNvPr id="16" name="Espaço Reservado para Conteúdo 15">
            <a:extLst>
              <a:ext uri="{FF2B5EF4-FFF2-40B4-BE49-F238E27FC236}">
                <a16:creationId xmlns:a16="http://schemas.microsoft.com/office/drawing/2014/main" xmlns="" id="{2DF658B9-D657-4B1E-B139-3C6ADB6488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19741" y="685800"/>
            <a:ext cx="2466069" cy="3614738"/>
          </a:xfrm>
          <a:prstGeom prst="rect">
            <a:avLst/>
          </a:prstGeom>
        </p:spPr>
      </p:pic>
      <p:pic>
        <p:nvPicPr>
          <p:cNvPr id="36" name="Espaço Reservado para Conteúdo 6" descr="Uma imagem contendo carro, pessoa&#10;&#10;Descrição gerada automaticamente">
            <a:extLst>
              <a:ext uri="{FF2B5EF4-FFF2-40B4-BE49-F238E27FC236}">
                <a16:creationId xmlns:a16="http://schemas.microsoft.com/office/drawing/2014/main" xmlns="" id="{5F88CD43-147E-4426-B567-2201BA7619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58" r="34714" b="3"/>
          <a:stretch/>
        </p:blipFill>
        <p:spPr>
          <a:xfrm>
            <a:off x="3183778" y="677198"/>
            <a:ext cx="2466069" cy="2718351"/>
          </a:xfrm>
          <a:prstGeom prst="rect">
            <a:avLst/>
          </a:prstGeom>
        </p:spPr>
      </p:pic>
      <p:pic>
        <p:nvPicPr>
          <p:cNvPr id="12" name="Espaço Reservado para Conteúdo 8">
            <a:extLst>
              <a:ext uri="{FF2B5EF4-FFF2-40B4-BE49-F238E27FC236}">
                <a16:creationId xmlns:a16="http://schemas.microsoft.com/office/drawing/2014/main" xmlns="" id="{0AAEACC1-A044-4288-9DAE-084FA5B832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15061"/>
          <a:stretch/>
        </p:blipFill>
        <p:spPr>
          <a:xfrm>
            <a:off x="190006" y="3395550"/>
            <a:ext cx="2324438" cy="2183616"/>
          </a:xfrm>
          <a:custGeom>
            <a:avLst/>
            <a:gdLst>
              <a:gd name="connsiteX0" fmla="*/ 0 w 4809744"/>
              <a:gd name="connsiteY0" fmla="*/ 0 h 2246151"/>
              <a:gd name="connsiteX1" fmla="*/ 4809744 w 4809744"/>
              <a:gd name="connsiteY1" fmla="*/ 0 h 2246151"/>
              <a:gd name="connsiteX2" fmla="*/ 4809744 w 4809744"/>
              <a:gd name="connsiteY2" fmla="*/ 1767389 h 2246151"/>
              <a:gd name="connsiteX3" fmla="*/ 4330982 w 4809744"/>
              <a:gd name="connsiteY3" fmla="*/ 2246151 h 2246151"/>
              <a:gd name="connsiteX4" fmla="*/ 0 w 4809744"/>
              <a:gd name="connsiteY4" fmla="*/ 2246151 h 2246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9744" h="2246151">
                <a:moveTo>
                  <a:pt x="0" y="0"/>
                </a:moveTo>
                <a:lnTo>
                  <a:pt x="4809744" y="0"/>
                </a:lnTo>
                <a:lnTo>
                  <a:pt x="4809744" y="1767389"/>
                </a:lnTo>
                <a:lnTo>
                  <a:pt x="4330982" y="2246151"/>
                </a:lnTo>
                <a:lnTo>
                  <a:pt x="0" y="2246151"/>
                </a:lnTo>
                <a:close/>
              </a:path>
            </a:pathLst>
          </a:cu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EC4620A1-8D79-4500-A98E-831BA2A675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5103" y="3462451"/>
            <a:ext cx="1581150" cy="3343275"/>
          </a:xfrm>
          <a:prstGeom prst="rect">
            <a:avLst/>
          </a:prstGeom>
        </p:spPr>
      </p:pic>
      <p:pic>
        <p:nvPicPr>
          <p:cNvPr id="1026" name="Picture 2" descr="https://www.mobiletime.com.br/wp-content/uploads/2019/05/Cargo_Brazil_IMG1.jpg">
            <a:extLst>
              <a:ext uri="{FF2B5EF4-FFF2-40B4-BE49-F238E27FC236}">
                <a16:creationId xmlns:a16="http://schemas.microsoft.com/office/drawing/2014/main" xmlns="" id="{ECC3898A-B05E-4457-B3D8-4DF60B846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10" y="685800"/>
            <a:ext cx="2324438" cy="259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sbrasil.com.br/wp-content/uploads/2019/02/patinete-eletrico-696x392.jpg">
            <a:extLst>
              <a:ext uri="{FF2B5EF4-FFF2-40B4-BE49-F238E27FC236}">
                <a16:creationId xmlns:a16="http://schemas.microsoft.com/office/drawing/2014/main" xmlns="" id="{E8307A08-4873-4D9A-9F49-2F21D1EED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09" y="3351969"/>
            <a:ext cx="2075319" cy="222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30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07D5A22-F945-46E2-B0AF-FC1579348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2435" y="225288"/>
            <a:ext cx="4969565" cy="742122"/>
          </a:xfrm>
        </p:spPr>
        <p:txBody>
          <a:bodyPr>
            <a:normAutofit/>
          </a:bodyPr>
          <a:lstStyle/>
          <a:p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tema </a:t>
            </a:r>
            <a:r>
              <a:rPr lang="pt-BR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i.a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em debate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4421E03D-0CD8-4685-A063-D4D62FD52D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793" y="85460"/>
            <a:ext cx="5785039" cy="392482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29AF2490-12DE-4139-B6D8-2E0EFC2DD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446219"/>
            <a:ext cx="5895975" cy="380999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16B31B24-1006-4983-96A8-DF9CC94D0339}"/>
              </a:ext>
            </a:extLst>
          </p:cNvPr>
          <p:cNvSpPr txBox="1"/>
          <p:nvPr/>
        </p:nvSpPr>
        <p:spPr>
          <a:xfrm>
            <a:off x="5253036" y="2971799"/>
            <a:ext cx="5895975" cy="3509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ED429B32-91F0-460E-99AC-47E0C033C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44" y="870216"/>
            <a:ext cx="5851336" cy="374332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70C13B1-D76D-498D-8E2E-567AB02B9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956" y="1160994"/>
            <a:ext cx="5527002" cy="361050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A2D03AEB-2469-4928-A47D-1EF89E3009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0662" y="1566332"/>
            <a:ext cx="5182296" cy="350996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E690F743-6C54-4C1D-BDC0-27216744FB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1499" y="1779649"/>
            <a:ext cx="5182296" cy="370198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68F8D5D4-1EEA-4F11-A88D-5833A51A2D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5830" y="2033383"/>
            <a:ext cx="9826170" cy="473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31452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OBRIGADO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4890052"/>
            <a:ext cx="8494643" cy="748748"/>
          </a:xfrm>
        </p:spPr>
        <p:txBody>
          <a:bodyPr>
            <a:normAutofit fontScale="47500" lnSpcReduction="20000"/>
          </a:bodyPr>
          <a:lstStyle/>
          <a:p>
            <a:pPr algn="r"/>
            <a:r>
              <a:rPr lang="pt-BR" dirty="0"/>
              <a:t>JURANDIR FERNANDES</a:t>
            </a:r>
          </a:p>
          <a:p>
            <a:pPr algn="r"/>
            <a:r>
              <a:rPr lang="pt-BR" dirty="0"/>
              <a:t>SEESP-UITP</a:t>
            </a:r>
          </a:p>
          <a:p>
            <a:pPr algn="r"/>
            <a:r>
              <a:rPr lang="pt-BR" dirty="0"/>
              <a:t>12-AGOSTO-2019</a:t>
            </a:r>
          </a:p>
        </p:txBody>
      </p:sp>
    </p:spTree>
    <p:extLst>
      <p:ext uri="{BB962C8B-B14F-4D97-AF65-F5344CB8AC3E}">
        <p14:creationId xmlns:p14="http://schemas.microsoft.com/office/powerpoint/2010/main" val="2944013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FC2AF40-0D98-455F-A299-96E97592C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109993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TENDÊNCIAS DE CRESCIMENTO RELACIONADAS À MOBILIDADE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E77427D-18B0-4B04-A77A-A3E14E409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40" y="1733266"/>
            <a:ext cx="5512904" cy="4773551"/>
          </a:xfrm>
        </p:spPr>
        <p:txBody>
          <a:bodyPr/>
          <a:lstStyle/>
          <a:p>
            <a:pPr algn="ctr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tx1"/>
                </a:solidFill>
              </a:rPr>
              <a:t>EM 2015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b="1" dirty="0"/>
              <a:t>CARROS NAS ESTRADAS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b="1" dirty="0"/>
              <a:t>USO COMBUSTÍVEL FÓSSIL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b="1" dirty="0" err="1"/>
              <a:t>AVs</a:t>
            </a:r>
            <a:r>
              <a:rPr lang="pt-BR" b="1" dirty="0"/>
              <a:t> e e-BUS  </a:t>
            </a:r>
            <a:r>
              <a:rPr lang="pt-BR" b="1" dirty="0">
                <a:highlight>
                  <a:srgbClr val="FFFF00"/>
                </a:highlight>
              </a:rPr>
              <a:t>PROJETOS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b="1" dirty="0"/>
              <a:t>SISTEMAS SOBRE TRILHOS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b="1" dirty="0"/>
              <a:t>JOVENS SEM CARRO PRÓPRIO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b="1" dirty="0"/>
              <a:t>BIKE, CAR, RIDE SHARING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b="1" dirty="0"/>
              <a:t>COMPARTILHAMENTO EM VEZ DE POSSE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b="1" dirty="0"/>
              <a:t>MOB VIRTUAL (TELECON, WEBINAR, COMPRAS ON LINE)</a:t>
            </a:r>
          </a:p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44D8A808-6E3C-490B-A06A-C845A94126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86901" y="1651379"/>
            <a:ext cx="6105099" cy="4520821"/>
          </a:xfrm>
        </p:spPr>
        <p:txBody>
          <a:bodyPr>
            <a:norm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/>
              <a:t>CARROS NAS ESTRADAS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/>
              <a:t>USO COMBUSTÍVEL FÓSSIL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 err="1"/>
              <a:t>AVs</a:t>
            </a:r>
            <a:r>
              <a:rPr lang="pt-BR" sz="2000" b="1" dirty="0"/>
              <a:t> e e-BUS </a:t>
            </a:r>
            <a:r>
              <a:rPr lang="pt-BR" sz="2000" b="1" dirty="0">
                <a:highlight>
                  <a:srgbClr val="FFFF00"/>
                </a:highlight>
              </a:rPr>
              <a:t>PRODUÇÃO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/>
              <a:t>SISTEMAS SOBRE TRILHOS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/>
              <a:t>JOVENS E </a:t>
            </a:r>
            <a:r>
              <a:rPr lang="pt-BR" sz="2000" b="1" dirty="0">
                <a:highlight>
                  <a:srgbClr val="FFFF00"/>
                </a:highlight>
              </a:rPr>
              <a:t>ADULTOS</a:t>
            </a:r>
            <a:r>
              <a:rPr lang="pt-BR" sz="2000" b="1" dirty="0"/>
              <a:t> SEM CARRO PRÓPRIO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/>
              <a:t>BIKE, </a:t>
            </a:r>
            <a:r>
              <a:rPr lang="pt-BR" sz="2000" b="1" dirty="0">
                <a:highlight>
                  <a:srgbClr val="FFFF00"/>
                </a:highlight>
              </a:rPr>
              <a:t>SCOOTER</a:t>
            </a:r>
            <a:r>
              <a:rPr lang="pt-BR" sz="2000" b="1" dirty="0"/>
              <a:t>, CAR, RIDE SHARING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/>
              <a:t>COMPARTILHAMENTO EM VEZ DE POSSE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/>
              <a:t>MOB VIRTUAL (TELECON, WEBINAR, COMPRAS ON LINE)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8261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FAB5A96-F85E-4CB0-BFCF-1B4E9100A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2812" y="327547"/>
            <a:ext cx="6019800" cy="586854"/>
          </a:xfrm>
        </p:spPr>
        <p:txBody>
          <a:bodyPr>
            <a:normAutofit fontScale="90000"/>
          </a:bodyPr>
          <a:lstStyle/>
          <a:p>
            <a:r>
              <a:rPr lang="pt-BR" sz="4400" b="1" dirty="0"/>
              <a:t>Em 2017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C44E33AF-7DA6-47E1-84F1-E7D20806A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1"/>
            <a:ext cx="12079705" cy="5778500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xmlns="" id="{B65D6BD1-D86E-4FC4-AD6F-7AA5C740590E}"/>
              </a:ext>
            </a:extLst>
          </p:cNvPr>
          <p:cNvSpPr/>
          <p:nvPr/>
        </p:nvSpPr>
        <p:spPr>
          <a:xfrm>
            <a:off x="4584700" y="2451100"/>
            <a:ext cx="4572000" cy="47413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xmlns="" id="{C0B6158A-0E97-421F-8B03-2B8FDF4C1352}"/>
              </a:ext>
            </a:extLst>
          </p:cNvPr>
          <p:cNvSpPr/>
          <p:nvPr/>
        </p:nvSpPr>
        <p:spPr>
          <a:xfrm>
            <a:off x="8529852" y="3318616"/>
            <a:ext cx="1910686" cy="3389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xmlns="" id="{F743BB05-3CE5-4D7D-B044-E700E03ECB50}"/>
              </a:ext>
            </a:extLst>
          </p:cNvPr>
          <p:cNvSpPr/>
          <p:nvPr/>
        </p:nvSpPr>
        <p:spPr>
          <a:xfrm>
            <a:off x="7478973" y="3932768"/>
            <a:ext cx="2866030" cy="33898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xmlns="" id="{336905E2-3276-4C4A-A017-521F4B134DC9}"/>
              </a:ext>
            </a:extLst>
          </p:cNvPr>
          <p:cNvSpPr/>
          <p:nvPr/>
        </p:nvSpPr>
        <p:spPr>
          <a:xfrm>
            <a:off x="6096000" y="4709804"/>
            <a:ext cx="2583976" cy="3389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xmlns="" id="{36288C72-ADE5-48DF-AFFD-B0358DF6A6F4}"/>
              </a:ext>
            </a:extLst>
          </p:cNvPr>
          <p:cNvSpPr/>
          <p:nvPr/>
        </p:nvSpPr>
        <p:spPr>
          <a:xfrm>
            <a:off x="9356035" y="2758885"/>
            <a:ext cx="2238891" cy="6066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TRANSP SOB DEMANDA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xmlns="" id="{4DC84F44-69EC-462B-ABF0-A39F5AE5AE5D}"/>
              </a:ext>
            </a:extLst>
          </p:cNvPr>
          <p:cNvSpPr/>
          <p:nvPr/>
        </p:nvSpPr>
        <p:spPr>
          <a:xfrm>
            <a:off x="10285412" y="3782863"/>
            <a:ext cx="1177718" cy="72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/>
              <a:t>MaaS</a:t>
            </a:r>
            <a:endParaRPr lang="pt-BR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xmlns="" id="{1CF585E2-2B15-4E65-8854-E13A6149529C}"/>
              </a:ext>
            </a:extLst>
          </p:cNvPr>
          <p:cNvSpPr/>
          <p:nvPr/>
        </p:nvSpPr>
        <p:spPr>
          <a:xfrm>
            <a:off x="8911988" y="4601561"/>
            <a:ext cx="914400" cy="5544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/>
              <a:t>AVs</a:t>
            </a:r>
            <a:endParaRPr lang="pt-BR" dirty="0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xmlns="" id="{3C1A9777-66DB-4EC1-BB03-80F0A75ECF49}"/>
              </a:ext>
            </a:extLst>
          </p:cNvPr>
          <p:cNvSpPr/>
          <p:nvPr/>
        </p:nvSpPr>
        <p:spPr>
          <a:xfrm>
            <a:off x="6586330" y="1443565"/>
            <a:ext cx="4156282" cy="9219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SMARTPHONES:  </a:t>
            </a:r>
          </a:p>
          <a:p>
            <a:pPr algn="ctr"/>
            <a:r>
              <a:rPr lang="pt-BR" dirty="0"/>
              <a:t>MAIS MPORTANTE TECNO MOB URB</a:t>
            </a:r>
          </a:p>
        </p:txBody>
      </p:sp>
    </p:spTree>
    <p:extLst>
      <p:ext uri="{BB962C8B-B14F-4D97-AF65-F5344CB8AC3E}">
        <p14:creationId xmlns:p14="http://schemas.microsoft.com/office/powerpoint/2010/main" val="130238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4CCD347-21D0-4CDC-8578-BEF0F9E1E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3285067"/>
            <a:ext cx="3971902" cy="294639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 b="1" dirty="0" err="1"/>
              <a:t>Uitp</a:t>
            </a:r>
            <a:r>
              <a:rPr lang="en-US" sz="4100" b="1" dirty="0"/>
              <a:t> – ESTOCOLMO</a:t>
            </a:r>
            <a:br>
              <a:rPr lang="en-US" sz="4100" b="1" dirty="0"/>
            </a:br>
            <a:r>
              <a:rPr lang="en-US" sz="4100" b="1" dirty="0"/>
              <a:t/>
            </a:r>
            <a:br>
              <a:rPr lang="en-US" sz="4100" b="1" dirty="0"/>
            </a:br>
            <a:r>
              <a:rPr lang="en-US" sz="4100" b="1" dirty="0"/>
              <a:t> ÔNIBUS </a:t>
            </a:r>
            <a:br>
              <a:rPr lang="en-US" sz="4100" b="1" dirty="0"/>
            </a:br>
            <a:r>
              <a:rPr lang="en-US" sz="4100" b="1" dirty="0"/>
              <a:t>AUTÔNOMOS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D041BF08-7D8E-4EB8-9146-35F47D704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26855" y="6172200"/>
            <a:ext cx="2157388" cy="54987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UITP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6254B6B6-5057-4CAD-B481-06DADE06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fld id="{8EE4D688-8A93-6D45-BDD0-48CE623BED81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pic>
        <p:nvPicPr>
          <p:cNvPr id="1026" name="Picture 2" descr="| “ + - • Inspire Next &#10;HITACHI &#10;HITA ">
            <a:extLst>
              <a:ext uri="{FF2B5EF4-FFF2-40B4-BE49-F238E27FC236}">
                <a16:creationId xmlns:a16="http://schemas.microsoft.com/office/drawing/2014/main" xmlns="" id="{59EA8015-8C00-4A5E-B884-3B65976269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33489"/>
          <a:stretch/>
        </p:blipFill>
        <p:spPr bwMode="auto">
          <a:xfrm>
            <a:off x="3002038" y="3243064"/>
            <a:ext cx="4066029" cy="360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01S ">
            <a:extLst>
              <a:ext uri="{FF2B5EF4-FFF2-40B4-BE49-F238E27FC236}">
                <a16:creationId xmlns:a16="http://schemas.microsoft.com/office/drawing/2014/main" xmlns="" id="{342F4075-0FA5-4860-8930-5D397531D7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6" r="-1" b="17230"/>
          <a:stretch/>
        </p:blipFill>
        <p:spPr bwMode="auto">
          <a:xfrm>
            <a:off x="-2" y="10"/>
            <a:ext cx="4551358" cy="3899748"/>
          </a:xfrm>
          <a:custGeom>
            <a:avLst/>
            <a:gdLst>
              <a:gd name="connsiteX0" fmla="*/ 0 w 4551358"/>
              <a:gd name="connsiteY0" fmla="*/ 0 h 3899758"/>
              <a:gd name="connsiteX1" fmla="*/ 4551358 w 4551358"/>
              <a:gd name="connsiteY1" fmla="*/ 0 h 3899758"/>
              <a:gd name="connsiteX2" fmla="*/ 4551358 w 4551358"/>
              <a:gd name="connsiteY2" fmla="*/ 3077500 h 3899758"/>
              <a:gd name="connsiteX3" fmla="*/ 2843111 w 4551358"/>
              <a:gd name="connsiteY3" fmla="*/ 3077500 h 3899758"/>
              <a:gd name="connsiteX4" fmla="*/ 2843111 w 4551358"/>
              <a:gd name="connsiteY4" fmla="*/ 3899758 h 3899758"/>
              <a:gd name="connsiteX5" fmla="*/ 0 w 4551358"/>
              <a:gd name="connsiteY5" fmla="*/ 3899758 h 3899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51358" h="3899758">
                <a:moveTo>
                  <a:pt x="0" y="0"/>
                </a:moveTo>
                <a:lnTo>
                  <a:pt x="4551358" y="0"/>
                </a:lnTo>
                <a:lnTo>
                  <a:pt x="4551358" y="3077500"/>
                </a:lnTo>
                <a:lnTo>
                  <a:pt x="2843111" y="3077500"/>
                </a:lnTo>
                <a:lnTo>
                  <a:pt x="2843111" y="3899758"/>
                </a:lnTo>
                <a:lnTo>
                  <a:pt x="0" y="389975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7330F37F-F7BF-4065-A1CA-9E8128ACE6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1875"/>
          <a:stretch/>
        </p:blipFill>
        <p:spPr>
          <a:xfrm>
            <a:off x="4740193" y="-25778"/>
            <a:ext cx="4852989" cy="308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21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D86BC720-B60A-4D00-B385-A664A13F4D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2" b="2331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03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4CCD347-21D0-4CDC-8578-BEF0F9E1E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uitp</a:t>
            </a: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ESTOCOLMO  </a:t>
            </a:r>
            <a:r>
              <a:rPr lang="pt-BR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ÔNIBUS ELÉTRICOS 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D041BF08-7D8E-4EB8-9146-35F47D704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UITP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6254B6B6-5057-4CAD-B481-06DADE06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4D688-8A93-6D45-BDD0-48CE623BED81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1026" name="Picture 2" descr="gnzar e-mobility &#10;emissions &#10;OLOGY. &#10;tine ">
            <a:extLst>
              <a:ext uri="{FF2B5EF4-FFF2-40B4-BE49-F238E27FC236}">
                <a16:creationId xmlns:a16="http://schemas.microsoft.com/office/drawing/2014/main" xmlns="" id="{4911AC0B-1813-4CDC-A726-A3E1D3271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39" y="1417638"/>
            <a:ext cx="5069306" cy="544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6914C5C9-9435-4F1A-A268-252A1F1F9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356" y="1417638"/>
            <a:ext cx="5214627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91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9625647-5A5F-4C4B-8A9F-86867CDDC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TRILHOS URBANOS CRESCEM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E002EADE-D0CA-404C-9471-C5879C5FD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3206" y="733647"/>
            <a:ext cx="5371073" cy="3575884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3B8E28D6-020C-4B2D-9C1E-810B19AF06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2951" y="685800"/>
            <a:ext cx="5524500" cy="35718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3" panose="05040102010807070707" pitchFamily="18" charset="2"/>
              <a:buChar char=""/>
            </a:pPr>
            <a:endParaRPr lang="en-US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18841595-B19A-4A38-A82B-16ADFF15C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952" y="686857"/>
            <a:ext cx="55245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18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7766527C-D4AA-4837-86C8-C5952D96C057}"/>
              </a:ext>
            </a:extLst>
          </p:cNvPr>
          <p:cNvGrpSpPr>
            <a:grpSpLocks/>
          </p:cNvGrpSpPr>
          <p:nvPr/>
        </p:nvGrpSpPr>
        <p:grpSpPr bwMode="auto">
          <a:xfrm>
            <a:off x="0" y="1095862"/>
            <a:ext cx="12464717" cy="5497443"/>
            <a:chOff x="0" y="-3449"/>
            <a:chExt cx="26013" cy="12290"/>
          </a:xfrm>
        </p:grpSpPr>
        <p:pic>
          <p:nvPicPr>
            <p:cNvPr id="3075" name="Picture 3">
              <a:extLst>
                <a:ext uri="{FF2B5EF4-FFF2-40B4-BE49-F238E27FC236}">
                  <a16:creationId xmlns:a16="http://schemas.microsoft.com/office/drawing/2014/main" xmlns="" id="{48676396-3DE7-4217-AFA9-CD5FD79351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449"/>
              <a:ext cx="25328" cy="12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>
              <a:extLst>
                <a:ext uri="{FF2B5EF4-FFF2-40B4-BE49-F238E27FC236}">
                  <a16:creationId xmlns:a16="http://schemas.microsoft.com/office/drawing/2014/main" xmlns="" id="{B2B21449-2A5A-492A-A6DC-E5798DE988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07" y="192"/>
              <a:ext cx="806" cy="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5F9A5B07-35AD-4423-BFF5-546E90B5AB23}"/>
              </a:ext>
            </a:extLst>
          </p:cNvPr>
          <p:cNvSpPr/>
          <p:nvPr/>
        </p:nvSpPr>
        <p:spPr>
          <a:xfrm>
            <a:off x="1" y="264695"/>
            <a:ext cx="1207850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800" b="1" dirty="0">
                <a:ln w="0"/>
              </a:rPr>
              <a:t>TRANSPORTE SOB DEMANDA: de tendência a realidade </a:t>
            </a:r>
            <a:endParaRPr lang="pt-BR" sz="4800" b="1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9963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Fatia">
  <a:themeElements>
    <a:clrScheme name="Fatia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Fatia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at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5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3576</TotalTime>
  <Words>320</Words>
  <Application>Microsoft Office PowerPoint</Application>
  <PresentationFormat>Personalizar</PresentationFormat>
  <Paragraphs>118</Paragraphs>
  <Slides>23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Títulos de slides</vt:lpstr>
      </vt:variant>
      <vt:variant>
        <vt:i4>23</vt:i4>
      </vt:variant>
    </vt:vector>
  </HeadingPairs>
  <TitlesOfParts>
    <vt:vector size="27" baseType="lpstr">
      <vt:lpstr>Tema do Office</vt:lpstr>
      <vt:lpstr>Thème Office</vt:lpstr>
      <vt:lpstr>1_Tema do Office</vt:lpstr>
      <vt:lpstr>Fatia</vt:lpstr>
      <vt:lpstr>REDEFININDO A MOBILIDADE URBANA</vt:lpstr>
      <vt:lpstr>Apresentação do PowerPoint</vt:lpstr>
      <vt:lpstr> TENDÊNCIAS DE CRESCIMENTO RELACIONADAS À MOBILIDADE</vt:lpstr>
      <vt:lpstr>Em 2017</vt:lpstr>
      <vt:lpstr>Uitp – ESTOCOLMO   ÔNIBUS  AUTÔNOMOS</vt:lpstr>
      <vt:lpstr>Apresentação do PowerPoint</vt:lpstr>
      <vt:lpstr>uitp ESTOCOLMO  ÔNIBUS ELÉTRICOS </vt:lpstr>
      <vt:lpstr>TRILHOS URBANOS CRESCEM</vt:lpstr>
      <vt:lpstr>Apresentação do PowerPoint</vt:lpstr>
      <vt:lpstr>Tendências ganham títulos</vt:lpstr>
      <vt:lpstr>Em 2019</vt:lpstr>
      <vt:lpstr>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ECONOMIA DE COMPARTILHAMENTO E DE ASSINATURA AGREGANDO NEGÓCIOS</vt:lpstr>
      <vt:lpstr>O tema i.a. em debate</vt:lpstr>
      <vt:lpstr>OBRIGADO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jurandir fernandes</dc:creator>
  <cp:lastModifiedBy>Soraya</cp:lastModifiedBy>
  <cp:revision>17</cp:revision>
  <dcterms:created xsi:type="dcterms:W3CDTF">2019-08-08T14:11:01Z</dcterms:created>
  <dcterms:modified xsi:type="dcterms:W3CDTF">2019-08-12T21:17:40Z</dcterms:modified>
</cp:coreProperties>
</file>