
<file path=[Content_Types].xml><?xml version="1.0" encoding="utf-8"?>
<Types xmlns="http://schemas.openxmlformats.org/package/2006/content-types">
  <Override PartName="/ppt/slideLayouts/slideLayout4.xml" ContentType="application/vnd.openxmlformats-officedocument.presentationml.slideLayout+xml"/>
  <Override PartName="/docProps/core.xml" ContentType="application/vnd.openxmlformats-package.core-properties+xml"/>
  <Override PartName="/ppt/slideLayouts/slideLayout6.xml" ContentType="application/vnd.openxmlformats-officedocument.presentationml.slideLayout+xml"/>
  <Default Extension="rels" ContentType="application/vnd.openxmlformats-package.relationships+xml"/>
  <Override PartName="/ppt/slides/slide5.xml" ContentType="application/vnd.openxmlformats-officedocument.presentationml.slide+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9.xml" ContentType="application/vnd.openxmlformats-officedocument.presentationml.slideLayout+xml"/>
  <Default Extension="jpeg" ContentType="image/jpeg"/>
  <Override PartName="/ppt/presProps.xml" ContentType="application/vnd.openxmlformats-officedocument.presentationml.presProps+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Override PartName="/ppt/slideLayouts/slideLayout10.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Override PartName="/ppt/slides/slide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sldIdLst>
    <p:sldId id="256" r:id="rId2"/>
    <p:sldId id="257" r:id="rId3"/>
    <p:sldId id="272" r:id="rId4"/>
    <p:sldId id="262" r:id="rId5"/>
    <p:sldId id="258" r:id="rId6"/>
    <p:sldId id="271" r:id="rId7"/>
    <p:sldId id="270" r:id="rId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49" d="100"/>
          <a:sy n="149" d="100"/>
        </p:scale>
        <p:origin x="-104" y="-28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Slide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CCC09F79-2F46-4C8C-9028-B3B6B3EA6959}" type="datetimeFigureOut">
              <a:rPr lang="pt-BR" smtClean="0"/>
              <a:pPr/>
              <a:t>6/22/17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8544933-63D5-406A-BE8D-E17F5655318F}" type="slidenum">
              <a:rPr lang="pt-BR" smtClean="0"/>
              <a:pPr/>
              <a:t>‹#›</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CCC09F79-2F46-4C8C-9028-B3B6B3EA6959}" type="datetimeFigureOut">
              <a:rPr lang="pt-BR" smtClean="0"/>
              <a:pPr/>
              <a:t>6/22/17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8544933-63D5-406A-BE8D-E17F5655318F}" type="slidenum">
              <a:rPr lang="pt-BR" smtClean="0"/>
              <a:pPr/>
              <a:t>‹#›</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Título e texto verticais">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CC09F79-2F46-4C8C-9028-B3B6B3EA6959}" type="datetimeFigureOut">
              <a:rPr lang="pt-BR" smtClean="0"/>
              <a:pPr/>
              <a:t>6/22/17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8544933-63D5-406A-BE8D-E17F5655318F}" type="slidenum">
              <a:rPr lang="pt-BR" smtClean="0"/>
              <a:pPr/>
              <a:t>‹#›</a:t>
            </a:fld>
            <a:endParaRPr lang="pt-B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ítulo e conteúd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CCC09F79-2F46-4C8C-9028-B3B6B3EA6959}" type="datetimeFigureOut">
              <a:rPr lang="pt-BR" smtClean="0"/>
              <a:pPr/>
              <a:t>6/22/17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8544933-63D5-406A-BE8D-E17F5655318F}" type="slidenum">
              <a:rPr lang="pt-BR" smtClean="0"/>
              <a:pPr/>
              <a:t>‹#›</a:t>
            </a:fld>
            <a:endParaRPr lang="pt-BR"/>
          </a:p>
        </p:txBody>
      </p:sp>
      <p:sp>
        <p:nvSpPr>
          <p:cNvPr id="7" name="Title 6"/>
          <p:cNvSpPr>
            <a:spLocks noGrp="1"/>
          </p:cNvSpPr>
          <p:nvPr>
            <p:ph type="title"/>
          </p:nvPr>
        </p:nvSpPr>
        <p:spPr/>
        <p:txBody>
          <a:bodyPr/>
          <a:lstStyle/>
          <a:p>
            <a:r>
              <a:rPr lang="pt-BR" smtClean="0"/>
              <a:t>Clique para editar o título mestre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Cabeçalho da Seção">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CCC09F79-2F46-4C8C-9028-B3B6B3EA6959}" type="datetimeFigureOut">
              <a:rPr lang="pt-BR" smtClean="0"/>
              <a:pPr/>
              <a:t>6/22/17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8544933-63D5-406A-BE8D-E17F5655318F}" type="slidenum">
              <a:rPr lang="pt-BR" smtClean="0"/>
              <a:pPr/>
              <a:t>‹#›</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5" name="Date Placeholder 4"/>
          <p:cNvSpPr>
            <a:spLocks noGrp="1"/>
          </p:cNvSpPr>
          <p:nvPr>
            <p:ph type="dt" sz="half" idx="10"/>
          </p:nvPr>
        </p:nvSpPr>
        <p:spPr/>
        <p:txBody>
          <a:bodyPr/>
          <a:lstStyle/>
          <a:p>
            <a:fld id="{CCC09F79-2F46-4C8C-9028-B3B6B3EA6959}" type="datetimeFigureOut">
              <a:rPr lang="pt-BR" smtClean="0"/>
              <a:pPr/>
              <a:t>6/22/17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8544933-63D5-406A-BE8D-E17F5655318F}" type="slidenum">
              <a:rPr lang="pt-BR" smtClean="0"/>
              <a:pPr/>
              <a:t>‹#›</a:t>
            </a:fld>
            <a:endParaRPr lang="pt-BR"/>
          </a:p>
        </p:txBody>
      </p:sp>
      <p:sp>
        <p:nvSpPr>
          <p:cNvPr id="9" name="Content Placeholder 8"/>
          <p:cNvSpPr>
            <a:spLocks noGrp="1"/>
          </p:cNvSpPr>
          <p:nvPr>
            <p:ph sz="quarter" idx="13"/>
          </p:nvPr>
        </p:nvSpPr>
        <p:spPr>
          <a:xfrm>
            <a:off x="676655" y="2679192"/>
            <a:ext cx="3822192" cy="34472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CCC09F79-2F46-4C8C-9028-B3B6B3EA6959}" type="datetimeFigureOut">
              <a:rPr lang="pt-BR" smtClean="0"/>
              <a:pPr/>
              <a:t>6/22/17</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08544933-63D5-406A-BE8D-E17F5655318F}" type="slidenum">
              <a:rPr lang="pt-BR" smtClean="0"/>
              <a:pPr/>
              <a:t>‹#›</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CCC09F79-2F46-4C8C-9028-B3B6B3EA6959}" type="datetimeFigureOut">
              <a:rPr lang="pt-BR" smtClean="0"/>
              <a:pPr/>
              <a:t>6/22/17</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08544933-63D5-406A-BE8D-E17F5655318F}" type="slidenum">
              <a:rPr lang="pt-BR" smtClean="0"/>
              <a:pPr/>
              <a:t>‹#›</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Em br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CC09F79-2F46-4C8C-9028-B3B6B3EA6959}" type="datetimeFigureOut">
              <a:rPr lang="pt-BR" smtClean="0"/>
              <a:pPr/>
              <a:t>6/22/17</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08544933-63D5-406A-BE8D-E17F5655318F}" type="slidenum">
              <a:rPr lang="pt-BR" smtClean="0"/>
              <a:pPr/>
              <a:t>‹#›</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údo com Legend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CC09F79-2F46-4C8C-9028-B3B6B3EA6959}" type="datetimeFigureOut">
              <a:rPr lang="pt-BR" smtClean="0"/>
              <a:pPr/>
              <a:t>6/22/17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8544933-63D5-406A-BE8D-E17F5655318F}" type="slidenum">
              <a:rPr lang="pt-BR" smtClean="0"/>
              <a:pPr/>
              <a:t>‹#›</a:t>
            </a:fld>
            <a:endParaRPr lang="pt-B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pt-BR" smtClean="0"/>
              <a:t>Clique para editar o título mestre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Imagem com Legend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pt-BR" smtClean="0"/>
              <a:t>Clique para editar o título mestre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CCC09F79-2F46-4C8C-9028-B3B6B3EA6959}" type="datetimeFigureOut">
              <a:rPr lang="pt-BR" smtClean="0"/>
              <a:pPr/>
              <a:t>6/22/17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8544933-63D5-406A-BE8D-E17F5655318F}" type="slidenum">
              <a:rPr lang="pt-BR" smtClean="0"/>
              <a:pPr/>
              <a:t>‹#›</a:t>
            </a:fld>
            <a:endParaRPr lang="pt-B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CC09F79-2F46-4C8C-9028-B3B6B3EA6959}" type="datetimeFigureOut">
              <a:rPr lang="pt-BR" smtClean="0"/>
              <a:pPr/>
              <a:t>6/22/17</a:t>
            </a:fld>
            <a:endParaRPr lang="pt-B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pt-B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8544933-63D5-406A-BE8D-E17F5655318F}" type="slidenum">
              <a:rPr lang="pt-BR" smtClean="0"/>
              <a:pPr/>
              <a:t>‹#›</a:t>
            </a:fld>
            <a:endParaRPr lang="pt-B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79996"/>
            <a:ext cx="7772400" cy="2615604"/>
          </a:xfrm>
        </p:spPr>
        <p:txBody>
          <a:bodyPr>
            <a:normAutofit fontScale="90000"/>
          </a:bodyPr>
          <a:lstStyle/>
          <a:p>
            <a:r>
              <a:rPr lang="pt-BR" altLang="pt-BR" sz="3600" b="1" dirty="0">
                <a:solidFill>
                  <a:schemeClr val="bg2">
                    <a:lumMod val="25000"/>
                  </a:schemeClr>
                </a:solidFill>
                <a:effectLst>
                  <a:outerShdw blurRad="38100" dist="38100" dir="2700000" algn="tl">
                    <a:srgbClr val="C0C0C0"/>
                  </a:outerShdw>
                </a:effectLst>
              </a:rPr>
              <a:t>Processo de Substitui</a:t>
            </a:r>
            <a:r>
              <a:rPr lang="pt-BR" altLang="pt-BR" sz="3600" b="1" dirty="0">
                <a:solidFill>
                  <a:schemeClr val="bg2">
                    <a:lumMod val="25000"/>
                  </a:schemeClr>
                </a:solidFill>
                <a:effectLst>
                  <a:outerShdw blurRad="38100" dist="38100" dir="2700000" algn="tl">
                    <a:srgbClr val="C0C0C0"/>
                  </a:outerShdw>
                </a:effectLst>
              </a:rPr>
              <a:t>ção do Diesel Convencional na Frota de Ônibus Urbanos – Estratégia de Multiplicação dos benefícios Ambientais </a:t>
            </a:r>
            <a:endParaRPr lang="pt-BR" sz="3600" dirty="0">
              <a:solidFill>
                <a:schemeClr val="bg2">
                  <a:lumMod val="25000"/>
                </a:schemeClr>
              </a:solidFill>
            </a:endParaRPr>
          </a:p>
        </p:txBody>
      </p:sp>
      <p:sp>
        <p:nvSpPr>
          <p:cNvPr id="3" name="Subtítulo 2"/>
          <p:cNvSpPr>
            <a:spLocks noGrp="1"/>
          </p:cNvSpPr>
          <p:nvPr>
            <p:ph type="subTitle" idx="1"/>
          </p:nvPr>
        </p:nvSpPr>
        <p:spPr>
          <a:xfrm>
            <a:off x="755576" y="3352800"/>
            <a:ext cx="7704856" cy="1961231"/>
          </a:xfrm>
        </p:spPr>
        <p:txBody>
          <a:bodyPr>
            <a:normAutofit lnSpcReduction="10000"/>
          </a:bodyPr>
          <a:lstStyle/>
          <a:p>
            <a:endParaRPr lang="pt-BR" altLang="pt-BR" sz="400" b="1" dirty="0">
              <a:solidFill>
                <a:srgbClr val="404040"/>
              </a:solidFill>
              <a:effectLst>
                <a:outerShdw blurRad="38100" dist="38100" dir="2700000" algn="tl">
                  <a:srgbClr val="C0C0C0"/>
                </a:outerShdw>
              </a:effectLst>
            </a:endParaRPr>
          </a:p>
          <a:p>
            <a:r>
              <a:rPr lang="pt-BR" altLang="pt-BR" sz="2800" b="1" dirty="0" err="1">
                <a:solidFill>
                  <a:srgbClr val="06436B"/>
                </a:solidFill>
                <a:effectLst>
                  <a:outerShdw blurRad="38100" dist="38100" dir="2700000" algn="tl">
                    <a:srgbClr val="C0C0C0"/>
                  </a:outerShdw>
                </a:effectLst>
              </a:rPr>
              <a:t>Olimpio</a:t>
            </a:r>
            <a:r>
              <a:rPr lang="pt-BR" altLang="pt-BR" sz="2800" b="1" dirty="0">
                <a:solidFill>
                  <a:srgbClr val="06436B"/>
                </a:solidFill>
                <a:effectLst>
                  <a:outerShdw blurRad="38100" dist="38100" dir="2700000" algn="tl">
                    <a:srgbClr val="C0C0C0"/>
                  </a:outerShdw>
                </a:effectLst>
              </a:rPr>
              <a:t> Alvares – </a:t>
            </a:r>
            <a:r>
              <a:rPr lang="pt-BR" altLang="pt-BR" sz="2800" b="1" dirty="0" err="1">
                <a:solidFill>
                  <a:srgbClr val="06436B"/>
                </a:solidFill>
                <a:effectLst>
                  <a:outerShdw blurRad="38100" dist="38100" dir="2700000" algn="tl">
                    <a:srgbClr val="C0C0C0"/>
                  </a:outerShdw>
                </a:effectLst>
              </a:rPr>
              <a:t>L'Avis</a:t>
            </a:r>
            <a:r>
              <a:rPr lang="pt-BR" altLang="pt-BR" sz="2800" b="1" dirty="0">
                <a:solidFill>
                  <a:srgbClr val="06436B"/>
                </a:solidFill>
                <a:effectLst>
                  <a:outerShdw blurRad="38100" dist="38100" dir="2700000" algn="tl">
                    <a:srgbClr val="C0C0C0"/>
                  </a:outerShdw>
                </a:effectLst>
              </a:rPr>
              <a:t> </a:t>
            </a:r>
            <a:r>
              <a:rPr lang="pt-BR" altLang="pt-BR" sz="2800" b="1" dirty="0" err="1">
                <a:solidFill>
                  <a:srgbClr val="06436B"/>
                </a:solidFill>
                <a:effectLst>
                  <a:outerShdw blurRad="38100" dist="38100" dir="2700000" algn="tl">
                    <a:srgbClr val="C0C0C0"/>
                  </a:outerShdw>
                </a:effectLst>
              </a:rPr>
              <a:t>Eco-Service</a:t>
            </a:r>
          </a:p>
          <a:p>
            <a:r>
              <a:rPr lang="pt-BR" altLang="pt-BR" sz="2800" b="1" dirty="0" err="1">
                <a:solidFill>
                  <a:srgbClr val="06436B"/>
                </a:solidFill>
                <a:effectLst>
                  <a:outerShdw blurRad="38100" dist="38100" dir="2700000" algn="tl">
                    <a:srgbClr val="C0C0C0"/>
                  </a:outerShdw>
                </a:effectLst>
              </a:rPr>
              <a:t>Comiss</a:t>
            </a:r>
            <a:r>
              <a:rPr lang="pt-BR" altLang="pt-BR" sz="2800" b="1" dirty="0" err="1">
                <a:solidFill>
                  <a:srgbClr val="06436B"/>
                </a:solidFill>
                <a:effectLst>
                  <a:outerShdw blurRad="38100" dist="38100" dir="2700000" algn="tl">
                    <a:srgbClr val="C0C0C0"/>
                  </a:outerShdw>
                </a:effectLst>
              </a:rPr>
              <a:t>ão de Meio Ambiente da ANTP</a:t>
            </a:r>
            <a:endParaRPr lang="pt-BR" altLang="pt-BR" sz="2800" b="1" dirty="0" err="1">
              <a:solidFill>
                <a:srgbClr val="06436B"/>
              </a:solidFill>
              <a:effectLst>
                <a:outerShdw blurRad="38100" dist="38100" dir="2700000" algn="tl">
                  <a:srgbClr val="C0C0C0"/>
                </a:outerShdw>
              </a:effectLst>
            </a:endParaRPr>
          </a:p>
          <a:p>
            <a:endParaRPr lang="pt-BR" altLang="pt-BR" sz="1400" b="1" dirty="0" err="1">
              <a:solidFill>
                <a:srgbClr val="06436B"/>
              </a:solidFill>
              <a:effectLst>
                <a:outerShdw blurRad="38100" dist="38100" dir="2700000" algn="tl">
                  <a:srgbClr val="C0C0C0"/>
                </a:outerShdw>
              </a:effectLst>
            </a:endParaRPr>
          </a:p>
          <a:p>
            <a:r>
              <a:rPr lang="pt-BR" altLang="pt-BR" sz="1400" b="1" dirty="0" err="1">
                <a:solidFill>
                  <a:srgbClr val="06436B"/>
                </a:solidFill>
                <a:effectLst>
                  <a:outerShdw blurRad="38100" dist="38100" dir="2700000" algn="tl">
                    <a:srgbClr val="C0C0C0"/>
                  </a:outerShdw>
                </a:effectLst>
              </a:rPr>
              <a:t>olimpioa@uol.com.br</a:t>
            </a:r>
            <a:r>
              <a:rPr lang="pt-BR" altLang="pt-BR" sz="1400" b="1" dirty="0">
                <a:solidFill>
                  <a:srgbClr val="06436B"/>
                </a:solidFill>
                <a:effectLst>
                  <a:outerShdw blurRad="38100" dist="38100" dir="2700000" algn="tl">
                    <a:srgbClr val="C0C0C0"/>
                  </a:outerShdw>
                </a:effectLst>
              </a:rPr>
              <a:t> </a:t>
            </a:r>
            <a:endParaRPr lang="pt-BR" altLang="pt-BR" sz="1800" b="1" dirty="0">
              <a:solidFill>
                <a:srgbClr val="06436B"/>
              </a:solidFill>
              <a:effectLst>
                <a:outerShdw blurRad="38100" dist="38100" dir="2700000" algn="tl">
                  <a:srgbClr val="C0C0C0"/>
                </a:outerShdw>
              </a:effectLst>
            </a:endParaRPr>
          </a:p>
          <a:p>
            <a:endParaRPr lang="pt-BR" altLang="pt-BR" b="1" dirty="0" err="1">
              <a:solidFill>
                <a:srgbClr val="404040"/>
              </a:solidFill>
              <a:effectLst>
                <a:outerShdw blurRad="38100" dist="38100" dir="2700000" algn="tl">
                  <a:srgbClr val="C0C0C0"/>
                </a:outerShdw>
              </a:effectLst>
            </a:endParaRPr>
          </a:p>
          <a:p>
            <a:pPr algn="l"/>
            <a:endParaRPr lang="pt-BR" altLang="pt-BR" sz="1400" b="1" dirty="0" err="1">
              <a:solidFill>
                <a:schemeClr val="tx1">
                  <a:lumMod val="50000"/>
                  <a:lumOff val="50000"/>
                </a:schemeClr>
              </a:solidFill>
              <a:effectLst>
                <a:outerShdw blurRad="38100" dist="38100" dir="2700000" algn="tl">
                  <a:srgbClr val="C0C0C0"/>
                </a:outerShdw>
              </a:effectLst>
            </a:endParaRPr>
          </a:p>
          <a:p>
            <a:endParaRPr lang="pt-BR" altLang="pt-BR" sz="2400" b="1" dirty="0">
              <a:solidFill>
                <a:srgbClr val="7F7F7F"/>
              </a:solidFill>
              <a:effectLst>
                <a:outerShdw blurRad="38100" dist="38100" dir="2700000" algn="tl">
                  <a:srgbClr val="C0C0C0"/>
                </a:outerShdw>
              </a:effectLst>
            </a:endParaRPr>
          </a:p>
          <a:p>
            <a:r>
              <a:rPr lang="pt-BR" altLang="pt-BR" b="1" i="1" dirty="0">
                <a:solidFill>
                  <a:srgbClr val="06436B"/>
                </a:solidFill>
                <a:effectLst>
                  <a:outerShdw blurRad="38100" dist="38100" dir="2700000" algn="tl">
                    <a:srgbClr val="C0C0C0"/>
                  </a:outerShdw>
                </a:effectLst>
              </a:rPr>
              <a:t>Semin</a:t>
            </a:r>
            <a:r>
              <a:rPr lang="pt-BR" altLang="pt-BR" b="1" i="1" dirty="0">
                <a:solidFill>
                  <a:srgbClr val="06436B"/>
                </a:solidFill>
                <a:effectLst>
                  <a:outerShdw blurRad="38100" dist="38100" dir="2700000" algn="tl">
                    <a:srgbClr val="C0C0C0"/>
                  </a:outerShdw>
                </a:effectLst>
              </a:rPr>
              <a:t>ário </a:t>
            </a:r>
            <a:r>
              <a:rPr lang="pt-BR" altLang="pt-BR" b="1" i="1" dirty="0">
                <a:solidFill>
                  <a:srgbClr val="06436B"/>
                </a:solidFill>
                <a:effectLst>
                  <a:outerShdw blurRad="38100" dist="38100" dir="2700000" algn="tl">
                    <a:srgbClr val="C0C0C0"/>
                  </a:outerShdw>
                </a:effectLst>
              </a:rPr>
              <a:t>SEESP: lei de Mudan</a:t>
            </a:r>
            <a:r>
              <a:rPr lang="pt-BR" altLang="pt-BR" b="1" i="1" dirty="0">
                <a:solidFill>
                  <a:srgbClr val="06436B"/>
                </a:solidFill>
                <a:effectLst>
                  <a:outerShdw blurRad="38100" dist="38100" dir="2700000" algn="tl">
                    <a:srgbClr val="C0C0C0"/>
                  </a:outerShdw>
                </a:effectLst>
              </a:rPr>
              <a:t>ças Climáticas para o Transporte </a:t>
            </a:r>
          </a:p>
          <a:p>
            <a:r>
              <a:rPr lang="pt-BR" altLang="pt-BR" b="1" i="1" dirty="0">
                <a:solidFill>
                  <a:srgbClr val="06436B"/>
                </a:solidFill>
                <a:effectLst>
                  <a:outerShdw blurRad="38100" dist="38100" dir="2700000" algn="tl">
                    <a:srgbClr val="C0C0C0"/>
                  </a:outerShdw>
                </a:effectLst>
              </a:rPr>
              <a:t>22 de Junho de 2017</a:t>
            </a:r>
            <a:endParaRPr lang="pt-BR" altLang="pt-BR" sz="1100" b="1" i="1" dirty="0">
              <a:solidFill>
                <a:srgbClr val="06436B"/>
              </a:solidFill>
              <a:effectLst>
                <a:outerShdw blurRad="38100" dist="38100" dir="2700000" algn="tl">
                  <a:srgbClr val="C0C0C0"/>
                </a:outerShdw>
              </a:effectLst>
            </a:endParaRPr>
          </a:p>
          <a:p>
            <a:endParaRPr lang="pt-BR"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711627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ítulo 2"/>
          <p:cNvSpPr>
            <a:spLocks noGrp="1"/>
          </p:cNvSpPr>
          <p:nvPr>
            <p:ph type="title"/>
          </p:nvPr>
        </p:nvSpPr>
        <p:spPr>
          <a:xfrm>
            <a:off x="3275856" y="652272"/>
            <a:ext cx="5410944" cy="1252728"/>
          </a:xfrm>
        </p:spPr>
        <p:txBody>
          <a:bodyPr>
            <a:normAutofit fontScale="90000"/>
          </a:bodyPr>
          <a:lstStyle/>
          <a:p>
            <a:r>
              <a:rPr lang="en-US" altLang="pt-BR" sz="4000" b="1" dirty="0">
                <a:solidFill>
                  <a:srgbClr val="404040"/>
                </a:solidFill>
                <a:effectLst>
                  <a:outerShdw blurRad="38100" dist="38100" dir="2700000" algn="tl">
                    <a:srgbClr val="C0C0C0"/>
                  </a:outerShdw>
                </a:effectLst>
              </a:rPr>
              <a:t>Ousadia Memor</a:t>
            </a:r>
            <a:r>
              <a:rPr lang="en-US" altLang="pt-BR" sz="4000" b="1" dirty="0">
                <a:solidFill>
                  <a:srgbClr val="404040"/>
                </a:solidFill>
                <a:effectLst>
                  <a:outerShdw blurRad="38100" dist="38100" dir="2700000" algn="tl">
                    <a:srgbClr val="C0C0C0"/>
                  </a:outerShdw>
                </a:effectLst>
              </a:rPr>
              <a:t>ável:</a:t>
            </a:r>
            <a:r>
              <a:rPr lang="en-US" altLang="pt-BR" sz="4000" b="1" dirty="0">
                <a:solidFill>
                  <a:srgbClr val="404040"/>
                </a:solidFill>
                <a:effectLst>
                  <a:outerShdw blurRad="38100" dist="38100" dir="2700000" algn="tl">
                    <a:srgbClr val="C0C0C0"/>
                  </a:outerShdw>
                </a:effectLst>
              </a:rPr>
              <a:t> Redação do artigo 50 original da Lei 14.933/2009</a:t>
            </a:r>
            <a:endParaRPr lang="pt-BR" sz="4000" dirty="0"/>
          </a:p>
        </p:txBody>
      </p:sp>
      <p:sp>
        <p:nvSpPr>
          <p:cNvPr id="5" name="TextBox 6"/>
          <p:cNvSpPr txBox="1">
            <a:spLocks noGrp="1" noChangeArrowheads="1"/>
          </p:cNvSpPr>
          <p:nvPr>
            <p:ph idx="1"/>
          </p:nvPr>
        </p:nvSpPr>
        <p:spPr bwMode="auto">
          <a:xfrm>
            <a:off x="533400" y="2362200"/>
            <a:ext cx="8229600" cy="4438139"/>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just">
              <a:buNone/>
            </a:pPr>
            <a:r>
              <a:rPr lang="en-US" altLang="pt-BR" dirty="0"/>
              <a:t>Art. 50. Os programas, contratos e autorizações municipais de transportes públicos devem considerar redução progressiva do uso de combustíveis fósseis, ficando adotada a meta progressiva de redução de, pelo menos, 10% (dez por cento) a cada ano, a partir de 2009 e a utilização, em 2018, de combustível renovável não-fóssil por todos os ônibus do sistema de transporte público do Município.</a:t>
            </a:r>
          </a:p>
          <a:p>
            <a:pPr algn="just">
              <a:buNone/>
            </a:pPr>
            <a:endParaRPr lang="en-US" altLang="pt-BR" dirty="0"/>
          </a:p>
          <a:p>
            <a:pPr algn="just">
              <a:buNone/>
            </a:pPr>
            <a:r>
              <a:rPr lang="en-US" altLang="pt-BR" sz="1800" i="1" dirty="0">
                <a:solidFill>
                  <a:srgbClr val="FF0000"/>
                </a:solidFill>
              </a:rPr>
              <a:t>Mas, n</a:t>
            </a:r>
            <a:r>
              <a:rPr lang="en-US" altLang="pt-BR" sz="1800" i="1" dirty="0">
                <a:solidFill>
                  <a:srgbClr val="FF0000"/>
                </a:solidFill>
              </a:rPr>
              <a:t>ão foi exatamente a primeira ousadia legislativa no campo dos ônibus limpos – 1991 e 1996 – Conversão da frota toda para o Gás Natural – empresas tiveram prejuízos e os desejados ônibus limpos ficaram no papel</a:t>
            </a:r>
            <a:endParaRPr lang="en-US" altLang="pt-BR" sz="1800" i="1" dirty="0">
              <a:solidFill>
                <a:srgbClr val="FF0000"/>
              </a:solidFill>
            </a:endParaRPr>
          </a:p>
          <a:p>
            <a:pPr algn="just">
              <a:buNone/>
            </a:pPr>
            <a:endParaRPr lang="en-US" altLang="pt-BR" sz="1800"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60429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ítulo 2"/>
          <p:cNvSpPr>
            <a:spLocks noGrp="1"/>
          </p:cNvSpPr>
          <p:nvPr>
            <p:ph type="title"/>
          </p:nvPr>
        </p:nvSpPr>
        <p:spPr>
          <a:xfrm>
            <a:off x="3275856" y="804672"/>
            <a:ext cx="5410944" cy="1252728"/>
          </a:xfrm>
        </p:spPr>
        <p:txBody>
          <a:bodyPr>
            <a:noAutofit/>
          </a:bodyPr>
          <a:lstStyle/>
          <a:p>
            <a:r>
              <a:rPr lang="en-US" altLang="pt-BR" sz="2800" b="1" dirty="0">
                <a:solidFill>
                  <a:srgbClr val="404040"/>
                </a:solidFill>
                <a:effectLst>
                  <a:outerShdw blurRad="38100" dist="38100" dir="2700000" algn="tl">
                    <a:srgbClr val="C0C0C0"/>
                  </a:outerShdw>
                </a:effectLst>
              </a:rPr>
              <a:t>Uma lei incompleta e sem v</a:t>
            </a:r>
            <a:r>
              <a:rPr lang="en-US" altLang="pt-BR" sz="2800" b="1" dirty="0">
                <a:solidFill>
                  <a:srgbClr val="404040"/>
                </a:solidFill>
                <a:effectLst>
                  <a:outerShdw blurRad="38100" dist="38100" dir="2700000" algn="tl">
                    <a:srgbClr val="C0C0C0"/>
                  </a:outerShdw>
                </a:effectLst>
              </a:rPr>
              <a:t>ínculo com a realidade:</a:t>
            </a:r>
            <a:r>
              <a:rPr lang="en-US" altLang="pt-BR" sz="2800" b="1" dirty="0">
                <a:solidFill>
                  <a:srgbClr val="404040"/>
                </a:solidFill>
                <a:effectLst>
                  <a:outerShdw blurRad="38100" dist="38100" dir="2700000" algn="tl">
                    <a:srgbClr val="C0C0C0"/>
                  </a:outerShdw>
                </a:effectLst>
              </a:rPr>
              <a:t> Redação do artigo 50 original da Lei 14.933/2009</a:t>
            </a:r>
            <a:endParaRPr lang="pt-BR" sz="2800" dirty="0"/>
          </a:p>
        </p:txBody>
      </p:sp>
      <p:sp>
        <p:nvSpPr>
          <p:cNvPr id="5" name="TextBox 6"/>
          <p:cNvSpPr txBox="1">
            <a:spLocks noGrp="1" noChangeArrowheads="1"/>
          </p:cNvSpPr>
          <p:nvPr>
            <p:ph idx="1"/>
          </p:nvPr>
        </p:nvSpPr>
        <p:spPr bwMode="auto">
          <a:xfrm>
            <a:off x="533400" y="2514600"/>
            <a:ext cx="8229600" cy="4364272"/>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just">
              <a:buNone/>
            </a:pPr>
            <a:r>
              <a:rPr lang="en-US" altLang="pt-BR" sz="2000" b="1" dirty="0"/>
              <a:t>- Vetou </a:t>
            </a:r>
            <a:r>
              <a:rPr lang="x-none" altLang="pt-BR" sz="2000" b="1" dirty="0"/>
              <a:t>o </a:t>
            </a:r>
            <a:r>
              <a:rPr lang="pt-BR" sz="2000" b="1"/>
              <a:t>diesel convencional, as misturas de biodiesel e o gás natural;</a:t>
            </a:r>
          </a:p>
          <a:p>
            <a:pPr algn="just">
              <a:buNone/>
            </a:pPr>
            <a:endParaRPr lang="pt-BR" sz="2000" b="1"/>
          </a:p>
          <a:p>
            <a:pPr algn="just">
              <a:buNone/>
            </a:pPr>
            <a:r>
              <a:rPr lang="pt-BR" sz="2000" b="1"/>
              <a:t>- A Lei de 2009 perdeu a oportunidade de ouro de incluir metas para redução dos poluentes tóxicos – ignorou as milhares de mortes anuais causadas pela poluição do diesel – uma demanda mais urgente e importante do que a potencial contribuição da modernização ambiental da frota com controle do aquecimento do planeta;</a:t>
            </a:r>
          </a:p>
          <a:p>
            <a:pPr algn="just">
              <a:buNone/>
            </a:pPr>
            <a:endParaRPr lang="pt-BR" sz="2000" b="1"/>
          </a:p>
          <a:p>
            <a:pPr algn="just">
              <a:buNone/>
            </a:pPr>
            <a:r>
              <a:rPr lang="pt-BR" sz="2000" b="1">
                <a:solidFill>
                  <a:schemeClr val="accent3">
                    <a:lumMod val="50000"/>
                  </a:schemeClr>
                </a:solidFill>
              </a:rPr>
              <a:t>- M</a:t>
            </a:r>
            <a:r>
              <a:rPr lang="pt-BR" sz="2000" b="1">
                <a:solidFill>
                  <a:schemeClr val="accent3">
                    <a:lumMod val="50000"/>
                  </a:schemeClr>
                </a:solidFill>
              </a:rPr>
              <a:t>érito indiscutível desta Lei foi trazer novamente os ônibus ao centro da agenda ambiental – ônibus não são os vilões da mobilidade - </a:t>
            </a:r>
            <a:r>
              <a:rPr lang="pt-BR" sz="2000" b="1" u="sng">
                <a:solidFill>
                  <a:schemeClr val="accent3">
                    <a:lumMod val="50000"/>
                  </a:schemeClr>
                </a:solidFill>
              </a:rPr>
              <a:t>ao contrário!</a:t>
            </a:r>
            <a:r>
              <a:rPr lang="pt-BR" sz="2000" b="1">
                <a:solidFill>
                  <a:schemeClr val="accent3">
                    <a:lumMod val="50000"/>
                  </a:schemeClr>
                </a:solidFill>
              </a:rPr>
              <a:t> - mas são a porta de entrada mais fácil para o início de expansão das medidas de controle de poluição e proteção do clima.</a:t>
            </a:r>
            <a:r>
              <a:rPr lang="pt-BR" sz="2000" b="1">
                <a:solidFill>
                  <a:schemeClr val="accent3">
                    <a:lumMod val="50000"/>
                  </a:schemeClr>
                </a:solidFill>
              </a:rPr>
              <a:t> </a:t>
            </a:r>
          </a:p>
          <a:p>
            <a:pPr algn="just">
              <a:buNone/>
            </a:pPr>
            <a:endParaRPr lang="en-US" altLang="pt-BR" sz="1800"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6042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ítulo 2"/>
          <p:cNvSpPr>
            <a:spLocks noGrp="1"/>
          </p:cNvSpPr>
          <p:nvPr>
            <p:ph type="title"/>
          </p:nvPr>
        </p:nvSpPr>
        <p:spPr>
          <a:xfrm>
            <a:off x="3275856" y="423672"/>
            <a:ext cx="5410944" cy="1252728"/>
          </a:xfrm>
        </p:spPr>
        <p:txBody>
          <a:bodyPr>
            <a:normAutofit fontScale="90000"/>
          </a:bodyPr>
          <a:lstStyle/>
          <a:p>
            <a:r>
              <a:rPr lang="en-US" altLang="pt-BR" sz="4000" b="1" dirty="0">
                <a:solidFill>
                  <a:srgbClr val="404040"/>
                </a:solidFill>
                <a:effectLst>
                  <a:outerShdw blurRad="38100" dist="38100" dir="2700000" algn="tl">
                    <a:srgbClr val="C0C0C0"/>
                  </a:outerShdw>
                </a:effectLst>
              </a:rPr>
              <a:t>Inviabilidade de cumprir Artigo 50 em 2018</a:t>
            </a:r>
            <a:endParaRPr lang="pt-BR" sz="4000" dirty="0"/>
          </a:p>
        </p:txBody>
      </p:sp>
      <p:sp>
        <p:nvSpPr>
          <p:cNvPr id="5" name="TextBox 6"/>
          <p:cNvSpPr txBox="1">
            <a:spLocks noGrp="1" noChangeArrowheads="1"/>
          </p:cNvSpPr>
          <p:nvPr>
            <p:ph idx="1"/>
          </p:nvPr>
        </p:nvSpPr>
        <p:spPr bwMode="auto">
          <a:xfrm>
            <a:off x="304800" y="2209800"/>
            <a:ext cx="8458200" cy="4087272"/>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just">
              <a:buNone/>
            </a:pPr>
            <a:r>
              <a:rPr lang="en-US" altLang="pt-BR" sz="1600" dirty="0"/>
              <a:t>- </a:t>
            </a:r>
            <a:r>
              <a:rPr lang="en-US" altLang="pt-BR" sz="1400" dirty="0"/>
              <a:t>Incertezas quanto a </a:t>
            </a:r>
            <a:r>
              <a:rPr lang="en-US" altLang="pt-BR" sz="1400" b="1" dirty="0"/>
              <a:t>disponibilidade de veículos elétricos e híbridos e alto custo de capital inicial</a:t>
            </a:r>
            <a:r>
              <a:rPr lang="en-US" altLang="pt-BR" sz="1400" dirty="0"/>
              <a:t>;</a:t>
            </a:r>
          </a:p>
          <a:p>
            <a:pPr algn="just">
              <a:buNone/>
            </a:pPr>
            <a:endParaRPr lang="en-US" altLang="pt-BR" sz="1400" dirty="0"/>
          </a:p>
          <a:p>
            <a:pPr algn="just">
              <a:buNone/>
            </a:pPr>
            <a:r>
              <a:rPr lang="en-US" altLang="pt-BR" sz="1400" dirty="0"/>
              <a:t>- Incertezas quanto a </a:t>
            </a:r>
            <a:r>
              <a:rPr lang="en-US" altLang="pt-BR" sz="1400" b="1" dirty="0"/>
              <a:t>disponibilidade de diesel de cana e preço exorbitante</a:t>
            </a:r>
            <a:r>
              <a:rPr lang="en-US" altLang="pt-BR" sz="1400" dirty="0"/>
              <a:t>;</a:t>
            </a:r>
          </a:p>
          <a:p>
            <a:pPr algn="just">
              <a:buNone/>
            </a:pPr>
            <a:endParaRPr lang="en-US" altLang="pt-BR" sz="1400" dirty="0"/>
          </a:p>
          <a:p>
            <a:pPr algn="just">
              <a:buNone/>
            </a:pPr>
            <a:r>
              <a:rPr lang="en-US" altLang="pt-BR" sz="1400" dirty="0"/>
              <a:t>- </a:t>
            </a:r>
            <a:r>
              <a:rPr lang="en-US" altLang="pt-BR" sz="1400" b="1" dirty="0"/>
              <a:t>Alto custo operacional do ônibus a etanol;</a:t>
            </a:r>
          </a:p>
          <a:p>
            <a:pPr algn="just">
              <a:buNone/>
            </a:pPr>
            <a:endParaRPr lang="en-US" altLang="pt-BR" sz="1400" dirty="0"/>
          </a:p>
          <a:p>
            <a:pPr algn="just">
              <a:buNone/>
            </a:pPr>
            <a:r>
              <a:rPr lang="en-US" altLang="pt-BR" sz="1400" dirty="0"/>
              <a:t>- Incertezas quanto à viabilidade "atual" de </a:t>
            </a:r>
            <a:r>
              <a:rPr lang="en-US" altLang="pt-BR" sz="1400" b="1" dirty="0"/>
              <a:t>B100 por restrições de montadoras</a:t>
            </a:r>
            <a:r>
              <a:rPr lang="en-US" altLang="pt-BR" sz="1400" dirty="0"/>
              <a:t>;</a:t>
            </a:r>
          </a:p>
          <a:p>
            <a:pPr algn="just">
              <a:buNone/>
            </a:pPr>
            <a:endParaRPr lang="en-US" altLang="pt-BR" sz="1400" dirty="0"/>
          </a:p>
          <a:p>
            <a:pPr algn="just">
              <a:buNone/>
            </a:pPr>
            <a:r>
              <a:rPr lang="en-US" altLang="pt-BR" sz="1400" dirty="0"/>
              <a:t>- </a:t>
            </a:r>
            <a:r>
              <a:rPr lang="pt-BR" altLang="pt-BR" sz="1400" b="1" dirty="0"/>
              <a:t>I</a:t>
            </a:r>
            <a:r>
              <a:rPr lang="pt-BR" sz="1400" b="1"/>
              <a:t>nexistência de estudos consolidados e conclusivos </a:t>
            </a:r>
            <a:r>
              <a:rPr lang="pt-BR" sz="1400"/>
              <a:t>por sobre aspectos técnicos, operacionais, logísticos e financeiros, para cada alternativa;</a:t>
            </a:r>
          </a:p>
          <a:p>
            <a:pPr algn="just">
              <a:buNone/>
            </a:pPr>
            <a:endParaRPr lang="pt-BR" sz="1400"/>
          </a:p>
          <a:p>
            <a:pPr algn="just">
              <a:buNone/>
            </a:pPr>
            <a:r>
              <a:rPr lang="pt-BR" sz="1400"/>
              <a:t>- </a:t>
            </a:r>
            <a:r>
              <a:rPr lang="pt-BR" sz="1400" b="1"/>
              <a:t>I</a:t>
            </a:r>
            <a:r>
              <a:rPr lang="en-US" sz="1400" b="1"/>
              <a:t>nexistência de um plano de penetração de alternativas descrito em capítulo específico edital de ônibus publicado pela Prefeitura;</a:t>
            </a:r>
          </a:p>
          <a:p>
            <a:pPr algn="just">
              <a:buNone/>
            </a:pPr>
            <a:endParaRPr lang="en-US" altLang="pt-BR" sz="1400" dirty="0"/>
          </a:p>
          <a:p>
            <a:pPr algn="just">
              <a:buNone/>
            </a:pPr>
            <a:r>
              <a:rPr lang="en-US" altLang="pt-BR" sz="1400" dirty="0"/>
              <a:t>- </a:t>
            </a:r>
            <a:r>
              <a:rPr lang="en-US" altLang="pt-BR" sz="1400" b="1" dirty="0"/>
              <a:t>Inexistência de cenários definitivos e engenharia econômica sólida</a:t>
            </a:r>
            <a:r>
              <a:rPr lang="en-US" altLang="pt-BR" sz="1400" dirty="0"/>
              <a:t>, para financiamento dos custos adicionais e de recursos financeiros de subsídios.</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60429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ítulo 2"/>
          <p:cNvSpPr>
            <a:spLocks noGrp="1"/>
          </p:cNvSpPr>
          <p:nvPr>
            <p:ph type="title"/>
          </p:nvPr>
        </p:nvSpPr>
        <p:spPr>
          <a:xfrm>
            <a:off x="3275856" y="347472"/>
            <a:ext cx="5410944" cy="1252728"/>
          </a:xfrm>
        </p:spPr>
        <p:txBody>
          <a:bodyPr>
            <a:normAutofit fontScale="90000"/>
          </a:bodyPr>
          <a:lstStyle/>
          <a:p>
            <a:r>
              <a:rPr lang="en-US" altLang="pt-BR" sz="4000" b="1" dirty="0">
                <a:solidFill>
                  <a:srgbClr val="404040"/>
                </a:solidFill>
                <a:effectLst>
                  <a:outerShdw blurRad="38100" dist="38100" dir="2700000" algn="tl">
                    <a:srgbClr val="C0C0C0"/>
                  </a:outerShdw>
                </a:effectLst>
              </a:rPr>
              <a:t>Visão do artigo 50 original da Lei 14.933/2009</a:t>
            </a:r>
            <a:endParaRPr lang="pt-BR" sz="4000" dirty="0"/>
          </a:p>
        </p:txBody>
      </p:sp>
      <p:sp>
        <p:nvSpPr>
          <p:cNvPr id="5" name="TextBox 6"/>
          <p:cNvSpPr txBox="1">
            <a:spLocks noGrp="1" noChangeArrowheads="1"/>
          </p:cNvSpPr>
          <p:nvPr>
            <p:ph idx="1"/>
          </p:nvPr>
        </p:nvSpPr>
        <p:spPr bwMode="auto">
          <a:xfrm>
            <a:off x="304800" y="1600200"/>
            <a:ext cx="8534400" cy="5053691"/>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just">
              <a:buNone/>
            </a:pPr>
            <a:endParaRPr lang="pt-BR" altLang="pt-BR" sz="2000" dirty="0"/>
          </a:p>
          <a:p>
            <a:pPr algn="just">
              <a:buNone/>
            </a:pPr>
            <a:r>
              <a:rPr lang="pt-BR" altLang="pt-BR" sz="2000" b="1" dirty="0"/>
              <a:t>- Poss</a:t>
            </a:r>
            <a:r>
              <a:rPr lang="pt-BR" altLang="pt-BR" sz="2000" b="1" dirty="0"/>
              <a:t>ível atender o cronograma original proposto em 2009 só com:</a:t>
            </a:r>
          </a:p>
          <a:p>
            <a:pPr algn="just">
              <a:buNone/>
            </a:pPr>
            <a:endParaRPr lang="pt-BR" altLang="pt-BR" sz="2000" b="1" dirty="0"/>
          </a:p>
          <a:p>
            <a:pPr algn="just"/>
            <a:r>
              <a:rPr lang="pt-BR" altLang="pt-BR" sz="2000" dirty="0"/>
              <a:t> </a:t>
            </a:r>
            <a:r>
              <a:rPr lang="pt-BR" altLang="pt-BR" sz="2000" dirty="0"/>
              <a:t> 100% de</a:t>
            </a:r>
            <a:r>
              <a:rPr lang="pt-BR" altLang="pt-BR" sz="2000" dirty="0"/>
              <a:t> biocomb. líquidos - diesel de cana (custo) / etanol (custo e problemas operacionais) / B100 (que não é autorizado no Brasil e há questões técnicas, comerciais, logísticas envolvidas que não estão devidamente equacionadas);</a:t>
            </a:r>
          </a:p>
          <a:p>
            <a:pPr algn="just"/>
            <a:r>
              <a:rPr lang="pt-BR" altLang="pt-BR" sz="2000" dirty="0"/>
              <a:t>  elétricos a bateria (muito novo) e trólebus (pol</a:t>
            </a:r>
            <a:r>
              <a:rPr lang="pt-BR" altLang="pt-BR" sz="2000" dirty="0"/>
              <a:t>êmica sobre custos);</a:t>
            </a:r>
            <a:endParaRPr lang="pt-BR" altLang="pt-BR" sz="2000" dirty="0"/>
          </a:p>
          <a:p>
            <a:pPr algn="just"/>
            <a:r>
              <a:rPr lang="pt-BR" altLang="pt-BR" sz="2000" dirty="0"/>
              <a:t>  </a:t>
            </a:r>
            <a:r>
              <a:rPr lang="pt-BR" altLang="pt-BR" sz="2000" dirty="0"/>
              <a:t>biometano (biogás) (ainda n</a:t>
            </a:r>
            <a:r>
              <a:rPr lang="pt-BR" altLang="pt-BR" sz="2000" dirty="0"/>
              <a:t>ão é uma realidade);</a:t>
            </a:r>
            <a:endParaRPr lang="pt-BR" altLang="pt-BR" sz="2000" dirty="0"/>
          </a:p>
          <a:p>
            <a:pPr algn="just"/>
            <a:r>
              <a:rPr lang="pt-BR" altLang="pt-BR" sz="2000" dirty="0"/>
              <a:t>  </a:t>
            </a:r>
            <a:r>
              <a:rPr lang="pt-BR" altLang="pt-BR" sz="2000" dirty="0"/>
              <a:t>híbridos operando com B100 ou diesel de cana (custo)</a:t>
            </a:r>
          </a:p>
          <a:p>
            <a:pPr algn="just"/>
            <a:endParaRPr lang="pt-BR" altLang="pt-BR" sz="2000" dirty="0"/>
          </a:p>
          <a:p>
            <a:pPr algn="just">
              <a:buNone/>
            </a:pPr>
            <a:r>
              <a:rPr lang="en-US" altLang="pt-BR" sz="1200" b="1" i="1" dirty="0">
                <a:solidFill>
                  <a:srgbClr val="FF0000"/>
                </a:solidFill>
              </a:rPr>
              <a:t>*Nota: </a:t>
            </a:r>
            <a:r>
              <a:rPr lang="en-US" altLang="pt-BR" sz="1200" i="1" dirty="0">
                <a:solidFill>
                  <a:srgbClr val="FF0000"/>
                </a:solidFill>
              </a:rPr>
              <a:t>o artigo 50 está sendo forçosamente interpretado como um dispositivo legal que trata das emissões de CO2 "no uso final”, isso porque se for entendido como emissões de CO2 "no ciclo de vida", o biodiesel, o etanol, o diesel de cana e até mesmo a energia elétrica da rede de distribuição - que implicam emissões de CO2 fóssil em sua geração e distribuição - estariam banidos da estratégia de substituição do diesel convencional, tornando a lei ainda mais inexequível do que</a:t>
            </a:r>
            <a:r>
              <a:rPr lang="en-US" altLang="pt-BR" sz="1200" i="1" dirty="0">
                <a:solidFill>
                  <a:srgbClr val="FF0000"/>
                </a:solidFill>
              </a:rPr>
              <a:t> é</a:t>
            </a:r>
            <a:r>
              <a:rPr lang="en-US" altLang="pt-BR" sz="1200" i="1" dirty="0">
                <a:solidFill>
                  <a:srgbClr val="FF0000"/>
                </a:solidFill>
              </a:rPr>
              <a:t>. I deia de que alternativas energ</a:t>
            </a:r>
            <a:r>
              <a:rPr lang="en-US" altLang="pt-BR" sz="1200" i="1" dirty="0">
                <a:solidFill>
                  <a:srgbClr val="FF0000"/>
                </a:solidFill>
              </a:rPr>
              <a:t>éticas devem ter bom desempenho ambiental em todo ciclo de vida – por se tratar de uma lei climática – </a:t>
            </a:r>
            <a:r>
              <a:rPr lang="en-US" altLang="pt-BR" sz="1200" b="1" i="1" dirty="0">
                <a:solidFill>
                  <a:srgbClr val="FF0000"/>
                </a:solidFill>
              </a:rPr>
              <a:t>deveria ser levada em consideração de alguma forma no texto legal.</a:t>
            </a:r>
            <a:endParaRPr lang="pt-BR" altLang="pt-BR" sz="1400" b="1" i="1" dirty="0">
              <a:solidFill>
                <a:srgbClr val="FF0000"/>
              </a:solidFill>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60429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ítulo 2"/>
          <p:cNvSpPr>
            <a:spLocks noGrp="1"/>
          </p:cNvSpPr>
          <p:nvPr>
            <p:ph type="title"/>
          </p:nvPr>
        </p:nvSpPr>
        <p:spPr>
          <a:xfrm>
            <a:off x="3275856" y="76200"/>
            <a:ext cx="5410944" cy="1252728"/>
          </a:xfrm>
        </p:spPr>
        <p:txBody>
          <a:bodyPr>
            <a:normAutofit fontScale="90000"/>
          </a:bodyPr>
          <a:lstStyle/>
          <a:p>
            <a:r>
              <a:rPr lang="en-US" altLang="pt-BR" sz="4000" b="1" dirty="0">
                <a:solidFill>
                  <a:srgbClr val="404040"/>
                </a:solidFill>
                <a:effectLst>
                  <a:outerShdw blurRad="38100" dist="38100" dir="2700000" algn="tl">
                    <a:srgbClr val="C0C0C0"/>
                  </a:outerShdw>
                </a:effectLst>
              </a:rPr>
              <a:t>Visão do artigo 50 original da Lei 14.933/2009</a:t>
            </a:r>
            <a:endParaRPr lang="pt-BR" sz="4000" dirty="0"/>
          </a:p>
        </p:txBody>
      </p:sp>
      <p:sp>
        <p:nvSpPr>
          <p:cNvPr id="5" name="TextBox 6"/>
          <p:cNvSpPr txBox="1">
            <a:spLocks noGrp="1" noChangeArrowheads="1"/>
          </p:cNvSpPr>
          <p:nvPr>
            <p:ph idx="1"/>
          </p:nvPr>
        </p:nvSpPr>
        <p:spPr bwMode="auto">
          <a:xfrm>
            <a:off x="827584" y="1219200"/>
            <a:ext cx="7783016" cy="6961905"/>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just">
              <a:buNone/>
            </a:pPr>
            <a:r>
              <a:rPr lang="x-none" b="1"/>
              <a:t>Li</a:t>
            </a:r>
            <a:r>
              <a:rPr lang="x-none" b="1"/>
              <a:t>ção aprendida com fracassos acumulados e caminho óbvio a seguir: </a:t>
            </a:r>
          </a:p>
          <a:p>
            <a:pPr algn="just">
              <a:buNone/>
            </a:pPr>
            <a:endParaRPr lang="x-none" sz="1400" b="1"/>
          </a:p>
          <a:p>
            <a:pPr algn="just"/>
            <a:r>
              <a:rPr lang="x-none" sz="1200"/>
              <a:t>Ousadia legislativa e lobby ambientalista não são sinônimos de sustentabilidade e benefícios ao clima e à saúde pública.</a:t>
            </a:r>
          </a:p>
          <a:p>
            <a:pPr algn="just">
              <a:buNone/>
            </a:pPr>
            <a:r>
              <a:rPr lang="x-none" sz="1200"/>
              <a:t> </a:t>
            </a:r>
          </a:p>
          <a:p>
            <a:pPr algn="just"/>
            <a:r>
              <a:rPr lang="x-none" sz="1200"/>
              <a:t> Novas tecnologias requerem experimentação inicial em menor escala em opera</a:t>
            </a:r>
            <a:r>
              <a:rPr lang="x-none" sz="1200"/>
              <a:t>ção real</a:t>
            </a:r>
            <a:r>
              <a:rPr lang="x-none" sz="1200"/>
              <a:t>;</a:t>
            </a:r>
          </a:p>
          <a:p>
            <a:pPr algn="just"/>
            <a:endParaRPr lang="x-none" sz="1200"/>
          </a:p>
          <a:p>
            <a:pPr algn="just"/>
            <a:r>
              <a:rPr lang="x-none" sz="1200"/>
              <a:t> Cautela, segurança operacional, responsabilidade financeira e consenso técnico podem produzir avanços consistentes e contínuos;</a:t>
            </a:r>
          </a:p>
          <a:p>
            <a:pPr algn="just"/>
            <a:endParaRPr lang="x-none" sz="1200"/>
          </a:p>
          <a:p>
            <a:pPr algn="just"/>
            <a:r>
              <a:rPr lang="x-none" sz="1200"/>
              <a:t> Necessária uma adequada modulação dos avanços ao longo da experiência – metas de redução de emissões impossíveis devem ser deixadas de lado – pelo menos no início do Programa de Substituição Gradual da Frota por Alternativas Mais Limpas (em relação ao CO2 e poluentes locais: Particulados e Óxidos de Nitrogênio);</a:t>
            </a:r>
          </a:p>
          <a:p>
            <a:pPr algn="just"/>
            <a:endParaRPr lang="x-none" sz="1200"/>
          </a:p>
          <a:p>
            <a:pPr algn="just"/>
            <a:r>
              <a:rPr lang="x-none" sz="1200"/>
              <a:t> Sucesso nos experimentos iniciais, conhecimento dos custos reais, aumento da confiança dos operadores e gestores nas novas tecnologias, ganhos de escala, desenvolvimento tecnológico agressivo e descobertas de linhas de financiamento internacionais para os </a:t>
            </a:r>
            <a:r>
              <a:rPr lang="x-none" sz="1200" b="1" u="sng"/>
              <a:t>eventuais</a:t>
            </a:r>
            <a:r>
              <a:rPr lang="x-none" sz="1200"/>
              <a:t> custos incrementais (em relação ao Business as Usual), permitirão a aceleração do programa e antecipação das metas finais de redução de emissões;</a:t>
            </a:r>
          </a:p>
          <a:p>
            <a:pPr algn="just"/>
            <a:endParaRPr lang="x-none" sz="1200"/>
          </a:p>
          <a:p>
            <a:pPr algn="just"/>
            <a:r>
              <a:rPr lang="x-none" sz="1200"/>
              <a:t> Um programa técnica e financeiramente viável e permeado pela consistência </a:t>
            </a:r>
            <a:r>
              <a:rPr lang="x-none" sz="1200" b="1">
                <a:solidFill>
                  <a:srgbClr val="217436"/>
                </a:solidFill>
              </a:rPr>
              <a:t>será copiado por dezenas de cidades brasileiras e da América Latina multiplicando muitas vezes os benefícios originais desejados</a:t>
            </a:r>
            <a:r>
              <a:rPr lang="x-none" sz="1200"/>
              <a:t>;</a:t>
            </a:r>
          </a:p>
          <a:p>
            <a:pPr algn="just">
              <a:buNone/>
            </a:pPr>
            <a:r>
              <a:rPr lang="x-none" sz="1200"/>
              <a:t> </a:t>
            </a:r>
          </a:p>
          <a:p>
            <a:pPr algn="just"/>
            <a:r>
              <a:rPr lang="x-none" sz="1600" b="1">
                <a:solidFill>
                  <a:srgbClr val="FF0000"/>
                </a:solidFill>
              </a:rPr>
              <a:t>No caso deste Programa, Prudência é sinônimo de Ousadia !   </a:t>
            </a:r>
          </a:p>
          <a:p>
            <a:pPr algn="just"/>
            <a:endParaRPr lang="x-none" sz="1800"/>
          </a:p>
          <a:p>
            <a:pPr algn="just"/>
            <a:endParaRPr lang="x-none" sz="2000"/>
          </a:p>
          <a:p>
            <a:pPr algn="just"/>
            <a:r>
              <a:rPr lang="x-none" sz="2000"/>
              <a:t>    </a:t>
            </a:r>
            <a:endParaRPr lang="x-none" sz="2000"/>
          </a:p>
          <a:p>
            <a:pPr algn="just">
              <a:buNone/>
            </a:pPr>
            <a:r>
              <a:rPr lang="x-none" sz="2000" b="1"/>
              <a:t> </a:t>
            </a:r>
            <a:endParaRPr lang="pt-BR" altLang="pt-BR" sz="1200" i="1"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60429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extBox 6"/>
          <p:cNvSpPr txBox="1">
            <a:spLocks noGrp="1" noChangeArrowheads="1"/>
          </p:cNvSpPr>
          <p:nvPr>
            <p:ph idx="1"/>
          </p:nvPr>
        </p:nvSpPr>
        <p:spPr bwMode="auto">
          <a:xfrm>
            <a:off x="457200" y="2743200"/>
            <a:ext cx="8229600" cy="1569660"/>
          </a:xfrm>
          <a:prstGeom prst="rect">
            <a:avLst/>
          </a:prstGeom>
          <a:noFill/>
          <a:ln>
            <a:noFill/>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defRPr>
                <a:solidFill>
                  <a:schemeClr val="tx1"/>
                </a:solidFill>
                <a:latin typeface="Calibri" charset="0"/>
                <a:ea typeface="ＭＳ Ｐゴシック" charset="-128"/>
              </a:defRPr>
            </a:lvl1pPr>
            <a:lvl2pPr marL="37931725" indent="-37474525">
              <a:defRPr>
                <a:solidFill>
                  <a:schemeClr val="tx1"/>
                </a:solidFill>
                <a:latin typeface="Calibri" charset="0"/>
                <a:ea typeface="ＭＳ Ｐゴシック" charset="-128"/>
              </a:defRPr>
            </a:lvl2pPr>
            <a:lvl3pPr>
              <a:defRPr>
                <a:solidFill>
                  <a:schemeClr val="tx1"/>
                </a:solidFill>
                <a:latin typeface="Calibri" charset="0"/>
                <a:ea typeface="ＭＳ Ｐゴシック" charset="-128"/>
              </a:defRPr>
            </a:lvl3pPr>
            <a:lvl4pPr>
              <a:defRPr>
                <a:solidFill>
                  <a:schemeClr val="tx1"/>
                </a:solidFill>
                <a:latin typeface="Calibri" charset="0"/>
                <a:ea typeface="ＭＳ Ｐゴシック" charset="-128"/>
              </a:defRPr>
            </a:lvl4pPr>
            <a:lvl5pPr>
              <a:defRPr>
                <a:solidFill>
                  <a:schemeClr val="tx1"/>
                </a:solidFill>
                <a:latin typeface="Calibri" charset="0"/>
                <a:ea typeface="ＭＳ Ｐゴシック" charset="-128"/>
              </a:defRPr>
            </a:lvl5pPr>
            <a:lvl6pPr marL="457200" fontAlgn="base">
              <a:spcBef>
                <a:spcPct val="0"/>
              </a:spcBef>
              <a:spcAft>
                <a:spcPct val="0"/>
              </a:spcAft>
              <a:defRPr>
                <a:solidFill>
                  <a:schemeClr val="tx1"/>
                </a:solidFill>
                <a:latin typeface="Calibri" charset="0"/>
                <a:ea typeface="ＭＳ Ｐゴシック" charset="-128"/>
              </a:defRPr>
            </a:lvl6pPr>
            <a:lvl7pPr marL="914400" fontAlgn="base">
              <a:spcBef>
                <a:spcPct val="0"/>
              </a:spcBef>
              <a:spcAft>
                <a:spcPct val="0"/>
              </a:spcAft>
              <a:defRPr>
                <a:solidFill>
                  <a:schemeClr val="tx1"/>
                </a:solidFill>
                <a:latin typeface="Calibri" charset="0"/>
                <a:ea typeface="ＭＳ Ｐゴシック" charset="-128"/>
              </a:defRPr>
            </a:lvl7pPr>
            <a:lvl8pPr marL="1371600" fontAlgn="base">
              <a:spcBef>
                <a:spcPct val="0"/>
              </a:spcBef>
              <a:spcAft>
                <a:spcPct val="0"/>
              </a:spcAft>
              <a:defRPr>
                <a:solidFill>
                  <a:schemeClr val="tx1"/>
                </a:solidFill>
                <a:latin typeface="Calibri" charset="0"/>
                <a:ea typeface="ＭＳ Ｐゴシック" charset="-128"/>
              </a:defRPr>
            </a:lvl8pPr>
            <a:lvl9pPr marL="1828800" fontAlgn="base">
              <a:spcBef>
                <a:spcPct val="0"/>
              </a:spcBef>
              <a:spcAft>
                <a:spcPct val="0"/>
              </a:spcAft>
              <a:defRPr>
                <a:solidFill>
                  <a:schemeClr val="tx1"/>
                </a:solidFill>
                <a:latin typeface="Calibri" charset="0"/>
                <a:ea typeface="ＭＳ Ｐゴシック" charset="-128"/>
              </a:defRPr>
            </a:lvl9pPr>
          </a:lstStyle>
          <a:p>
            <a:pPr algn="ctr">
              <a:buNone/>
            </a:pPr>
            <a:r>
              <a:rPr lang="en-US" altLang="pt-BR" sz="9600" b="1" cap="all" dirty="0">
                <a:solidFill>
                  <a:schemeClr val="accent1">
                    <a:lumMod val="75000"/>
                  </a:schemeClr>
                </a:solidFill>
              </a:rPr>
              <a:t>Obrigado</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604290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2619</TotalTime>
  <Words>920</Words>
  <Application>Microsoft Macintosh PowerPoint</Application>
  <PresentationFormat>On-screen Show (4:3)</PresentationFormat>
  <Paragraphs>66</Paragraphs>
  <Slides>7</Slides>
  <Notes>0</Notes>
  <HiddenSlides>0</HiddenSlides>
  <MMClips>0</MMClips>
  <ScaleCrop>false</ScaleCrop>
  <HeadingPairs>
    <vt:vector size="4" baseType="variant">
      <vt:variant>
        <vt:lpstr>Design Template</vt:lpstr>
      </vt:variant>
      <vt:variant>
        <vt:i4>1</vt:i4>
      </vt:variant>
      <vt:variant>
        <vt:lpstr>Slide Titles</vt:lpstr>
      </vt:variant>
      <vt:variant>
        <vt:i4>7</vt:i4>
      </vt:variant>
    </vt:vector>
  </HeadingPairs>
  <TitlesOfParts>
    <vt:vector size="8" baseType="lpstr">
      <vt:lpstr>Forma de Onda</vt:lpstr>
      <vt:lpstr>Processo de Substituição do Diesel Convencional na Frota de Ônibus Urbanos – Estratégia de Multiplicação dos benefícios Ambientais </vt:lpstr>
      <vt:lpstr>Ousadia Memorável: Redação do artigo 50 original da Lei 14.933/2009</vt:lpstr>
      <vt:lpstr>Uma lei incompleta e sem vínculo com a realidade: Redação do artigo 50 original da Lei 14.933/2009</vt:lpstr>
      <vt:lpstr>Inviabilidade de cumprir Artigo 50 em 2018</vt:lpstr>
      <vt:lpstr>Visão do artigo 50 original da Lei 14.933/2009</vt:lpstr>
      <vt:lpstr>Visão do artigo 50 original da Lei 14.933/2009</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Regina</dc:creator>
  <cp:lastModifiedBy>Olimpio de Melo Alvares Junior</cp:lastModifiedBy>
  <cp:revision>39</cp:revision>
  <dcterms:created xsi:type="dcterms:W3CDTF">2017-06-22T13:13:04Z</dcterms:created>
  <dcterms:modified xsi:type="dcterms:W3CDTF">2017-06-22T14:41:48Z</dcterms:modified>
</cp:coreProperties>
</file>