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83" r:id="rId3"/>
    <p:sldId id="351" r:id="rId4"/>
    <p:sldId id="385" r:id="rId5"/>
    <p:sldId id="394" r:id="rId6"/>
    <p:sldId id="395" r:id="rId7"/>
    <p:sldId id="396" r:id="rId8"/>
    <p:sldId id="397" r:id="rId9"/>
    <p:sldId id="398" r:id="rId10"/>
    <p:sldId id="407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393" r:id="rId19"/>
    <p:sldId id="406" r:id="rId20"/>
    <p:sldId id="392" r:id="rId2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2B"/>
    <a:srgbClr val="50B08F"/>
    <a:srgbClr val="DF6532"/>
    <a:srgbClr val="56AC51"/>
    <a:srgbClr val="D43331"/>
    <a:srgbClr val="EB9C28"/>
    <a:srgbClr val="540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7" autoAdjust="0"/>
    <p:restoredTop sz="94097" autoAdjust="0"/>
  </p:normalViewPr>
  <p:slideViewPr>
    <p:cSldViewPr snapToGrid="0" snapToObjects="1" showGuides="1">
      <p:cViewPr varScale="1">
        <p:scale>
          <a:sx n="69" d="100"/>
          <a:sy n="69" d="100"/>
        </p:scale>
        <p:origin x="-1626" y="-102"/>
      </p:cViewPr>
      <p:guideLst>
        <p:guide orient="horz" pos="832"/>
        <p:guide orient="horz" pos="617"/>
        <p:guide orient="horz" pos="453"/>
        <p:guide pos="5472"/>
        <p:guide pos="9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BAE97-2284-7441-974C-6F310E695941}" type="datetimeFigureOut">
              <a:rPr lang="fr-FR" smtClean="0"/>
              <a:pPr/>
              <a:t>22/06/2017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E9515-B9ED-9444-818C-52C0A28668C0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047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BF158-6622-A540-999B-EEC6DD0F68F4}" type="datetimeFigureOut">
              <a:rPr lang="fr-FR" smtClean="0"/>
              <a:pPr/>
              <a:t>22/06/2017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3A399-E0F5-7B40-99B3-BB69A5FFE37C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217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ITP_LOGO-BASELINE-HORIZ_POS_RGB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62584" cy="1702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48842" y="1760537"/>
            <a:ext cx="6677025" cy="2655360"/>
          </a:xfrm>
        </p:spPr>
        <p:txBody>
          <a:bodyPr/>
          <a:lstStyle>
            <a:lvl1pPr>
              <a:defRPr baseline="0">
                <a:solidFill>
                  <a:srgbClr val="00292B"/>
                </a:solidFill>
              </a:defRPr>
            </a:lvl1pPr>
          </a:lstStyle>
          <a:p>
            <a:r>
              <a:rPr lang="fr-FR" dirty="0" smtClean="0"/>
              <a:t>TITLE OF</a:t>
            </a:r>
            <a:br>
              <a:rPr lang="fr-FR" dirty="0" smtClean="0"/>
            </a:br>
            <a:r>
              <a:rPr lang="fr-FR" dirty="0" smtClean="0"/>
              <a:t>THE POWERPOINT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38259" y="3303585"/>
            <a:ext cx="7126288" cy="626534"/>
          </a:xfr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DF65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SUBTITLE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471-4BF4-1543-BDFC-C5A37335D688}" type="datetime1">
              <a:rPr lang="fr-FR" smtClean="0"/>
              <a:pPr/>
              <a:t>22/06/2017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7459133" y="6399649"/>
            <a:ext cx="12276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200" b="1" i="0" dirty="0" smtClean="0">
                <a:latin typeface="Rockwell"/>
                <a:cs typeface="Rockwell"/>
              </a:rPr>
              <a:t>UITP</a:t>
            </a:r>
            <a:endParaRPr lang="fr-FR" sz="1200" b="1" i="0" dirty="0">
              <a:latin typeface="Rockwell"/>
              <a:cs typeface="Rockwell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2514600" y="5562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F7C8-2826-B245-A35E-C39ADD7B96E6}" type="datetime1">
              <a:rPr lang="fr-FR" smtClean="0"/>
              <a:pPr/>
              <a:t>22/06/2017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7EDB-F686-3244-9007-D06A118BED12}" type="datetime1">
              <a:rPr lang="fr-FR" smtClean="0"/>
              <a:pPr/>
              <a:t>22/06/2017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CBB8-D766-9A4A-B992-20F027680B39}" type="datetime1">
              <a:rPr lang="fr-FR" smtClean="0"/>
              <a:pPr/>
              <a:t>22/06/2017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071-1A83-CC48-88A5-865A1AB8F92A}" type="datetime1">
              <a:rPr lang="fr-FR" smtClean="0"/>
              <a:pPr/>
              <a:t>22/06/2017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48842" y="484718"/>
            <a:ext cx="6677026" cy="2655360"/>
          </a:xfrm>
        </p:spPr>
        <p:txBody>
          <a:bodyPr/>
          <a:lstStyle>
            <a:lvl1pPr marL="0" indent="0">
              <a:tabLst/>
              <a:defRPr baseline="0">
                <a:solidFill>
                  <a:srgbClr val="00292B"/>
                </a:solidFill>
              </a:defRPr>
            </a:lvl1pPr>
          </a:lstStyle>
          <a:p>
            <a:r>
              <a:rPr lang="fr-FR" dirty="0" smtClean="0"/>
              <a:t>TITLE OF</a:t>
            </a:r>
            <a:br>
              <a:rPr lang="fr-FR" dirty="0" smtClean="0"/>
            </a:br>
            <a:r>
              <a:rPr lang="fr-FR" dirty="0" smtClean="0"/>
              <a:t>THE CHAPTER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63659" y="2391833"/>
            <a:ext cx="7126288" cy="626534"/>
          </a:xfr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DF65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SUBTITLE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301B-D8BE-1E4F-A9E4-A71D61B37704}" type="datetime1">
              <a:rPr lang="fr-FR" smtClean="0"/>
              <a:pPr/>
              <a:t>22/06/2017</a:t>
            </a:fld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7459133" y="6399649"/>
            <a:ext cx="12276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200" b="1" i="0" dirty="0" smtClean="0">
                <a:latin typeface="Rockwell"/>
                <a:cs typeface="Rockwell"/>
              </a:rPr>
              <a:t>UITP</a:t>
            </a:r>
            <a:endParaRPr lang="fr-FR" sz="1200" b="1" i="0" dirty="0">
              <a:latin typeface="Rockwell"/>
              <a:cs typeface="Rockwel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TITRE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5E0C-F418-2048-9F02-5DB2702F2084}" type="datetime1">
              <a:rPr lang="fr-FR" smtClean="0"/>
              <a:pPr/>
              <a:t>22/06/2017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‹nº›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48842" y="484718"/>
            <a:ext cx="6677026" cy="2655360"/>
          </a:xfrm>
        </p:spPr>
        <p:txBody>
          <a:bodyPr/>
          <a:lstStyle>
            <a:lvl1pPr marL="0" indent="0">
              <a:tabLst/>
              <a:defRPr baseline="0">
                <a:solidFill>
                  <a:srgbClr val="00292B"/>
                </a:solidFill>
              </a:defRPr>
            </a:lvl1pPr>
          </a:lstStyle>
          <a:p>
            <a:r>
              <a:rPr lang="fr-FR" dirty="0" smtClean="0"/>
              <a:t>TITLE OF</a:t>
            </a:r>
            <a:br>
              <a:rPr lang="fr-FR" dirty="0" smtClean="0"/>
            </a:br>
            <a:r>
              <a:rPr lang="fr-FR" dirty="0" smtClean="0"/>
              <a:t>THE CHAPTER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57309" y="2391833"/>
            <a:ext cx="7126288" cy="626534"/>
          </a:xfr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540B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SUBTITLE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301B-D8BE-1E4F-A9E4-A71D61B37704}" type="datetime1">
              <a:rPr lang="fr-FR" smtClean="0"/>
              <a:pPr/>
              <a:t>22/06/2017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7459133" y="6399649"/>
            <a:ext cx="12276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200" b="1" i="0" dirty="0" smtClean="0">
                <a:latin typeface="Rockwell"/>
                <a:cs typeface="Rockwell"/>
              </a:rPr>
              <a:t>UITP</a:t>
            </a:r>
            <a:endParaRPr lang="fr-FR" sz="1200" b="1" i="0" dirty="0">
              <a:latin typeface="Rockwell"/>
              <a:cs typeface="Rockwel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TITRE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5E0C-F418-2048-9F02-5DB2702F2084}" type="datetime1">
              <a:rPr lang="fr-FR" smtClean="0"/>
              <a:pPr/>
              <a:t>22/06/2017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40B2B"/>
                </a:solidFill>
              </a:defRPr>
            </a:lvl1pPr>
          </a:lstStyle>
          <a:p>
            <a:fld id="{8EE4D688-8A93-6D45-BDD0-48CE623BED81}" type="slidenum">
              <a:rPr lang="fr-FR" smtClean="0"/>
              <a:pPr/>
              <a:t>‹nº›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55192" y="484718"/>
            <a:ext cx="6677026" cy="2655360"/>
          </a:xfrm>
        </p:spPr>
        <p:txBody>
          <a:bodyPr/>
          <a:lstStyle>
            <a:lvl1pPr marL="0" indent="0">
              <a:tabLst/>
              <a:defRPr baseline="0">
                <a:solidFill>
                  <a:srgbClr val="00292B"/>
                </a:solidFill>
              </a:defRPr>
            </a:lvl1pPr>
          </a:lstStyle>
          <a:p>
            <a:r>
              <a:rPr lang="fr-FR" dirty="0" smtClean="0"/>
              <a:t>TITLE OF</a:t>
            </a:r>
            <a:br>
              <a:rPr lang="fr-FR" dirty="0" smtClean="0"/>
            </a:br>
            <a:r>
              <a:rPr lang="fr-FR" dirty="0" smtClean="0"/>
              <a:t>THE CHAPTER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50959" y="2391833"/>
            <a:ext cx="7126288" cy="626534"/>
          </a:xfr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540B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SUBTITLE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301B-D8BE-1E4F-A9E4-A71D61B37704}" type="datetime1">
              <a:rPr lang="fr-FR" smtClean="0"/>
              <a:pPr/>
              <a:t>22/06/2017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7459133" y="6399649"/>
            <a:ext cx="12276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200" b="1" i="0" dirty="0" smtClean="0">
                <a:latin typeface="Rockwell"/>
                <a:cs typeface="Rockwell"/>
              </a:rPr>
              <a:t>UITP</a:t>
            </a:r>
            <a:endParaRPr lang="fr-FR" sz="1200" b="1" i="0" dirty="0">
              <a:latin typeface="Rockwell"/>
              <a:cs typeface="Rockwel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TITRE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5E0C-F418-2048-9F02-5DB2702F2084}" type="datetime1">
              <a:rPr lang="fr-FR" smtClean="0"/>
              <a:pPr/>
              <a:t>22/06/2017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6AC51"/>
                </a:solidFill>
              </a:defRPr>
            </a:lvl1pPr>
          </a:lstStyle>
          <a:p>
            <a:fld id="{8EE4D688-8A93-6D45-BDD0-48CE623BED81}" type="slidenum">
              <a:rPr lang="fr-FR" smtClean="0"/>
              <a:pPr/>
              <a:t>‹nº›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061E-AB3A-BE43-8C60-C28B09C1921F}" type="datetime1">
              <a:rPr lang="fr-FR" smtClean="0"/>
              <a:pPr/>
              <a:t>22/06/2017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BDFC-6DF6-D043-9164-E3C2FD2CD25D}" type="datetime1">
              <a:rPr lang="fr-FR" smtClean="0"/>
              <a:pPr/>
              <a:t>22/06/2017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 smtClean="0"/>
              <a:t>Titre du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-2946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73EA9-BC5D-0C41-A13D-D28A03FEEA6F}" type="datetime1">
              <a:rPr lang="fr-FR" smtClean="0"/>
              <a:pPr/>
              <a:t>22/06/2017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00292B"/>
                </a:solidFill>
                <a:latin typeface="Rockwell"/>
                <a:cs typeface="Rockwell"/>
              </a:defRPr>
            </a:lvl1pPr>
          </a:lstStyle>
          <a:p>
            <a:r>
              <a:rPr lang="fr-FR" smtClean="0"/>
              <a:t>UITP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492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EB9C28"/>
                </a:solidFill>
                <a:latin typeface="Rockwell"/>
                <a:cs typeface="Rockwell"/>
              </a:defRPr>
            </a:lvl1pPr>
          </a:lstStyle>
          <a:p>
            <a:r>
              <a:rPr lang="fr-FR" dirty="0" smtClean="0"/>
              <a:t>UITP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2667000" y="127000"/>
            <a:ext cx="643467" cy="643467"/>
          </a:xfrm>
          <a:prstGeom prst="rect">
            <a:avLst/>
          </a:prstGeom>
          <a:solidFill>
            <a:srgbClr val="002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-2667000" y="956733"/>
            <a:ext cx="643467" cy="643467"/>
          </a:xfrm>
          <a:prstGeom prst="rect">
            <a:avLst/>
          </a:prstGeom>
          <a:solidFill>
            <a:srgbClr val="DF65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-2667000" y="1820333"/>
            <a:ext cx="643467" cy="643467"/>
          </a:xfrm>
          <a:prstGeom prst="rect">
            <a:avLst/>
          </a:prstGeom>
          <a:solidFill>
            <a:srgbClr val="EB9C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-2667000" y="2709333"/>
            <a:ext cx="643467" cy="643467"/>
          </a:xfrm>
          <a:prstGeom prst="rect">
            <a:avLst/>
          </a:prstGeom>
          <a:solidFill>
            <a:srgbClr val="50B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2667000" y="3615266"/>
            <a:ext cx="643467" cy="643467"/>
          </a:xfrm>
          <a:prstGeom prst="rect">
            <a:avLst/>
          </a:prstGeom>
          <a:solidFill>
            <a:srgbClr val="56AC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-2667000" y="4436532"/>
            <a:ext cx="643467" cy="643467"/>
          </a:xfrm>
          <a:prstGeom prst="rect">
            <a:avLst/>
          </a:prstGeom>
          <a:solidFill>
            <a:srgbClr val="540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-2667000" y="5300132"/>
            <a:ext cx="643467" cy="643467"/>
          </a:xfrm>
          <a:prstGeom prst="rect">
            <a:avLst/>
          </a:prstGeom>
          <a:solidFill>
            <a:srgbClr val="D433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64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</p:sldLayoutIdLst>
  <p:hf hdr="0" dt="0"/>
  <p:txStyles>
    <p:titleStyle>
      <a:lvl1pPr marL="0" indent="0" algn="l" defTabSz="457200" rtl="0" eaLnBrk="1" latinLnBrk="0" hangingPunct="1">
        <a:spcBef>
          <a:spcPct val="0"/>
        </a:spcBef>
        <a:buNone/>
        <a:defRPr sz="4000" b="1" i="0" kern="1200" cap="all">
          <a:solidFill>
            <a:srgbClr val="00292B"/>
          </a:solidFill>
          <a:latin typeface="Rockwell"/>
          <a:ea typeface="+mj-ea"/>
          <a:cs typeface="Rockwel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SzPct val="115000"/>
        <a:buFontTx/>
        <a:buBlip>
          <a:blip r:embed="rId15"/>
        </a:buBlip>
        <a:defRPr sz="2400" b="0" i="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b="0" i="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800" b="0" i="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SzPct val="115000"/>
        <a:buFontTx/>
        <a:buBlip>
          <a:blip r:embed="rId15"/>
        </a:buBlip>
        <a:defRPr sz="1600" b="0" i="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latinamerica@uitp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1348842" y="1760537"/>
            <a:ext cx="6747408" cy="2655360"/>
          </a:xfrm>
        </p:spPr>
        <p:txBody>
          <a:bodyPr/>
          <a:lstStyle/>
          <a:p>
            <a:r>
              <a:rPr lang="pt-BR" altLang="pt-BR" dirty="0" smtClean="0"/>
              <a:t>Futuro Energético e suas tendências para o transporte público</a:t>
            </a:r>
            <a:r>
              <a:rPr lang="fr-BE" altLang="pt-BR" dirty="0"/>
              <a:t/>
            </a:r>
            <a:br>
              <a:rPr lang="fr-BE" altLang="pt-BR" dirty="0"/>
            </a:br>
            <a:r>
              <a:rPr lang="fr-BE" altLang="pt-BR" dirty="0"/>
              <a:t/>
            </a:r>
            <a:br>
              <a:rPr lang="fr-BE" altLang="pt-BR" dirty="0"/>
            </a:br>
            <a:endParaRPr lang="fr-FR" dirty="0"/>
          </a:p>
        </p:txBody>
      </p:sp>
      <p:sp>
        <p:nvSpPr>
          <p:cNvPr id="13" name="Sous-titre 12"/>
          <p:cNvSpPr>
            <a:spLocks noGrp="1"/>
          </p:cNvSpPr>
          <p:nvPr>
            <p:ph type="subTitle" idx="1"/>
          </p:nvPr>
        </p:nvSpPr>
        <p:spPr>
          <a:xfrm>
            <a:off x="1581150" y="4415897"/>
            <a:ext cx="7029450" cy="2184928"/>
          </a:xfrm>
        </p:spPr>
        <p:txBody>
          <a:bodyPr>
            <a:normAutofit fontScale="62500" lnSpcReduction="20000"/>
          </a:bodyPr>
          <a:lstStyle/>
          <a:p>
            <a:endParaRPr lang="pt-BR" altLang="pt-BR" sz="2000" dirty="0" smtClean="0"/>
          </a:p>
          <a:p>
            <a:r>
              <a:rPr lang="pt-BR" altLang="pt-BR" sz="2000" b="1" dirty="0" smtClean="0"/>
              <a:t>Eleonora </a:t>
            </a:r>
            <a:r>
              <a:rPr lang="pt-BR" altLang="pt-BR" sz="2000" b="1" dirty="0" err="1" smtClean="0"/>
              <a:t>Pazos</a:t>
            </a:r>
            <a:endParaRPr lang="pt-BR" altLang="pt-BR" sz="2000" b="1" dirty="0" smtClean="0"/>
          </a:p>
          <a:p>
            <a:r>
              <a:rPr lang="pt-BR" altLang="pt-BR" sz="2000" dirty="0" smtClean="0"/>
              <a:t>Head </a:t>
            </a:r>
            <a:r>
              <a:rPr lang="pt-BR" altLang="pt-BR" sz="2000" dirty="0" err="1" smtClean="0"/>
              <a:t>of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Latin</a:t>
            </a:r>
            <a:r>
              <a:rPr lang="pt-BR" altLang="pt-BR" sz="2000" dirty="0" smtClean="0"/>
              <a:t> America</a:t>
            </a:r>
          </a:p>
          <a:p>
            <a:r>
              <a:rPr lang="pt-BR" altLang="pt-BR" sz="2000" dirty="0"/>
              <a:t/>
            </a:r>
            <a:br>
              <a:rPr lang="pt-BR" altLang="pt-BR" sz="2000" dirty="0"/>
            </a:br>
            <a:endParaRPr lang="pt-BR" altLang="pt-BR" sz="2000" dirty="0"/>
          </a:p>
          <a:p>
            <a:pPr algn="r"/>
            <a:endParaRPr lang="pt-BR" altLang="pt-BR" sz="2000" dirty="0" smtClean="0"/>
          </a:p>
          <a:p>
            <a:pPr algn="r"/>
            <a:endParaRPr lang="es-ES" altLang="pt-BR" sz="2000" dirty="0" smtClean="0"/>
          </a:p>
          <a:p>
            <a:pPr algn="r"/>
            <a:endParaRPr lang="es-ES" altLang="pt-BR" sz="2000" dirty="0"/>
          </a:p>
          <a:p>
            <a:pPr algn="r"/>
            <a:r>
              <a:rPr lang="es-ES" altLang="pt-BR" sz="2000" dirty="0" err="1" smtClean="0"/>
              <a:t>Junho</a:t>
            </a:r>
            <a:r>
              <a:rPr lang="es-ES" altLang="pt-BR" sz="2000" dirty="0" smtClean="0"/>
              <a:t> 2017</a:t>
            </a:r>
          </a:p>
          <a:p>
            <a:pPr algn="r"/>
            <a:r>
              <a:rPr lang="es-ES" altLang="pt-BR" dirty="0" smtClean="0"/>
              <a:t/>
            </a:r>
            <a:br>
              <a:rPr lang="es-ES" altLang="pt-BR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Alternativa</a:t>
            </a:r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933" y="274638"/>
            <a:ext cx="3900248" cy="646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2" y="1438963"/>
            <a:ext cx="4658970" cy="218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1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Frota limpa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en-US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Benchmarking para América Latina</a:t>
            </a:r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8EE4D688-8A93-6D45-BDD0-48CE623BED8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85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Nova demanda da sociedade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Cidades aderindo ao novo slogan!</a:t>
            </a:r>
          </a:p>
          <a:p>
            <a:r>
              <a:rPr lang="en-US" b="0" dirty="0"/>
              <a:t>Fossil-free transport</a:t>
            </a:r>
          </a:p>
          <a:p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trela de 12 Pontos 5"/>
          <p:cNvSpPr/>
          <p:nvPr/>
        </p:nvSpPr>
        <p:spPr>
          <a:xfrm rot="1086309">
            <a:off x="4281053" y="3103419"/>
            <a:ext cx="2798618" cy="2757055"/>
          </a:xfrm>
          <a:prstGeom prst="star12">
            <a:avLst/>
          </a:prstGeom>
          <a:solidFill>
            <a:srgbClr val="56AC51"/>
          </a:solidFill>
          <a:ln>
            <a:solidFill>
              <a:srgbClr val="56AC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atin typeface="Brandon Grotesque Regular" pitchFamily="34" charset="0"/>
              </a:rPr>
              <a:t>FÓSSIL</a:t>
            </a:r>
          </a:p>
          <a:p>
            <a:pPr algn="ctr"/>
            <a:endParaRPr lang="pt-BR" sz="3000" dirty="0">
              <a:latin typeface="Brandon Grotesque Regular" pitchFamily="34" charset="0"/>
            </a:endParaRPr>
          </a:p>
          <a:p>
            <a:pPr algn="ctr"/>
            <a:r>
              <a:rPr lang="pt-BR" sz="3000" dirty="0">
                <a:latin typeface="Brandon Grotesque Regular" pitchFamily="34" charset="0"/>
              </a:rPr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7201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BAIXA Emissão ou zero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9263" y="925367"/>
            <a:ext cx="8548255" cy="5444837"/>
          </a:xfrm>
        </p:spPr>
        <p:txBody>
          <a:bodyPr>
            <a:noAutofit/>
          </a:bodyPr>
          <a:lstStyle/>
          <a:p>
            <a:r>
              <a:rPr lang="pt-BR" sz="1200" dirty="0" smtClean="0">
                <a:solidFill>
                  <a:srgbClr val="50B08F"/>
                </a:solidFill>
              </a:rPr>
              <a:t>Oslo – 2020 ( 60% </a:t>
            </a:r>
            <a:r>
              <a:rPr lang="pt-BR" sz="1200" dirty="0" err="1" smtClean="0">
                <a:solidFill>
                  <a:srgbClr val="50B08F"/>
                </a:solidFill>
              </a:rPr>
              <a:t>biodisel</a:t>
            </a:r>
            <a:r>
              <a:rPr lang="pt-BR" sz="1200" dirty="0" smtClean="0">
                <a:solidFill>
                  <a:srgbClr val="50B08F"/>
                </a:solidFill>
              </a:rPr>
              <a:t> 25% </a:t>
            </a:r>
            <a:r>
              <a:rPr lang="pt-BR" sz="1200" dirty="0" err="1" smtClean="0">
                <a:solidFill>
                  <a:srgbClr val="50B08F"/>
                </a:solidFill>
              </a:rPr>
              <a:t>biogas</a:t>
            </a:r>
            <a:r>
              <a:rPr lang="pt-BR" sz="1200" dirty="0" smtClean="0">
                <a:solidFill>
                  <a:srgbClr val="50B08F"/>
                </a:solidFill>
              </a:rPr>
              <a:t> 15% </a:t>
            </a:r>
            <a:r>
              <a:rPr lang="pt-BR" sz="1200" dirty="0" err="1" smtClean="0">
                <a:solidFill>
                  <a:srgbClr val="50B08F"/>
                </a:solidFill>
              </a:rPr>
              <a:t>E-bus</a:t>
            </a:r>
            <a:r>
              <a:rPr lang="pt-BR" sz="1200" dirty="0" smtClean="0">
                <a:solidFill>
                  <a:srgbClr val="50B08F"/>
                </a:solidFill>
              </a:rPr>
              <a:t>) </a:t>
            </a:r>
          </a:p>
          <a:p>
            <a:r>
              <a:rPr lang="pt-BR" sz="1200" dirty="0" smtClean="0">
                <a:solidFill>
                  <a:srgbClr val="50B08F"/>
                </a:solidFill>
              </a:rPr>
              <a:t>Frota:1400 </a:t>
            </a:r>
          </a:p>
          <a:p>
            <a:endParaRPr lang="pt-BR" sz="1200" dirty="0">
              <a:solidFill>
                <a:srgbClr val="50B08F"/>
              </a:solidFill>
            </a:endParaRPr>
          </a:p>
          <a:p>
            <a:r>
              <a:rPr lang="pt-BR" sz="1200" dirty="0" smtClean="0">
                <a:solidFill>
                  <a:srgbClr val="50B08F"/>
                </a:solidFill>
              </a:rPr>
              <a:t>Paris – 2025 (80</a:t>
            </a:r>
            <a:r>
              <a:rPr lang="pt-BR" sz="1200" dirty="0">
                <a:solidFill>
                  <a:srgbClr val="50B08F"/>
                </a:solidFill>
              </a:rPr>
              <a:t>% </a:t>
            </a:r>
            <a:r>
              <a:rPr lang="pt-BR" sz="1200" dirty="0" err="1" smtClean="0">
                <a:solidFill>
                  <a:srgbClr val="50B08F"/>
                </a:solidFill>
              </a:rPr>
              <a:t>E-bus</a:t>
            </a:r>
            <a:r>
              <a:rPr lang="pt-BR" sz="1200" dirty="0" smtClean="0">
                <a:solidFill>
                  <a:srgbClr val="50B08F"/>
                </a:solidFill>
              </a:rPr>
              <a:t> 20% </a:t>
            </a:r>
            <a:r>
              <a:rPr lang="pt-BR" sz="1200" dirty="0" err="1" smtClean="0">
                <a:solidFill>
                  <a:srgbClr val="50B08F"/>
                </a:solidFill>
              </a:rPr>
              <a:t>biogas</a:t>
            </a:r>
            <a:r>
              <a:rPr lang="pt-BR" sz="1200" dirty="0" smtClean="0">
                <a:solidFill>
                  <a:srgbClr val="50B08F"/>
                </a:solidFill>
              </a:rPr>
              <a:t>)</a:t>
            </a:r>
          </a:p>
          <a:p>
            <a:r>
              <a:rPr lang="pt-BR" sz="1200" dirty="0" smtClean="0">
                <a:solidFill>
                  <a:srgbClr val="50B08F"/>
                </a:solidFill>
              </a:rPr>
              <a:t>Frota: 4500</a:t>
            </a:r>
          </a:p>
          <a:p>
            <a:endParaRPr lang="pt-BR" sz="1200" dirty="0">
              <a:solidFill>
                <a:srgbClr val="50B08F"/>
              </a:solidFill>
            </a:endParaRPr>
          </a:p>
          <a:p>
            <a:r>
              <a:rPr lang="pt-BR" sz="1200" dirty="0">
                <a:solidFill>
                  <a:srgbClr val="50B08F"/>
                </a:solidFill>
              </a:rPr>
              <a:t>Amsterdam – 2025 (28% </a:t>
            </a:r>
            <a:r>
              <a:rPr lang="en-US" sz="1200" dirty="0">
                <a:solidFill>
                  <a:srgbClr val="50B08F"/>
                </a:solidFill>
              </a:rPr>
              <a:t>hybrid Diesel-electric buses (0% 2027), </a:t>
            </a:r>
            <a:r>
              <a:rPr lang="pt-BR" sz="1200" dirty="0">
                <a:solidFill>
                  <a:srgbClr val="50B08F"/>
                </a:solidFill>
              </a:rPr>
              <a:t>20% </a:t>
            </a:r>
            <a:r>
              <a:rPr lang="pt-BR" sz="1200" dirty="0" err="1">
                <a:solidFill>
                  <a:srgbClr val="50B08F"/>
                </a:solidFill>
              </a:rPr>
              <a:t>biogas</a:t>
            </a:r>
            <a:r>
              <a:rPr lang="pt-BR" sz="1200" dirty="0">
                <a:solidFill>
                  <a:srgbClr val="50B08F"/>
                </a:solidFill>
              </a:rPr>
              <a:t> , </a:t>
            </a:r>
            <a:r>
              <a:rPr lang="en-US" sz="1200" dirty="0">
                <a:solidFill>
                  <a:srgbClr val="50B08F"/>
                </a:solidFill>
              </a:rPr>
              <a:t>E-bus, 2%, 1% Hydrogen</a:t>
            </a:r>
            <a:r>
              <a:rPr lang="en-US" sz="1200" dirty="0" smtClean="0">
                <a:solidFill>
                  <a:srgbClr val="50B08F"/>
                </a:solidFill>
              </a:rPr>
              <a:t>)</a:t>
            </a:r>
            <a:endParaRPr lang="pt-BR" sz="1200" dirty="0" smtClean="0">
              <a:solidFill>
                <a:srgbClr val="50B08F"/>
              </a:solidFill>
            </a:endParaRPr>
          </a:p>
          <a:p>
            <a:endParaRPr lang="pt-BR" sz="1200" dirty="0"/>
          </a:p>
          <a:p>
            <a:r>
              <a:rPr lang="pt-BR" sz="1200" dirty="0" smtClean="0">
                <a:solidFill>
                  <a:srgbClr val="EB9C28"/>
                </a:solidFill>
              </a:rPr>
              <a:t>Colônia – 2030 ( 45% </a:t>
            </a:r>
            <a:r>
              <a:rPr lang="en-US" sz="1200" dirty="0">
                <a:solidFill>
                  <a:srgbClr val="EB9C28"/>
                </a:solidFill>
              </a:rPr>
              <a:t>trolleybus 50% E-bus 5% </a:t>
            </a:r>
            <a:r>
              <a:rPr lang="en-US" sz="1200" dirty="0" err="1" smtClean="0">
                <a:solidFill>
                  <a:srgbClr val="EB9C28"/>
                </a:solidFill>
              </a:rPr>
              <a:t>hidro</a:t>
            </a:r>
            <a:r>
              <a:rPr lang="en-US" sz="1200" dirty="0" smtClean="0">
                <a:solidFill>
                  <a:srgbClr val="EB9C28"/>
                </a:solidFill>
              </a:rPr>
              <a:t>.)</a:t>
            </a:r>
          </a:p>
          <a:p>
            <a:r>
              <a:rPr lang="pt-BR" sz="1200" dirty="0" smtClean="0">
                <a:solidFill>
                  <a:srgbClr val="EB9C28"/>
                </a:solidFill>
              </a:rPr>
              <a:t>Frota:1000</a:t>
            </a:r>
          </a:p>
          <a:p>
            <a:endParaRPr lang="pt-BR" sz="1200" dirty="0">
              <a:solidFill>
                <a:srgbClr val="EB9C28"/>
              </a:solidFill>
            </a:endParaRPr>
          </a:p>
          <a:p>
            <a:r>
              <a:rPr lang="pt-BR" sz="1200" dirty="0" smtClean="0">
                <a:solidFill>
                  <a:srgbClr val="EB9C28"/>
                </a:solidFill>
              </a:rPr>
              <a:t>London – 2018 </a:t>
            </a:r>
            <a:r>
              <a:rPr lang="en-US" sz="1200" dirty="0">
                <a:solidFill>
                  <a:srgbClr val="EB9C28"/>
                </a:solidFill>
              </a:rPr>
              <a:t>out of diesel-only buses </a:t>
            </a:r>
            <a:r>
              <a:rPr lang="en-US" sz="1200" dirty="0" smtClean="0">
                <a:solidFill>
                  <a:srgbClr val="EB9C28"/>
                </a:solidFill>
              </a:rPr>
              <a:t>(95% hybrid </a:t>
            </a:r>
            <a:r>
              <a:rPr lang="en-US" sz="1200" dirty="0">
                <a:solidFill>
                  <a:srgbClr val="EB9C28"/>
                </a:solidFill>
              </a:rPr>
              <a:t>Diesel-electric buses </a:t>
            </a:r>
            <a:r>
              <a:rPr lang="en-US" sz="1200" dirty="0" smtClean="0">
                <a:solidFill>
                  <a:srgbClr val="EB9C28"/>
                </a:solidFill>
              </a:rPr>
              <a:t>3% </a:t>
            </a:r>
            <a:r>
              <a:rPr lang="en-US" sz="1200" dirty="0">
                <a:solidFill>
                  <a:srgbClr val="EB9C28"/>
                </a:solidFill>
              </a:rPr>
              <a:t>E-bus, 2</a:t>
            </a:r>
            <a:r>
              <a:rPr lang="en-US" sz="1200" dirty="0" smtClean="0">
                <a:solidFill>
                  <a:srgbClr val="EB9C28"/>
                </a:solidFill>
              </a:rPr>
              <a:t>% </a:t>
            </a:r>
            <a:r>
              <a:rPr lang="en-US" sz="1200" dirty="0" err="1">
                <a:solidFill>
                  <a:srgbClr val="EB9C28"/>
                </a:solidFill>
              </a:rPr>
              <a:t>hidro</a:t>
            </a:r>
            <a:r>
              <a:rPr lang="en-US" sz="1200" dirty="0">
                <a:solidFill>
                  <a:srgbClr val="EB9C28"/>
                </a:solidFill>
              </a:rPr>
              <a:t>.)</a:t>
            </a:r>
          </a:p>
          <a:p>
            <a:r>
              <a:rPr lang="pt-BR" sz="1200" dirty="0">
                <a:solidFill>
                  <a:srgbClr val="EB9C28"/>
                </a:solidFill>
              </a:rPr>
              <a:t>Frota: 9600</a:t>
            </a:r>
            <a:endParaRPr lang="en-US" sz="1200" dirty="0">
              <a:solidFill>
                <a:srgbClr val="EB9C28"/>
              </a:solidFill>
            </a:endParaRPr>
          </a:p>
          <a:p>
            <a:endParaRPr lang="pt-BR" sz="1200" b="0" dirty="0">
              <a:solidFill>
                <a:srgbClr val="EB9C28"/>
              </a:solidFill>
            </a:endParaRPr>
          </a:p>
          <a:p>
            <a:r>
              <a:rPr lang="pt-BR" sz="1200" dirty="0">
                <a:solidFill>
                  <a:srgbClr val="EB9C28"/>
                </a:solidFill>
              </a:rPr>
              <a:t>Barcelona – 2019 (23% </a:t>
            </a:r>
            <a:r>
              <a:rPr lang="pt-BR" sz="1200" dirty="0" smtClean="0">
                <a:solidFill>
                  <a:srgbClr val="EB9C28"/>
                </a:solidFill>
              </a:rPr>
              <a:t>diesel, 38</a:t>
            </a:r>
            <a:r>
              <a:rPr lang="pt-BR" sz="1200" b="0" dirty="0">
                <a:solidFill>
                  <a:srgbClr val="EB9C28"/>
                </a:solidFill>
              </a:rPr>
              <a:t>% </a:t>
            </a:r>
            <a:r>
              <a:rPr lang="pt-BR" sz="1200" dirty="0" err="1" smtClean="0">
                <a:solidFill>
                  <a:srgbClr val="EB9C28"/>
                </a:solidFill>
              </a:rPr>
              <a:t>biogas</a:t>
            </a:r>
            <a:r>
              <a:rPr lang="pt-BR" sz="1200" dirty="0" smtClean="0">
                <a:solidFill>
                  <a:srgbClr val="EB9C28"/>
                </a:solidFill>
              </a:rPr>
              <a:t>, 35%  </a:t>
            </a:r>
            <a:r>
              <a:rPr lang="en-US" sz="1200" dirty="0">
                <a:solidFill>
                  <a:srgbClr val="EB9C28"/>
                </a:solidFill>
              </a:rPr>
              <a:t>hybrid </a:t>
            </a:r>
            <a:r>
              <a:rPr lang="en-US" sz="1200" dirty="0" smtClean="0">
                <a:solidFill>
                  <a:srgbClr val="EB9C28"/>
                </a:solidFill>
              </a:rPr>
              <a:t>Diesel-electric, </a:t>
            </a:r>
            <a:r>
              <a:rPr lang="pt-BR" sz="1200" dirty="0">
                <a:solidFill>
                  <a:srgbClr val="EB9C28"/>
                </a:solidFill>
              </a:rPr>
              <a:t>3</a:t>
            </a:r>
            <a:r>
              <a:rPr lang="pt-BR" sz="1200" dirty="0" smtClean="0">
                <a:solidFill>
                  <a:srgbClr val="EB9C28"/>
                </a:solidFill>
              </a:rPr>
              <a:t>% E-Bus, </a:t>
            </a:r>
            <a:r>
              <a:rPr lang="en-US" sz="1200" dirty="0">
                <a:solidFill>
                  <a:srgbClr val="EB9C28"/>
                </a:solidFill>
              </a:rPr>
              <a:t>1</a:t>
            </a:r>
            <a:r>
              <a:rPr lang="en-US" sz="1200" dirty="0" smtClean="0">
                <a:solidFill>
                  <a:srgbClr val="EB9C28"/>
                </a:solidFill>
              </a:rPr>
              <a:t>% </a:t>
            </a:r>
            <a:r>
              <a:rPr lang="en-US" sz="1200" dirty="0" err="1">
                <a:solidFill>
                  <a:srgbClr val="EB9C28"/>
                </a:solidFill>
              </a:rPr>
              <a:t>hidro</a:t>
            </a:r>
            <a:r>
              <a:rPr lang="en-US" sz="1200" dirty="0">
                <a:solidFill>
                  <a:srgbClr val="EB9C28"/>
                </a:solidFill>
              </a:rPr>
              <a:t>.</a:t>
            </a:r>
            <a:r>
              <a:rPr lang="pt-BR" sz="1200" dirty="0" smtClean="0">
                <a:solidFill>
                  <a:srgbClr val="EB9C28"/>
                </a:solidFill>
              </a:rPr>
              <a:t>)</a:t>
            </a:r>
            <a:endParaRPr lang="pt-BR" sz="1200" dirty="0">
              <a:solidFill>
                <a:srgbClr val="EB9C28"/>
              </a:solidFill>
            </a:endParaRPr>
          </a:p>
          <a:p>
            <a:r>
              <a:rPr lang="pt-BR" sz="1200" dirty="0" smtClean="0">
                <a:solidFill>
                  <a:srgbClr val="EB9C28"/>
                </a:solidFill>
              </a:rPr>
              <a:t>Frota:1065</a:t>
            </a:r>
          </a:p>
          <a:p>
            <a:endParaRPr lang="pt-BR" sz="1200" dirty="0">
              <a:solidFill>
                <a:srgbClr val="EB9C28"/>
              </a:solidFill>
            </a:endParaRPr>
          </a:p>
          <a:p>
            <a:r>
              <a:rPr lang="pt-BR" sz="1200" dirty="0" smtClean="0">
                <a:solidFill>
                  <a:srgbClr val="EB9C28"/>
                </a:solidFill>
              </a:rPr>
              <a:t>Helsinki – 2025 (60%  </a:t>
            </a:r>
            <a:r>
              <a:rPr lang="en-US" sz="1200" dirty="0">
                <a:solidFill>
                  <a:srgbClr val="EB9C28"/>
                </a:solidFill>
              </a:rPr>
              <a:t>hybrid </a:t>
            </a:r>
            <a:r>
              <a:rPr lang="en-US" sz="1200" dirty="0" smtClean="0">
                <a:solidFill>
                  <a:srgbClr val="EB9C28"/>
                </a:solidFill>
              </a:rPr>
              <a:t>Diesel/gas-electric, </a:t>
            </a:r>
            <a:r>
              <a:rPr lang="pt-BR" sz="1200" dirty="0" smtClean="0">
                <a:solidFill>
                  <a:srgbClr val="EB9C28"/>
                </a:solidFill>
              </a:rPr>
              <a:t>40% </a:t>
            </a:r>
            <a:r>
              <a:rPr lang="pt-BR" sz="1200" dirty="0" err="1" smtClean="0">
                <a:solidFill>
                  <a:srgbClr val="EB9C28"/>
                </a:solidFill>
              </a:rPr>
              <a:t>E-bus</a:t>
            </a:r>
            <a:r>
              <a:rPr lang="pt-BR" sz="1200" dirty="0" smtClean="0">
                <a:solidFill>
                  <a:srgbClr val="EB9C28"/>
                </a:solidFill>
              </a:rPr>
              <a:t>)</a:t>
            </a:r>
          </a:p>
          <a:p>
            <a:r>
              <a:rPr lang="pt-BR" sz="1200" dirty="0" smtClean="0">
                <a:solidFill>
                  <a:srgbClr val="EB9C28"/>
                </a:solidFill>
              </a:rPr>
              <a:t>Frota:1200</a:t>
            </a:r>
          </a:p>
          <a:p>
            <a:endParaRPr lang="pt-BR" sz="1200" dirty="0">
              <a:solidFill>
                <a:srgbClr val="EB9C28"/>
              </a:solidFill>
            </a:endParaRPr>
          </a:p>
          <a:p>
            <a:r>
              <a:rPr lang="pt-BR" sz="1200" dirty="0" smtClean="0">
                <a:solidFill>
                  <a:srgbClr val="EB9C28"/>
                </a:solidFill>
              </a:rPr>
              <a:t>Los Angeles – 2030 (100% </a:t>
            </a:r>
            <a:r>
              <a:rPr lang="pt-BR" sz="1200" dirty="0" err="1" smtClean="0">
                <a:solidFill>
                  <a:srgbClr val="EB9C28"/>
                </a:solidFill>
              </a:rPr>
              <a:t>E-bus</a:t>
            </a:r>
            <a:r>
              <a:rPr lang="pt-BR" sz="1200" dirty="0" smtClean="0">
                <a:solidFill>
                  <a:srgbClr val="EB9C28"/>
                </a:solidFill>
              </a:rPr>
              <a:t> – transição </a:t>
            </a:r>
            <a:r>
              <a:rPr lang="pt-BR" sz="1200" dirty="0" err="1" smtClean="0">
                <a:solidFill>
                  <a:srgbClr val="EB9C28"/>
                </a:solidFill>
              </a:rPr>
              <a:t>biogas</a:t>
            </a:r>
            <a:r>
              <a:rPr lang="pt-BR" sz="1200" dirty="0" smtClean="0">
                <a:solidFill>
                  <a:srgbClr val="EB9C28"/>
                </a:solidFill>
              </a:rPr>
              <a:t> / GNV)</a:t>
            </a:r>
          </a:p>
          <a:p>
            <a:r>
              <a:rPr lang="pt-BR" sz="1200" dirty="0" smtClean="0">
                <a:solidFill>
                  <a:srgbClr val="EB9C28"/>
                </a:solidFill>
              </a:rPr>
              <a:t>Frota: </a:t>
            </a:r>
            <a:r>
              <a:rPr lang="pt-BR" sz="1200" dirty="0" smtClean="0">
                <a:solidFill>
                  <a:srgbClr val="EB9C28"/>
                </a:solidFill>
              </a:rPr>
              <a:t>2020</a:t>
            </a:r>
            <a:endParaRPr lang="pt-BR" sz="1200" dirty="0" smtClean="0">
              <a:solidFill>
                <a:srgbClr val="EB9C28"/>
              </a:solidFill>
            </a:endParaRPr>
          </a:p>
          <a:p>
            <a:endParaRPr lang="pt-BR" sz="1200" dirty="0"/>
          </a:p>
          <a:p>
            <a:r>
              <a:rPr lang="pt-BR" sz="1200" dirty="0" smtClean="0">
                <a:solidFill>
                  <a:srgbClr val="D43331"/>
                </a:solidFill>
              </a:rPr>
              <a:t>New York– 2040 </a:t>
            </a:r>
            <a:r>
              <a:rPr lang="pt-BR" sz="1200" dirty="0">
                <a:solidFill>
                  <a:srgbClr val="D43331"/>
                </a:solidFill>
              </a:rPr>
              <a:t>(100% </a:t>
            </a:r>
            <a:r>
              <a:rPr lang="pt-BR" sz="1200" dirty="0" err="1">
                <a:solidFill>
                  <a:srgbClr val="D43331"/>
                </a:solidFill>
              </a:rPr>
              <a:t>E-bus</a:t>
            </a:r>
            <a:r>
              <a:rPr lang="pt-BR" sz="1200" dirty="0">
                <a:solidFill>
                  <a:srgbClr val="D43331"/>
                </a:solidFill>
              </a:rPr>
              <a:t> – transição </a:t>
            </a:r>
            <a:r>
              <a:rPr lang="pt-BR" sz="1200" dirty="0" smtClean="0">
                <a:solidFill>
                  <a:srgbClr val="D43331"/>
                </a:solidFill>
              </a:rPr>
              <a:t>Euro 6 /</a:t>
            </a:r>
            <a:r>
              <a:rPr lang="pt-BR" sz="1200" dirty="0" err="1" smtClean="0">
                <a:solidFill>
                  <a:srgbClr val="D43331"/>
                </a:solidFill>
              </a:rPr>
              <a:t>biogas</a:t>
            </a:r>
            <a:r>
              <a:rPr lang="pt-BR" sz="1200" dirty="0" smtClean="0">
                <a:solidFill>
                  <a:srgbClr val="D43331"/>
                </a:solidFill>
              </a:rPr>
              <a:t> </a:t>
            </a:r>
            <a:r>
              <a:rPr lang="pt-BR" sz="1200" dirty="0">
                <a:solidFill>
                  <a:srgbClr val="D43331"/>
                </a:solidFill>
              </a:rPr>
              <a:t>/ GNV)</a:t>
            </a:r>
          </a:p>
          <a:p>
            <a:r>
              <a:rPr lang="pt-BR" sz="1200" dirty="0">
                <a:solidFill>
                  <a:srgbClr val="D43331"/>
                </a:solidFill>
              </a:rPr>
              <a:t>Frota: </a:t>
            </a:r>
            <a:r>
              <a:rPr lang="pt-BR" sz="1200" dirty="0" smtClean="0">
                <a:solidFill>
                  <a:srgbClr val="D43331"/>
                </a:solidFill>
              </a:rPr>
              <a:t>5800</a:t>
            </a:r>
            <a:endParaRPr lang="en-US" sz="1200" dirty="0">
              <a:solidFill>
                <a:srgbClr val="D43331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2" name="Elipse 11"/>
          <p:cNvSpPr/>
          <p:nvPr/>
        </p:nvSpPr>
        <p:spPr>
          <a:xfrm>
            <a:off x="5223164" y="1133186"/>
            <a:ext cx="1717964" cy="820306"/>
          </a:xfrm>
          <a:prstGeom prst="ellipse">
            <a:avLst/>
          </a:prstGeom>
          <a:solidFill>
            <a:srgbClr val="50B08F"/>
          </a:solidFill>
          <a:ln>
            <a:solidFill>
              <a:srgbClr val="56AC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2025</a:t>
            </a:r>
            <a:endParaRPr lang="en-US" dirty="0"/>
          </a:p>
        </p:txBody>
      </p:sp>
      <p:sp>
        <p:nvSpPr>
          <p:cNvPr id="13" name="Elipse 12"/>
          <p:cNvSpPr/>
          <p:nvPr/>
        </p:nvSpPr>
        <p:spPr>
          <a:xfrm>
            <a:off x="7279554" y="3460749"/>
            <a:ext cx="1717964" cy="820306"/>
          </a:xfrm>
          <a:prstGeom prst="ellipse">
            <a:avLst/>
          </a:prstGeom>
          <a:solidFill>
            <a:srgbClr val="EB9C28"/>
          </a:solidFill>
          <a:ln>
            <a:solidFill>
              <a:srgbClr val="EB9C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2030</a:t>
            </a:r>
            <a:endParaRPr lang="en-US" dirty="0"/>
          </a:p>
        </p:txBody>
      </p:sp>
      <p:sp>
        <p:nvSpPr>
          <p:cNvPr id="14" name="Elipse 13"/>
          <p:cNvSpPr/>
          <p:nvPr/>
        </p:nvSpPr>
        <p:spPr>
          <a:xfrm>
            <a:off x="6462136" y="5719040"/>
            <a:ext cx="1717964" cy="820306"/>
          </a:xfrm>
          <a:prstGeom prst="ellipse">
            <a:avLst/>
          </a:prstGeom>
          <a:solidFill>
            <a:srgbClr val="D43331"/>
          </a:solidFill>
          <a:ln>
            <a:solidFill>
              <a:srgbClr val="D433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2040</a:t>
            </a:r>
            <a:endParaRPr lang="en-US" dirty="0"/>
          </a:p>
        </p:txBody>
      </p:sp>
      <p:sp>
        <p:nvSpPr>
          <p:cNvPr id="6" name="Elipse 5"/>
          <p:cNvSpPr/>
          <p:nvPr/>
        </p:nvSpPr>
        <p:spPr>
          <a:xfrm>
            <a:off x="7722900" y="118334"/>
            <a:ext cx="1274618" cy="7729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+ 60 cidades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1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Suécia</a:t>
            </a:r>
            <a:br>
              <a:rPr lang="pt-BR" dirty="0" smtClean="0"/>
            </a:br>
            <a:endParaRPr lang="en-US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5"/>
          <a:stretch/>
        </p:blipFill>
        <p:spPr>
          <a:xfrm>
            <a:off x="3919066" y="1225306"/>
            <a:ext cx="4727066" cy="1552575"/>
          </a:xfr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1" y="1225306"/>
            <a:ext cx="2943225" cy="15525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41" y="2777881"/>
            <a:ext cx="2266594" cy="94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975841" y="3934690"/>
            <a:ext cx="6968837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000"/>
                </a:solidFill>
              </a:rPr>
              <a:t>Suécia</a:t>
            </a:r>
          </a:p>
          <a:p>
            <a:endParaRPr lang="pt-BR" sz="2500" b="1" dirty="0">
              <a:solidFill>
                <a:srgbClr val="FFC000"/>
              </a:solidFill>
            </a:endParaRPr>
          </a:p>
          <a:p>
            <a:r>
              <a:rPr lang="pt-BR" sz="2500" b="1" dirty="0" smtClean="0">
                <a:solidFill>
                  <a:srgbClr val="FFC000"/>
                </a:solidFill>
              </a:rPr>
              <a:t>2020 </a:t>
            </a:r>
            <a:r>
              <a:rPr lang="pt-BR" sz="2500" b="1" dirty="0">
                <a:solidFill>
                  <a:srgbClr val="FFC000"/>
                </a:solidFill>
              </a:rPr>
              <a:t>– </a:t>
            </a:r>
            <a:r>
              <a:rPr lang="pt-BR" sz="2500" b="1" dirty="0" smtClean="0">
                <a:solidFill>
                  <a:srgbClr val="FFC000"/>
                </a:solidFill>
              </a:rPr>
              <a:t>10</a:t>
            </a:r>
            <a:r>
              <a:rPr lang="pt-BR" sz="2500" b="1" dirty="0">
                <a:solidFill>
                  <a:srgbClr val="FFC000"/>
                </a:solidFill>
              </a:rPr>
              <a:t>% Fóssil </a:t>
            </a:r>
            <a:r>
              <a:rPr lang="pt-BR" sz="2500" b="1" dirty="0" err="1">
                <a:solidFill>
                  <a:srgbClr val="FFC000"/>
                </a:solidFill>
              </a:rPr>
              <a:t>Free</a:t>
            </a:r>
            <a:r>
              <a:rPr lang="pt-BR" sz="2500" b="1" dirty="0">
                <a:solidFill>
                  <a:srgbClr val="FFC000"/>
                </a:solidFill>
              </a:rPr>
              <a:t> Transporte </a:t>
            </a:r>
            <a:r>
              <a:rPr lang="pt-BR" sz="2500" b="1" dirty="0" smtClean="0">
                <a:solidFill>
                  <a:srgbClr val="FFC000"/>
                </a:solidFill>
              </a:rPr>
              <a:t>Público </a:t>
            </a:r>
          </a:p>
          <a:p>
            <a:r>
              <a:rPr lang="pt-BR" sz="2500" b="1" dirty="0" smtClean="0">
                <a:solidFill>
                  <a:srgbClr val="FFC000"/>
                </a:solidFill>
              </a:rPr>
              <a:t>2030 – 100% Fóssil </a:t>
            </a:r>
            <a:r>
              <a:rPr lang="pt-BR" sz="2500" b="1" dirty="0" err="1" smtClean="0">
                <a:solidFill>
                  <a:srgbClr val="FFC000"/>
                </a:solidFill>
              </a:rPr>
              <a:t>Free</a:t>
            </a:r>
            <a:r>
              <a:rPr lang="pt-BR" sz="2500" b="1" dirty="0" smtClean="0">
                <a:solidFill>
                  <a:srgbClr val="FFC000"/>
                </a:solidFill>
              </a:rPr>
              <a:t> Transporte Público</a:t>
            </a:r>
          </a:p>
          <a:p>
            <a:endParaRPr lang="pt-BR" sz="2500" b="1" dirty="0">
              <a:solidFill>
                <a:srgbClr val="FFC000"/>
              </a:solidFill>
            </a:endParaRPr>
          </a:p>
          <a:p>
            <a:r>
              <a:rPr lang="pt-BR" sz="2500" b="1" dirty="0" smtClean="0">
                <a:solidFill>
                  <a:srgbClr val="DF6532"/>
                </a:solidFill>
              </a:rPr>
              <a:t>Transição (2016): 1% </a:t>
            </a:r>
            <a:r>
              <a:rPr lang="pt-BR" sz="2500" b="1" dirty="0" err="1" smtClean="0">
                <a:solidFill>
                  <a:srgbClr val="DF6532"/>
                </a:solidFill>
              </a:rPr>
              <a:t>E-bus</a:t>
            </a:r>
            <a:r>
              <a:rPr lang="pt-BR" sz="2500" b="1" dirty="0" smtClean="0">
                <a:solidFill>
                  <a:srgbClr val="DF6532"/>
                </a:solidFill>
              </a:rPr>
              <a:t>, </a:t>
            </a:r>
            <a:r>
              <a:rPr lang="pt-BR" sz="2500" b="1" dirty="0" err="1" smtClean="0">
                <a:solidFill>
                  <a:srgbClr val="DF6532"/>
                </a:solidFill>
              </a:rPr>
              <a:t>hybrido</a:t>
            </a:r>
            <a:r>
              <a:rPr lang="pt-BR" sz="2500" b="1" dirty="0" smtClean="0">
                <a:solidFill>
                  <a:srgbClr val="DF6532"/>
                </a:solidFill>
              </a:rPr>
              <a:t>- </a:t>
            </a:r>
            <a:r>
              <a:rPr lang="pt-BR" sz="2500" b="1" dirty="0" err="1" smtClean="0">
                <a:solidFill>
                  <a:srgbClr val="DF6532"/>
                </a:solidFill>
              </a:rPr>
              <a:t>biogas</a:t>
            </a:r>
            <a:r>
              <a:rPr lang="pt-BR" sz="2500" b="1" dirty="0">
                <a:solidFill>
                  <a:srgbClr val="DF6532"/>
                </a:solidFill>
              </a:rPr>
              <a:t> </a:t>
            </a:r>
            <a:r>
              <a:rPr lang="pt-BR" sz="2500" b="1" dirty="0" smtClean="0">
                <a:solidFill>
                  <a:srgbClr val="DF6532"/>
                </a:solidFill>
              </a:rPr>
              <a:t>e etanol </a:t>
            </a:r>
            <a:r>
              <a:rPr lang="pt-BR" sz="1400" b="1" dirty="0" smtClean="0">
                <a:solidFill>
                  <a:srgbClr val="DF6532"/>
                </a:solidFill>
              </a:rPr>
              <a:t>95%</a:t>
            </a:r>
            <a:r>
              <a:rPr lang="pt-BR" sz="2500" b="1" dirty="0" smtClean="0">
                <a:solidFill>
                  <a:srgbClr val="DF6532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733310" y="4294909"/>
            <a:ext cx="24245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solidFill>
                  <a:srgbClr val="56AC51"/>
                </a:solidFill>
              </a:rPr>
              <a:t>2014</a:t>
            </a:r>
          </a:p>
          <a:p>
            <a:r>
              <a:rPr lang="pt-BR" sz="2500" dirty="0" smtClean="0">
                <a:solidFill>
                  <a:srgbClr val="56AC51"/>
                </a:solidFill>
              </a:rPr>
              <a:t>12% Fóssil </a:t>
            </a:r>
            <a:r>
              <a:rPr lang="pt-BR" sz="2500" dirty="0" err="1" smtClean="0">
                <a:solidFill>
                  <a:srgbClr val="56AC51"/>
                </a:solidFill>
              </a:rPr>
              <a:t>Free</a:t>
            </a:r>
            <a:endParaRPr lang="en-US" sz="2500" dirty="0">
              <a:solidFill>
                <a:srgbClr val="56AC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Comparando Matriz </a:t>
            </a:r>
            <a:br>
              <a:rPr lang="pt-BR" dirty="0" smtClean="0"/>
            </a:br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1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572492"/>
            <a:ext cx="3768436" cy="2985654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rgbClr val="EB9C28"/>
                </a:solidFill>
              </a:rPr>
              <a:t>Suécia</a:t>
            </a:r>
          </a:p>
          <a:p>
            <a:endParaRPr lang="pt-BR" dirty="0">
              <a:solidFill>
                <a:srgbClr val="EB9C28"/>
              </a:solidFill>
            </a:endParaRPr>
          </a:p>
          <a:p>
            <a:r>
              <a:rPr lang="pt-BR" dirty="0" smtClean="0">
                <a:solidFill>
                  <a:srgbClr val="EB9C28"/>
                </a:solidFill>
              </a:rPr>
              <a:t>20% fóssil </a:t>
            </a:r>
            <a:endParaRPr lang="pt-BR" dirty="0">
              <a:solidFill>
                <a:srgbClr val="EB9C28"/>
              </a:solidFill>
            </a:endParaRPr>
          </a:p>
          <a:p>
            <a:r>
              <a:rPr lang="pt-BR" dirty="0" smtClean="0">
                <a:solidFill>
                  <a:srgbClr val="EB9C28"/>
                </a:solidFill>
              </a:rPr>
              <a:t>17% renovável</a:t>
            </a:r>
          </a:p>
          <a:p>
            <a:r>
              <a:rPr lang="pt-BR" dirty="0" smtClean="0">
                <a:solidFill>
                  <a:srgbClr val="EB9C28"/>
                </a:solidFill>
              </a:rPr>
              <a:t>55% hídrica</a:t>
            </a:r>
          </a:p>
          <a:p>
            <a:r>
              <a:rPr lang="pt-BR" dirty="0" smtClean="0">
                <a:solidFill>
                  <a:srgbClr val="EB9C28"/>
                </a:solidFill>
              </a:rPr>
              <a:t>8% nuclear</a:t>
            </a:r>
          </a:p>
          <a:p>
            <a:r>
              <a:rPr lang="pt-BR" dirty="0" smtClean="0">
                <a:solidFill>
                  <a:srgbClr val="EB9C28"/>
                </a:solidFill>
              </a:rPr>
              <a:t> </a:t>
            </a:r>
            <a:endParaRPr lang="pt-BR" dirty="0">
              <a:solidFill>
                <a:srgbClr val="EB9C28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043054" y="1459203"/>
            <a:ext cx="36437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24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Brasil</a:t>
            </a:r>
          </a:p>
          <a:p>
            <a:pPr>
              <a:spcBef>
                <a:spcPct val="20000"/>
              </a:spcBef>
            </a:pPr>
            <a:endParaRPr lang="pt-BR" sz="2400" b="1" dirty="0">
              <a:solidFill>
                <a:srgbClr val="D43331"/>
              </a:solidFill>
              <a:latin typeface="Century Gothic"/>
              <a:cs typeface="Century Gothic"/>
            </a:endParaRPr>
          </a:p>
          <a:p>
            <a:pPr>
              <a:spcBef>
                <a:spcPct val="20000"/>
              </a:spcBef>
            </a:pPr>
            <a:r>
              <a:rPr lang="pt-BR" sz="24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59% </a:t>
            </a:r>
            <a:r>
              <a:rPr lang="pt-BR" sz="2400" b="1" dirty="0">
                <a:solidFill>
                  <a:srgbClr val="D43331"/>
                </a:solidFill>
                <a:latin typeface="Century Gothic"/>
                <a:cs typeface="Century Gothic"/>
              </a:rPr>
              <a:t>fóssil </a:t>
            </a:r>
          </a:p>
          <a:p>
            <a:pPr>
              <a:spcBef>
                <a:spcPct val="20000"/>
              </a:spcBef>
            </a:pPr>
            <a:r>
              <a:rPr lang="pt-BR" sz="24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28% </a:t>
            </a:r>
            <a:r>
              <a:rPr lang="pt-BR" sz="2400" b="1" dirty="0">
                <a:solidFill>
                  <a:srgbClr val="D43331"/>
                </a:solidFill>
                <a:latin typeface="Century Gothic"/>
                <a:cs typeface="Century Gothic"/>
              </a:rPr>
              <a:t>renovável</a:t>
            </a:r>
          </a:p>
          <a:p>
            <a:pPr>
              <a:spcBef>
                <a:spcPct val="20000"/>
              </a:spcBef>
            </a:pPr>
            <a:r>
              <a:rPr lang="pt-BR" sz="24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12% </a:t>
            </a:r>
            <a:r>
              <a:rPr lang="pt-BR" sz="2400" b="1" dirty="0">
                <a:solidFill>
                  <a:srgbClr val="D43331"/>
                </a:solidFill>
                <a:latin typeface="Century Gothic"/>
                <a:cs typeface="Century Gothic"/>
              </a:rPr>
              <a:t>hídrica</a:t>
            </a:r>
          </a:p>
          <a:p>
            <a:pPr>
              <a:spcBef>
                <a:spcPct val="20000"/>
              </a:spcBef>
            </a:pPr>
            <a:r>
              <a:rPr lang="pt-BR" sz="24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1% nuclear</a:t>
            </a:r>
            <a:endParaRPr lang="en-US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57200" y="4558145"/>
            <a:ext cx="706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latin typeface="Century Gothic"/>
                <a:cs typeface="Century Gothic"/>
              </a:rPr>
              <a:t>Investimento em 2° Geração Etanol - celulose</a:t>
            </a:r>
            <a:endParaRPr lang="en-US" sz="2400" b="1" u="sng" dirty="0">
              <a:latin typeface="Century Gothic"/>
              <a:cs typeface="Century Gothic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57199" y="5462693"/>
            <a:ext cx="31311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EB9C28"/>
                </a:solidFill>
              </a:rPr>
              <a:t>€ </a:t>
            </a:r>
            <a:r>
              <a:rPr lang="pt-BR" sz="2400" b="1" dirty="0" smtClean="0">
                <a:solidFill>
                  <a:srgbClr val="EB9C28"/>
                </a:solidFill>
                <a:latin typeface="Century Gothic"/>
                <a:cs typeface="Century Gothic"/>
              </a:rPr>
              <a:t>26 milhões/ ano</a:t>
            </a:r>
          </a:p>
          <a:p>
            <a:r>
              <a:rPr lang="pt-BR" sz="1000" b="1" dirty="0" smtClean="0">
                <a:solidFill>
                  <a:srgbClr val="EB9C28"/>
                </a:solidFill>
                <a:latin typeface="Century Gothic"/>
                <a:cs typeface="Century Gothic"/>
              </a:rPr>
              <a:t>2011 - 2015</a:t>
            </a:r>
            <a:endParaRPr lang="en-US" sz="1000" b="1" dirty="0">
              <a:solidFill>
                <a:srgbClr val="00B050"/>
              </a:solidFill>
              <a:latin typeface="Century Gothic"/>
              <a:cs typeface="Century Gothic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835237" y="5462693"/>
            <a:ext cx="30757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DF6532"/>
                </a:solidFill>
              </a:rPr>
              <a:t>€</a:t>
            </a:r>
            <a:r>
              <a:rPr lang="pt-BR" sz="2400" dirty="0">
                <a:solidFill>
                  <a:srgbClr val="EB9C28"/>
                </a:solidFill>
              </a:rPr>
              <a:t> </a:t>
            </a:r>
            <a:r>
              <a:rPr lang="pt-BR" sz="2400" b="1" dirty="0" smtClean="0">
                <a:solidFill>
                  <a:srgbClr val="DF6532"/>
                </a:solidFill>
                <a:latin typeface="Century Gothic"/>
                <a:cs typeface="Century Gothic"/>
              </a:rPr>
              <a:t>953 milhões/ ano</a:t>
            </a:r>
          </a:p>
          <a:p>
            <a:r>
              <a:rPr lang="pt-BR" sz="1000" b="1" dirty="0" smtClean="0">
                <a:solidFill>
                  <a:srgbClr val="DF6532"/>
                </a:solidFill>
                <a:latin typeface="Century Gothic"/>
                <a:cs typeface="Century Gothic"/>
              </a:rPr>
              <a:t>2008 - 2017</a:t>
            </a:r>
            <a:endParaRPr lang="en-US" sz="1000" b="1" dirty="0">
              <a:solidFill>
                <a:srgbClr val="DF6532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42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Frota - transição</a:t>
            </a:r>
            <a:br>
              <a:rPr lang="pt-BR" dirty="0" smtClean="0"/>
            </a:br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1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572491"/>
            <a:ext cx="4128654" cy="4107873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rgbClr val="EB9C28"/>
                </a:solidFill>
              </a:rPr>
              <a:t>Stockholm  - frota 2200</a:t>
            </a:r>
          </a:p>
          <a:p>
            <a:endParaRPr lang="pt-BR" dirty="0" smtClean="0">
              <a:solidFill>
                <a:srgbClr val="EB9C28"/>
              </a:solidFill>
            </a:endParaRPr>
          </a:p>
          <a:p>
            <a:r>
              <a:rPr lang="pt-BR" dirty="0" smtClean="0">
                <a:solidFill>
                  <a:srgbClr val="EB9C28"/>
                </a:solidFill>
              </a:rPr>
              <a:t>2030 – 100% E-Bus</a:t>
            </a:r>
          </a:p>
          <a:p>
            <a:r>
              <a:rPr lang="pt-BR" b="0" dirty="0" smtClean="0">
                <a:solidFill>
                  <a:srgbClr val="50B08F"/>
                </a:solidFill>
              </a:rPr>
              <a:t>2050 - </a:t>
            </a:r>
            <a:r>
              <a:rPr lang="en-US" b="0" dirty="0">
                <a:solidFill>
                  <a:srgbClr val="50B08F"/>
                </a:solidFill>
              </a:rPr>
              <a:t>electric bus with wireless charging</a:t>
            </a:r>
            <a:endParaRPr lang="pt-BR" b="0" dirty="0" smtClean="0">
              <a:solidFill>
                <a:srgbClr val="50B08F"/>
              </a:solidFill>
            </a:endParaRPr>
          </a:p>
          <a:p>
            <a:endParaRPr lang="pt-BR" dirty="0">
              <a:solidFill>
                <a:srgbClr val="EB9C28"/>
              </a:solidFill>
            </a:endParaRPr>
          </a:p>
          <a:p>
            <a:r>
              <a:rPr lang="pt-BR" dirty="0">
                <a:solidFill>
                  <a:srgbClr val="EB9C28"/>
                </a:solidFill>
              </a:rPr>
              <a:t>35% Euro </a:t>
            </a:r>
            <a:r>
              <a:rPr lang="pt-BR" dirty="0" smtClean="0">
                <a:solidFill>
                  <a:srgbClr val="EB9C28"/>
                </a:solidFill>
              </a:rPr>
              <a:t>6 / </a:t>
            </a:r>
            <a:r>
              <a:rPr lang="pt-BR" dirty="0" err="1" smtClean="0">
                <a:solidFill>
                  <a:srgbClr val="EB9C28"/>
                </a:solidFill>
              </a:rPr>
              <a:t>hibridos</a:t>
            </a:r>
            <a:r>
              <a:rPr lang="pt-BR" dirty="0" smtClean="0">
                <a:solidFill>
                  <a:srgbClr val="EB9C28"/>
                </a:solidFill>
              </a:rPr>
              <a:t> </a:t>
            </a:r>
          </a:p>
          <a:p>
            <a:r>
              <a:rPr lang="pt-BR" dirty="0" smtClean="0">
                <a:solidFill>
                  <a:srgbClr val="EB9C28"/>
                </a:solidFill>
              </a:rPr>
              <a:t>37% etanol </a:t>
            </a:r>
            <a:r>
              <a:rPr lang="pt-BR" baseline="30000" dirty="0" smtClean="0">
                <a:solidFill>
                  <a:srgbClr val="EB9C28"/>
                </a:solidFill>
              </a:rPr>
              <a:t>(95%)</a:t>
            </a:r>
            <a:endParaRPr lang="pt-BR" baseline="30000" dirty="0">
              <a:solidFill>
                <a:srgbClr val="EB9C28"/>
              </a:solidFill>
            </a:endParaRPr>
          </a:p>
          <a:p>
            <a:r>
              <a:rPr lang="pt-BR" dirty="0" smtClean="0">
                <a:solidFill>
                  <a:srgbClr val="EB9C28"/>
                </a:solidFill>
              </a:rPr>
              <a:t>25% </a:t>
            </a:r>
            <a:r>
              <a:rPr lang="pt-BR" dirty="0" err="1" smtClean="0">
                <a:solidFill>
                  <a:srgbClr val="EB9C28"/>
                </a:solidFill>
              </a:rPr>
              <a:t>Biogas</a:t>
            </a:r>
            <a:endParaRPr lang="pt-BR" dirty="0" smtClean="0">
              <a:solidFill>
                <a:srgbClr val="EB9C28"/>
              </a:solidFill>
            </a:endParaRPr>
          </a:p>
          <a:p>
            <a:r>
              <a:rPr lang="pt-BR" dirty="0" smtClean="0">
                <a:solidFill>
                  <a:srgbClr val="EB9C28"/>
                </a:solidFill>
              </a:rPr>
              <a:t>2% E-Bus</a:t>
            </a:r>
          </a:p>
          <a:p>
            <a:r>
              <a:rPr lang="pt-BR" dirty="0" smtClean="0">
                <a:solidFill>
                  <a:srgbClr val="EB9C28"/>
                </a:solidFill>
              </a:rPr>
              <a:t>1% Hidro</a:t>
            </a:r>
          </a:p>
          <a:p>
            <a:r>
              <a:rPr lang="pt-BR" dirty="0" smtClean="0">
                <a:solidFill>
                  <a:srgbClr val="EB9C28"/>
                </a:solidFill>
              </a:rPr>
              <a:t> </a:t>
            </a:r>
            <a:endParaRPr lang="pt-BR" dirty="0">
              <a:solidFill>
                <a:srgbClr val="EB9C28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043054" y="1459203"/>
            <a:ext cx="4100946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24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São Paulo – frota 15000</a:t>
            </a:r>
          </a:p>
          <a:p>
            <a:pPr>
              <a:spcBef>
                <a:spcPct val="20000"/>
              </a:spcBef>
            </a:pPr>
            <a:endParaRPr lang="pt-BR" sz="2400" b="1" dirty="0">
              <a:solidFill>
                <a:srgbClr val="D43331"/>
              </a:solidFill>
              <a:latin typeface="Century Gothic"/>
              <a:cs typeface="Century Gothic"/>
            </a:endParaRPr>
          </a:p>
          <a:p>
            <a:pPr>
              <a:spcBef>
                <a:spcPct val="20000"/>
              </a:spcBef>
            </a:pPr>
            <a:endParaRPr lang="pt-BR" sz="2400" b="1" dirty="0" smtClean="0">
              <a:solidFill>
                <a:srgbClr val="D43331"/>
              </a:solidFill>
              <a:latin typeface="Century Gothic"/>
              <a:cs typeface="Century Gothic"/>
            </a:endParaRPr>
          </a:p>
          <a:p>
            <a:pPr>
              <a:spcBef>
                <a:spcPct val="20000"/>
              </a:spcBef>
            </a:pPr>
            <a:endParaRPr lang="pt-BR" sz="2400" b="1" dirty="0" smtClean="0">
              <a:solidFill>
                <a:srgbClr val="D43331"/>
              </a:solidFill>
              <a:latin typeface="Century Gothic"/>
              <a:cs typeface="Century Gothic"/>
            </a:endParaRPr>
          </a:p>
          <a:p>
            <a:pPr>
              <a:spcBef>
                <a:spcPct val="20000"/>
              </a:spcBef>
            </a:pPr>
            <a:endParaRPr lang="pt-BR" sz="2400" b="1" dirty="0">
              <a:solidFill>
                <a:srgbClr val="D43331"/>
              </a:solidFill>
              <a:latin typeface="Century Gothic"/>
              <a:cs typeface="Century Gothic"/>
            </a:endParaRPr>
          </a:p>
          <a:p>
            <a:pPr>
              <a:spcBef>
                <a:spcPct val="20000"/>
              </a:spcBef>
            </a:pPr>
            <a:r>
              <a:rPr lang="pt-BR" sz="24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95</a:t>
            </a:r>
            <a:r>
              <a:rPr lang="pt-BR" sz="24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% Euro 5 /3 </a:t>
            </a:r>
            <a:endParaRPr lang="pt-BR" sz="2400" b="1" dirty="0">
              <a:solidFill>
                <a:srgbClr val="D43331"/>
              </a:solidFill>
              <a:latin typeface="Century Gothic"/>
              <a:cs typeface="Century Gothic"/>
            </a:endParaRPr>
          </a:p>
          <a:p>
            <a:pPr>
              <a:spcBef>
                <a:spcPct val="20000"/>
              </a:spcBef>
            </a:pPr>
            <a:r>
              <a:rPr lang="pt-BR" sz="24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5% renovável </a:t>
            </a:r>
            <a:r>
              <a:rPr lang="pt-BR" sz="24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(</a:t>
            </a:r>
            <a:r>
              <a:rPr lang="pt-BR" sz="2400" b="1" dirty="0" err="1" smtClean="0">
                <a:solidFill>
                  <a:srgbClr val="D43331"/>
                </a:solidFill>
                <a:latin typeface="Century Gothic"/>
                <a:cs typeface="Century Gothic"/>
              </a:rPr>
              <a:t>ethanol</a:t>
            </a:r>
            <a:r>
              <a:rPr lang="pt-BR" sz="24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 -trólebus</a:t>
            </a:r>
            <a:r>
              <a:rPr lang="pt-BR" sz="24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)</a:t>
            </a:r>
            <a:endParaRPr lang="pt-BR" sz="2400" b="1" dirty="0">
              <a:solidFill>
                <a:srgbClr val="D43331"/>
              </a:solidFill>
              <a:latin typeface="Century Gothic"/>
              <a:cs typeface="Century Gothic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52945" y="5306291"/>
            <a:ext cx="7065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latin typeface="Century Gothic"/>
                <a:cs typeface="Century Gothic"/>
              </a:rPr>
              <a:t>Transição</a:t>
            </a:r>
          </a:p>
          <a:p>
            <a:pPr algn="ctr"/>
            <a:endParaRPr lang="pt-BR" sz="2400" b="1" u="sng" dirty="0">
              <a:latin typeface="Century Gothic"/>
              <a:cs typeface="Century Gothic"/>
            </a:endParaRPr>
          </a:p>
          <a:p>
            <a:pPr algn="ctr"/>
            <a:r>
              <a:rPr lang="pt-BR" sz="2400" b="1" dirty="0" err="1" smtClean="0">
                <a:solidFill>
                  <a:srgbClr val="00292B"/>
                </a:solidFill>
                <a:latin typeface="Century Gothic"/>
                <a:cs typeface="Century Gothic"/>
              </a:rPr>
              <a:t>Biogas</a:t>
            </a:r>
            <a:endParaRPr lang="en-US" sz="2400" b="1" dirty="0">
              <a:solidFill>
                <a:srgbClr val="00292B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44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Frota - transição</a:t>
            </a:r>
            <a:br>
              <a:rPr lang="pt-BR" dirty="0" smtClean="0"/>
            </a:br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1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502748"/>
            <a:ext cx="4585854" cy="4107873"/>
          </a:xfrm>
        </p:spPr>
        <p:txBody>
          <a:bodyPr>
            <a:normAutofit fontScale="92500" lnSpcReduction="20000"/>
          </a:bodyPr>
          <a:lstStyle/>
          <a:p>
            <a:r>
              <a:rPr lang="pt-BR" sz="2200" dirty="0" smtClean="0">
                <a:solidFill>
                  <a:srgbClr val="EB9C28"/>
                </a:solidFill>
              </a:rPr>
              <a:t>Stockholm  - frota 2200</a:t>
            </a:r>
          </a:p>
          <a:p>
            <a:endParaRPr lang="pt-BR" sz="2200" dirty="0" smtClean="0">
              <a:solidFill>
                <a:srgbClr val="EB9C28"/>
              </a:solidFill>
            </a:endParaRPr>
          </a:p>
          <a:p>
            <a:r>
              <a:rPr lang="pt-BR" sz="2200" dirty="0" smtClean="0">
                <a:solidFill>
                  <a:srgbClr val="EB9C28"/>
                </a:solidFill>
              </a:rPr>
              <a:t>Reciclagem </a:t>
            </a:r>
            <a:r>
              <a:rPr lang="pt-BR" sz="2200" dirty="0">
                <a:solidFill>
                  <a:srgbClr val="EB9C28"/>
                </a:solidFill>
              </a:rPr>
              <a:t>de lixo: 99</a:t>
            </a:r>
            <a:r>
              <a:rPr lang="pt-BR" sz="2200" dirty="0" smtClean="0">
                <a:solidFill>
                  <a:srgbClr val="EB9C28"/>
                </a:solidFill>
              </a:rPr>
              <a:t>%</a:t>
            </a:r>
          </a:p>
          <a:p>
            <a:endParaRPr lang="pt-BR" sz="2200" dirty="0">
              <a:solidFill>
                <a:srgbClr val="EB9C28"/>
              </a:solidFill>
            </a:endParaRPr>
          </a:p>
          <a:p>
            <a:r>
              <a:rPr lang="pt-BR" sz="2200" dirty="0">
                <a:solidFill>
                  <a:srgbClr val="EB9C28"/>
                </a:solidFill>
              </a:rPr>
              <a:t>Lixo orgânico: 993 000 kg/dia</a:t>
            </a:r>
          </a:p>
          <a:p>
            <a:endParaRPr lang="pt-BR" sz="2200" dirty="0" smtClean="0">
              <a:solidFill>
                <a:srgbClr val="EB9C28"/>
              </a:solidFill>
            </a:endParaRPr>
          </a:p>
          <a:p>
            <a:r>
              <a:rPr lang="pt-BR" sz="2200" dirty="0" err="1" smtClean="0">
                <a:solidFill>
                  <a:srgbClr val="EB9C28"/>
                </a:solidFill>
              </a:rPr>
              <a:t>Biogas</a:t>
            </a:r>
            <a:r>
              <a:rPr lang="pt-BR" sz="2200" dirty="0" smtClean="0">
                <a:solidFill>
                  <a:srgbClr val="EB9C28"/>
                </a:solidFill>
              </a:rPr>
              <a:t>: 115 000m³ / dia</a:t>
            </a:r>
          </a:p>
          <a:p>
            <a:endParaRPr lang="pt-BR" sz="2200" dirty="0" smtClean="0">
              <a:solidFill>
                <a:srgbClr val="EB9C28"/>
              </a:solidFill>
            </a:endParaRPr>
          </a:p>
          <a:p>
            <a:r>
              <a:rPr lang="pt-BR" sz="2200" dirty="0" smtClean="0">
                <a:solidFill>
                  <a:srgbClr val="EB9C28"/>
                </a:solidFill>
              </a:rPr>
              <a:t>500 – </a:t>
            </a:r>
            <a:r>
              <a:rPr lang="pt-BR" sz="2200" dirty="0" smtClean="0">
                <a:solidFill>
                  <a:srgbClr val="EB9C28"/>
                </a:solidFill>
              </a:rPr>
              <a:t>ônibus (23% frota)</a:t>
            </a:r>
            <a:endParaRPr lang="pt-BR" sz="2200" dirty="0" smtClean="0">
              <a:solidFill>
                <a:srgbClr val="EB9C28"/>
              </a:solidFill>
            </a:endParaRPr>
          </a:p>
          <a:p>
            <a:r>
              <a:rPr lang="pt-BR" sz="2200" dirty="0" smtClean="0">
                <a:solidFill>
                  <a:srgbClr val="EB9C28"/>
                </a:solidFill>
              </a:rPr>
              <a:t>3500 – taxi (80% - 20% e-taxi)</a:t>
            </a:r>
          </a:p>
          <a:p>
            <a:endParaRPr lang="pt-BR" dirty="0">
              <a:solidFill>
                <a:srgbClr val="EB9C28"/>
              </a:solidFill>
            </a:endParaRPr>
          </a:p>
          <a:p>
            <a:r>
              <a:rPr lang="pt-BR" dirty="0" smtClean="0">
                <a:solidFill>
                  <a:srgbClr val="EB9C28"/>
                </a:solidFill>
              </a:rPr>
              <a:t> </a:t>
            </a:r>
            <a:endParaRPr lang="pt-BR" dirty="0">
              <a:solidFill>
                <a:srgbClr val="EB9C28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55126" y="1417638"/>
            <a:ext cx="448887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20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São Paulo – frota 15000</a:t>
            </a:r>
          </a:p>
          <a:p>
            <a:pPr>
              <a:spcBef>
                <a:spcPct val="20000"/>
              </a:spcBef>
            </a:pPr>
            <a:endParaRPr lang="pt-BR" sz="2000" b="1" dirty="0">
              <a:solidFill>
                <a:srgbClr val="D43331"/>
              </a:solidFill>
              <a:latin typeface="Century Gothic"/>
              <a:cs typeface="Century Gothic"/>
            </a:endParaRPr>
          </a:p>
          <a:p>
            <a:r>
              <a:rPr lang="pt-BR" sz="2000" b="1" dirty="0">
                <a:solidFill>
                  <a:srgbClr val="D43331"/>
                </a:solidFill>
                <a:latin typeface="Century Gothic"/>
                <a:cs typeface="Century Gothic"/>
              </a:rPr>
              <a:t>Reciclagem de lixo: 6%</a:t>
            </a:r>
          </a:p>
          <a:p>
            <a:endParaRPr lang="pt-BR" sz="2000" b="1" dirty="0" smtClean="0">
              <a:solidFill>
                <a:srgbClr val="D43331"/>
              </a:solidFill>
              <a:latin typeface="Century Gothic"/>
              <a:cs typeface="Century Gothic"/>
            </a:endParaRPr>
          </a:p>
          <a:p>
            <a:r>
              <a:rPr lang="pt-BR" sz="20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Lixo orgânico: 13 000 </a:t>
            </a:r>
            <a:r>
              <a:rPr lang="pt-BR" sz="20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000 kg/dia</a:t>
            </a:r>
            <a:endParaRPr lang="pt-BR" sz="2000" b="1" dirty="0">
              <a:solidFill>
                <a:srgbClr val="D43331"/>
              </a:solidFill>
              <a:latin typeface="Century Gothic"/>
              <a:cs typeface="Century Gothic"/>
            </a:endParaRPr>
          </a:p>
          <a:p>
            <a:endParaRPr lang="pt-BR" sz="2000" b="1" dirty="0">
              <a:solidFill>
                <a:srgbClr val="D43331"/>
              </a:solidFill>
              <a:latin typeface="Century Gothic"/>
              <a:cs typeface="Century Gothic"/>
            </a:endParaRPr>
          </a:p>
          <a:p>
            <a:r>
              <a:rPr lang="pt-BR" sz="2000" b="1" dirty="0" err="1" smtClean="0">
                <a:solidFill>
                  <a:srgbClr val="D43331"/>
                </a:solidFill>
                <a:latin typeface="Century Gothic"/>
                <a:cs typeface="Century Gothic"/>
              </a:rPr>
              <a:t>Biogas</a:t>
            </a:r>
            <a:r>
              <a:rPr lang="pt-BR" sz="20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 (</a:t>
            </a:r>
            <a:r>
              <a:rPr lang="pt-BR" sz="2000" b="1" dirty="0" err="1" smtClean="0">
                <a:solidFill>
                  <a:srgbClr val="D43331"/>
                </a:solidFill>
                <a:latin typeface="Century Gothic"/>
                <a:cs typeface="Century Gothic"/>
              </a:rPr>
              <a:t>Caieras</a:t>
            </a:r>
            <a:r>
              <a:rPr lang="pt-BR" sz="20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 / Perus): </a:t>
            </a:r>
            <a:endParaRPr lang="pt-BR" sz="2000" b="1" dirty="0" smtClean="0">
              <a:solidFill>
                <a:srgbClr val="D43331"/>
              </a:solidFill>
              <a:latin typeface="Century Gothic"/>
              <a:cs typeface="Century Gothic"/>
            </a:endParaRPr>
          </a:p>
          <a:p>
            <a:r>
              <a:rPr lang="pt-BR" sz="20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250 </a:t>
            </a:r>
            <a:r>
              <a:rPr lang="pt-BR" sz="2000" b="1" dirty="0">
                <a:solidFill>
                  <a:srgbClr val="D43331"/>
                </a:solidFill>
                <a:latin typeface="Century Gothic"/>
                <a:cs typeface="Century Gothic"/>
              </a:rPr>
              <a:t>000m³ / dia</a:t>
            </a:r>
          </a:p>
          <a:p>
            <a:endParaRPr lang="pt-BR" sz="2000" b="1" dirty="0" smtClean="0">
              <a:solidFill>
                <a:srgbClr val="D43331"/>
              </a:solidFill>
              <a:latin typeface="Century Gothic"/>
              <a:cs typeface="Century Gothic"/>
            </a:endParaRPr>
          </a:p>
          <a:p>
            <a:r>
              <a:rPr lang="pt-B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/>
                <a:cs typeface="Century Gothic"/>
              </a:rPr>
              <a:t>95% </a:t>
            </a:r>
            <a:r>
              <a:rPr lang="pt-B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/>
                <a:cs typeface="Century Gothic"/>
              </a:rPr>
              <a:t>– </a:t>
            </a:r>
            <a:r>
              <a:rPr lang="pt-B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/>
                <a:cs typeface="Century Gothic"/>
              </a:rPr>
              <a:t>ônibus fóssil</a:t>
            </a:r>
            <a:endParaRPr lang="pt-BR" sz="2000" b="1" dirty="0">
              <a:solidFill>
                <a:schemeClr val="accent4">
                  <a:lumMod val="40000"/>
                  <a:lumOff val="60000"/>
                </a:schemeClr>
              </a:solidFill>
              <a:latin typeface="Century Gothic"/>
              <a:cs typeface="Century Gothic"/>
            </a:endParaRPr>
          </a:p>
          <a:p>
            <a:r>
              <a:rPr lang="pt-B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/>
                <a:cs typeface="Century Gothic"/>
              </a:rPr>
              <a:t>34000 </a:t>
            </a:r>
            <a:r>
              <a:rPr lang="pt-B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/>
                <a:cs typeface="Century Gothic"/>
              </a:rPr>
              <a:t>– taxi </a:t>
            </a:r>
            <a:r>
              <a:rPr lang="pt-B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/>
                <a:cs typeface="Century Gothic"/>
              </a:rPr>
              <a:t>(97% fóssil, 3% </a:t>
            </a:r>
            <a:r>
              <a:rPr lang="pt-B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/>
                <a:cs typeface="Century Gothic"/>
              </a:rPr>
              <a:t>hibrido)</a:t>
            </a:r>
            <a:endParaRPr lang="pt-BR" sz="2000" b="1" dirty="0">
              <a:solidFill>
                <a:schemeClr val="accent4">
                  <a:lumMod val="40000"/>
                  <a:lumOff val="60000"/>
                </a:schemeClr>
              </a:solidFill>
              <a:latin typeface="Century Gothic"/>
              <a:cs typeface="Century Gothic"/>
            </a:endParaRPr>
          </a:p>
          <a:p>
            <a:endParaRPr lang="pt-BR" sz="2400" dirty="0">
              <a:solidFill>
                <a:srgbClr val="EB9C28"/>
              </a:solidFill>
            </a:endParaRPr>
          </a:p>
          <a:p>
            <a:r>
              <a:rPr lang="pt-BR" sz="2400" dirty="0">
                <a:solidFill>
                  <a:srgbClr val="EB9C28"/>
                </a:solidFill>
              </a:rPr>
              <a:t> </a:t>
            </a:r>
          </a:p>
        </p:txBody>
      </p:sp>
      <p:sp>
        <p:nvSpPr>
          <p:cNvPr id="3" name="Elipse 2"/>
          <p:cNvSpPr/>
          <p:nvPr/>
        </p:nvSpPr>
        <p:spPr>
          <a:xfrm>
            <a:off x="1357746" y="5109441"/>
            <a:ext cx="3408218" cy="15398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Oportunidade para um Novo </a:t>
            </a:r>
          </a:p>
          <a:p>
            <a:pPr algn="ctr"/>
            <a:r>
              <a:rPr lang="pt-BR" dirty="0" smtClean="0"/>
              <a:t>Modelo de negócio</a:t>
            </a:r>
          </a:p>
          <a:p>
            <a:pPr algn="ctr"/>
            <a:r>
              <a:rPr lang="pt-BR" dirty="0" smtClean="0"/>
              <a:t>Energia + Transporte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paris</a:t>
            </a:r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78" y="1600200"/>
            <a:ext cx="71910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Acreditamos na Mudança Climática? </a:t>
            </a:r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2980" y="4600762"/>
            <a:ext cx="4435619" cy="208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0978" y="1643387"/>
            <a:ext cx="5639811" cy="29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0662" y="4772754"/>
            <a:ext cx="3906981" cy="180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42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Historia....desde 1885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2509" y="1253837"/>
            <a:ext cx="5583382" cy="5102513"/>
          </a:xfrm>
        </p:spPr>
        <p:txBody>
          <a:bodyPr>
            <a:noAutofit/>
          </a:bodyPr>
          <a:lstStyle/>
          <a:p>
            <a:pPr algn="just"/>
            <a:r>
              <a:rPr lang="pt-BR" sz="1500" b="0" dirty="0">
                <a:latin typeface="Century Gothic" panose="020B0502020202020204" pitchFamily="34" charset="0"/>
              </a:rPr>
              <a:t>Em 17 de Agosto de 1885, os 50 principais operadores de bondes da Europa reuniram-se em Bruxelas para criar a  “Union </a:t>
            </a:r>
            <a:r>
              <a:rPr lang="pt-BR" sz="1500" b="0" dirty="0" err="1">
                <a:latin typeface="Century Gothic" panose="020B0502020202020204" pitchFamily="34" charset="0"/>
              </a:rPr>
              <a:t>Internationale</a:t>
            </a:r>
            <a:r>
              <a:rPr lang="pt-BR" sz="1500" b="0" dirty="0">
                <a:latin typeface="Century Gothic" panose="020B0502020202020204" pitchFamily="34" charset="0"/>
              </a:rPr>
              <a:t> de </a:t>
            </a:r>
            <a:r>
              <a:rPr lang="pt-BR" sz="1500" b="0" dirty="0" err="1">
                <a:latin typeface="Century Gothic" panose="020B0502020202020204" pitchFamily="34" charset="0"/>
              </a:rPr>
              <a:t>Tramways</a:t>
            </a:r>
            <a:r>
              <a:rPr lang="pt-BR" sz="1500" b="0" dirty="0">
                <a:latin typeface="Century Gothic" panose="020B0502020202020204" pitchFamily="34" charset="0"/>
              </a:rPr>
              <a:t>/</a:t>
            </a:r>
            <a:r>
              <a:rPr lang="pt-BR" sz="1500" b="0" dirty="0" err="1">
                <a:latin typeface="Century Gothic" panose="020B0502020202020204" pitchFamily="34" charset="0"/>
              </a:rPr>
              <a:t>Internationaler</a:t>
            </a:r>
            <a:r>
              <a:rPr lang="pt-BR" sz="1500" b="0" dirty="0">
                <a:latin typeface="Century Gothic" panose="020B0502020202020204" pitchFamily="34" charset="0"/>
              </a:rPr>
              <a:t> </a:t>
            </a:r>
            <a:r>
              <a:rPr lang="pt-BR" sz="1500" b="0" dirty="0" err="1">
                <a:latin typeface="Century Gothic" panose="020B0502020202020204" pitchFamily="34" charset="0"/>
              </a:rPr>
              <a:t>Permanenter</a:t>
            </a:r>
            <a:r>
              <a:rPr lang="pt-BR" sz="1500" b="0" dirty="0">
                <a:latin typeface="Century Gothic" panose="020B0502020202020204" pitchFamily="34" charset="0"/>
              </a:rPr>
              <a:t> </a:t>
            </a:r>
            <a:r>
              <a:rPr lang="pt-BR" sz="1500" b="0" dirty="0" err="1">
                <a:latin typeface="Century Gothic" panose="020B0502020202020204" pitchFamily="34" charset="0"/>
              </a:rPr>
              <a:t>Strassenbahn-Verein</a:t>
            </a:r>
            <a:r>
              <a:rPr lang="pt-BR" sz="1500" b="0" dirty="0">
                <a:latin typeface="Century Gothic" panose="020B0502020202020204" pitchFamily="34" charset="0"/>
              </a:rPr>
              <a:t>”. A associação que conhecemos agora como UITP (União Internacional de Transporte Público) nasceu com 63 empresas-membro de nove países.</a:t>
            </a:r>
            <a:endParaRPr lang="en-US" sz="1500" b="0" dirty="0">
              <a:latin typeface="Century Gothic" panose="020B0502020202020204" pitchFamily="34" charset="0"/>
            </a:endParaRPr>
          </a:p>
          <a:p>
            <a:pPr algn="just"/>
            <a:endParaRPr lang="pt-BR" sz="1500" b="0" dirty="0" smtClean="0">
              <a:latin typeface="Century Gothic" panose="020B0502020202020204" pitchFamily="34" charset="0"/>
            </a:endParaRPr>
          </a:p>
          <a:p>
            <a:pPr algn="just"/>
            <a:r>
              <a:rPr lang="pt-BR" sz="1500" b="0" dirty="0" smtClean="0">
                <a:latin typeface="Century Gothic" panose="020B0502020202020204" pitchFamily="34" charset="0"/>
              </a:rPr>
              <a:t>Ao </a:t>
            </a:r>
            <a:r>
              <a:rPr lang="pt-BR" sz="1500" b="0" dirty="0">
                <a:latin typeface="Century Gothic" panose="020B0502020202020204" pitchFamily="34" charset="0"/>
              </a:rPr>
              <a:t>longo dos anos, a UITP adaptou a sua estrutura e alargou o seu foco para se tornar mais inclusiva de todo o sector dos transportes públicos. Aprofundando o diálogo entre a indústria, as empresas de transporte e as autoridades, a UITP permite que todo o sector da mobilidade sustentável trabalhe em conjunto num espírito de parceria dentro da associação.</a:t>
            </a:r>
            <a:endParaRPr lang="en-US" sz="1500" b="0" dirty="0">
              <a:latin typeface="Century Gothic" panose="020B0502020202020204" pitchFamily="34" charset="0"/>
            </a:endParaRPr>
          </a:p>
          <a:p>
            <a:pPr algn="just"/>
            <a:endParaRPr lang="pt-BR" sz="1500" b="0" dirty="0" smtClean="0">
              <a:latin typeface="Century Gothic" panose="020B0502020202020204" pitchFamily="34" charset="0"/>
            </a:endParaRPr>
          </a:p>
          <a:p>
            <a:pPr algn="just"/>
            <a:r>
              <a:rPr lang="pt-BR" sz="1500" b="0" dirty="0" smtClean="0">
                <a:latin typeface="Century Gothic" panose="020B0502020202020204" pitchFamily="34" charset="0"/>
              </a:rPr>
              <a:t>Embora </a:t>
            </a:r>
            <a:r>
              <a:rPr lang="pt-BR" sz="1500" b="0" dirty="0">
                <a:latin typeface="Century Gothic" panose="020B0502020202020204" pitchFamily="34" charset="0"/>
              </a:rPr>
              <a:t>a sede da UITP esteja desde o principio localizada em Bruxelas, na Bélgica, ao longo dos últimos 15 anos foram criadas diferentes divisões regionais em todo o mundo, como a criação de 14 escritórios regionais, bem como dois Centros de Excelência em Transportes (Dubai e Singapura</a:t>
            </a:r>
            <a:r>
              <a:rPr lang="pt-BR" sz="1500" b="0" dirty="0" smtClean="0">
                <a:latin typeface="Century Gothic" panose="020B0502020202020204" pitchFamily="34" charset="0"/>
              </a:rPr>
              <a:t>).</a:t>
            </a:r>
            <a:endParaRPr lang="en-US" sz="1500" dirty="0">
              <a:latin typeface="Century Gothic" panose="020B0502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35" y="984827"/>
            <a:ext cx="3062135" cy="319924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7424" y="3812598"/>
            <a:ext cx="3076576" cy="193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5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338259" y="1512630"/>
            <a:ext cx="6677025" cy="2655360"/>
          </a:xfrm>
        </p:spPr>
        <p:txBody>
          <a:bodyPr/>
          <a:lstStyle/>
          <a:p>
            <a:r>
              <a:rPr lang="es-ES" dirty="0" smtClean="0"/>
              <a:t>Gracias!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err="1" smtClean="0"/>
              <a:t>Obrigada</a:t>
            </a:r>
            <a:r>
              <a:rPr lang="es-ES" dirty="0"/>
              <a:t>!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338259" y="3616852"/>
            <a:ext cx="7126288" cy="626534"/>
          </a:xfrm>
        </p:spPr>
        <p:txBody>
          <a:bodyPr/>
          <a:lstStyle/>
          <a:p>
            <a:r>
              <a:rPr lang="pt-BR" dirty="0" smtClean="0">
                <a:hlinkClick r:id="rId2"/>
              </a:rPr>
              <a:t>latinamerica@uitp.org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8EE4D688-8A93-6D45-BDD0-48CE623BED81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41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Uitp</a:t>
            </a:r>
            <a:r>
              <a:rPr lang="es-ES_tradnl" dirty="0" smtClean="0"/>
              <a:t> No mundo</a:t>
            </a:r>
            <a:endParaRPr lang="es-ES_tradnl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47125"/>
            <a:ext cx="8354291" cy="59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Membros no mundo</a:t>
            </a:r>
            <a:endParaRPr lang="en-US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1112838"/>
            <a:ext cx="8229600" cy="3772383"/>
          </a:xfr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08364" y="4186525"/>
            <a:ext cx="77585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0" dirty="0" smtClean="0">
                <a:solidFill>
                  <a:srgbClr val="D43331"/>
                </a:solidFill>
                <a:latin typeface="Century Gothic" panose="020B0502020202020204" pitchFamily="34" charset="0"/>
              </a:rPr>
              <a:t>85% </a:t>
            </a:r>
          </a:p>
          <a:p>
            <a:r>
              <a:rPr lang="pt-BR" sz="4000" b="1" dirty="0">
                <a:solidFill>
                  <a:srgbClr val="D43331"/>
                </a:solidFill>
                <a:latin typeface="Century Gothic" panose="020B0502020202020204" pitchFamily="34" charset="0"/>
              </a:rPr>
              <a:t>d</a:t>
            </a:r>
            <a:r>
              <a:rPr lang="pt-BR" sz="4000" b="1" dirty="0" smtClean="0">
                <a:solidFill>
                  <a:srgbClr val="D43331"/>
                </a:solidFill>
                <a:latin typeface="Century Gothic" panose="020B0502020202020204" pitchFamily="34" charset="0"/>
              </a:rPr>
              <a:t>o transporte público mundial</a:t>
            </a:r>
            <a:endParaRPr lang="en-US" sz="4000" b="1" dirty="0">
              <a:solidFill>
                <a:srgbClr val="D4333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Matriz energética </a:t>
            </a:r>
            <a:endParaRPr lang="en-US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Determinando a mobilidade</a:t>
            </a:r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8EE4D688-8A93-6D45-BDD0-48CE623BED8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51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 Energética</a:t>
            </a:r>
            <a:br>
              <a:rPr lang="pt-BR" dirty="0" smtClean="0"/>
            </a:br>
            <a:endParaRPr lang="en-US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572491"/>
            <a:ext cx="4059382" cy="4525963"/>
          </a:xfrm>
        </p:spPr>
        <p:txBody>
          <a:bodyPr/>
          <a:lstStyle/>
          <a:p>
            <a:r>
              <a:rPr lang="pt-BR" dirty="0" smtClean="0">
                <a:solidFill>
                  <a:srgbClr val="EB9C28"/>
                </a:solidFill>
              </a:rPr>
              <a:t>União Europeia</a:t>
            </a:r>
          </a:p>
          <a:p>
            <a:endParaRPr lang="pt-BR" dirty="0">
              <a:solidFill>
                <a:srgbClr val="EB9C2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EB9C28"/>
                </a:solidFill>
              </a:rPr>
              <a:t>53% Energia importada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rgbClr val="EB9C2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EB9C28"/>
                </a:solidFill>
              </a:rPr>
              <a:t>€ 1 bilhão / dia</a:t>
            </a:r>
            <a:endParaRPr lang="en-US" dirty="0">
              <a:solidFill>
                <a:srgbClr val="EB9C28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43054" y="1572491"/>
            <a:ext cx="4100946" cy="306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24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Brasil</a:t>
            </a:r>
          </a:p>
          <a:p>
            <a:pPr>
              <a:spcBef>
                <a:spcPct val="20000"/>
              </a:spcBef>
            </a:pPr>
            <a:endParaRPr lang="pt-BR" sz="2400" b="1" dirty="0">
              <a:solidFill>
                <a:srgbClr val="D43331"/>
              </a:solidFill>
              <a:latin typeface="Century Gothic"/>
              <a:cs typeface="Century Gothic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20% Energia importada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D43331"/>
              </a:solidFill>
              <a:latin typeface="Century Gothic"/>
              <a:cs typeface="Century Gothic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D43331"/>
                </a:solidFill>
              </a:rPr>
              <a:t>€</a:t>
            </a:r>
            <a:r>
              <a:rPr lang="pt-BR" sz="2400" dirty="0">
                <a:solidFill>
                  <a:srgbClr val="EB9C28"/>
                </a:solidFill>
              </a:rPr>
              <a:t> </a:t>
            </a:r>
            <a:r>
              <a:rPr lang="pt-BR" sz="24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20 milhões / dia</a:t>
            </a:r>
            <a:endParaRPr lang="pt-BR" sz="2400" b="1" dirty="0">
              <a:solidFill>
                <a:srgbClr val="D43331"/>
              </a:solidFill>
              <a:latin typeface="Century Gothic"/>
              <a:cs typeface="Century Gothic"/>
            </a:endParaRPr>
          </a:p>
          <a:p>
            <a:endParaRPr lang="pt-BR" dirty="0">
              <a:solidFill>
                <a:srgbClr val="D43331"/>
              </a:solidFill>
            </a:endParaRPr>
          </a:p>
          <a:p>
            <a:endParaRPr lang="pt-BR" dirty="0" smtClean="0"/>
          </a:p>
          <a:p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86" y="4659662"/>
            <a:ext cx="1575955" cy="110593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08" y="4326804"/>
            <a:ext cx="17716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Redução de emissões</a:t>
            </a:r>
            <a:endParaRPr lang="en-US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572492"/>
            <a:ext cx="3768436" cy="2985654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rgbClr val="EB9C28"/>
                </a:solidFill>
              </a:rPr>
              <a:t>União Europeia</a:t>
            </a:r>
          </a:p>
          <a:p>
            <a:endParaRPr lang="pt-BR" dirty="0">
              <a:solidFill>
                <a:srgbClr val="EB9C28"/>
              </a:solidFill>
            </a:endParaRPr>
          </a:p>
          <a:p>
            <a:r>
              <a:rPr lang="pt-BR" dirty="0" smtClean="0">
                <a:solidFill>
                  <a:srgbClr val="EB9C28"/>
                </a:solidFill>
              </a:rPr>
              <a:t>75% fóssil </a:t>
            </a:r>
            <a:endParaRPr lang="pt-BR" dirty="0">
              <a:solidFill>
                <a:srgbClr val="EB9C28"/>
              </a:solidFill>
            </a:endParaRPr>
          </a:p>
          <a:p>
            <a:r>
              <a:rPr lang="pt-BR" dirty="0" smtClean="0">
                <a:solidFill>
                  <a:srgbClr val="EB9C28"/>
                </a:solidFill>
              </a:rPr>
              <a:t>18% renovável</a:t>
            </a:r>
          </a:p>
          <a:p>
            <a:r>
              <a:rPr lang="pt-BR" dirty="0" smtClean="0">
                <a:solidFill>
                  <a:srgbClr val="EB9C28"/>
                </a:solidFill>
              </a:rPr>
              <a:t>4% hídrica</a:t>
            </a:r>
          </a:p>
          <a:p>
            <a:r>
              <a:rPr lang="pt-BR" dirty="0" smtClean="0">
                <a:solidFill>
                  <a:srgbClr val="EB9C28"/>
                </a:solidFill>
              </a:rPr>
              <a:t>3% nuclear</a:t>
            </a:r>
          </a:p>
          <a:p>
            <a:r>
              <a:rPr lang="pt-BR" dirty="0" smtClean="0">
                <a:solidFill>
                  <a:srgbClr val="EB9C28"/>
                </a:solidFill>
              </a:rPr>
              <a:t> </a:t>
            </a:r>
            <a:endParaRPr lang="pt-BR" dirty="0">
              <a:solidFill>
                <a:srgbClr val="EB9C28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43054" y="1572491"/>
            <a:ext cx="36437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24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Brasil</a:t>
            </a:r>
          </a:p>
          <a:p>
            <a:pPr>
              <a:spcBef>
                <a:spcPct val="20000"/>
              </a:spcBef>
            </a:pPr>
            <a:endParaRPr lang="pt-BR" sz="2400" b="1" dirty="0">
              <a:solidFill>
                <a:srgbClr val="D43331"/>
              </a:solidFill>
              <a:latin typeface="Century Gothic"/>
              <a:cs typeface="Century Gothic"/>
            </a:endParaRPr>
          </a:p>
          <a:p>
            <a:pPr>
              <a:spcBef>
                <a:spcPct val="20000"/>
              </a:spcBef>
            </a:pPr>
            <a:r>
              <a:rPr lang="pt-BR" sz="24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59% </a:t>
            </a:r>
            <a:r>
              <a:rPr lang="pt-BR" sz="2400" b="1" dirty="0">
                <a:solidFill>
                  <a:srgbClr val="D43331"/>
                </a:solidFill>
                <a:latin typeface="Century Gothic"/>
                <a:cs typeface="Century Gothic"/>
              </a:rPr>
              <a:t>fóssil </a:t>
            </a:r>
          </a:p>
          <a:p>
            <a:pPr>
              <a:spcBef>
                <a:spcPct val="20000"/>
              </a:spcBef>
            </a:pPr>
            <a:r>
              <a:rPr lang="pt-BR" sz="24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28% </a:t>
            </a:r>
            <a:r>
              <a:rPr lang="pt-BR" sz="2400" b="1" dirty="0">
                <a:solidFill>
                  <a:srgbClr val="D43331"/>
                </a:solidFill>
                <a:latin typeface="Century Gothic"/>
                <a:cs typeface="Century Gothic"/>
              </a:rPr>
              <a:t>renovável</a:t>
            </a:r>
          </a:p>
          <a:p>
            <a:pPr>
              <a:spcBef>
                <a:spcPct val="20000"/>
              </a:spcBef>
            </a:pPr>
            <a:r>
              <a:rPr lang="pt-BR" sz="24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12% </a:t>
            </a:r>
            <a:r>
              <a:rPr lang="pt-BR" sz="2400" b="1" dirty="0">
                <a:solidFill>
                  <a:srgbClr val="D43331"/>
                </a:solidFill>
                <a:latin typeface="Century Gothic"/>
                <a:cs typeface="Century Gothic"/>
              </a:rPr>
              <a:t>hídrica</a:t>
            </a:r>
          </a:p>
          <a:p>
            <a:pPr>
              <a:spcBef>
                <a:spcPct val="20000"/>
              </a:spcBef>
            </a:pPr>
            <a:r>
              <a:rPr lang="pt-BR" sz="2400" b="1" dirty="0" smtClean="0">
                <a:solidFill>
                  <a:srgbClr val="D43331"/>
                </a:solidFill>
                <a:latin typeface="Century Gothic"/>
                <a:cs typeface="Century Gothic"/>
              </a:rPr>
              <a:t>1% nuclear</a:t>
            </a:r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457200" y="4558145"/>
            <a:ext cx="706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>
                <a:latin typeface="Century Gothic"/>
                <a:cs typeface="Century Gothic"/>
              </a:rPr>
              <a:t>META COP 21</a:t>
            </a:r>
            <a:endParaRPr lang="en-US" sz="2400" b="1" u="sng" dirty="0">
              <a:latin typeface="Century Gothic"/>
              <a:cs typeface="Century Gothic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7200" y="5462693"/>
            <a:ext cx="2687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EB9C28"/>
                </a:solidFill>
                <a:latin typeface="Century Gothic"/>
                <a:cs typeface="Century Gothic"/>
              </a:rPr>
              <a:t>60%  - </a:t>
            </a:r>
            <a:r>
              <a:rPr lang="pt-BR" sz="2400" b="1" dirty="0" smtClean="0">
                <a:solidFill>
                  <a:srgbClr val="EB9C28"/>
                </a:solidFill>
                <a:latin typeface="Century Gothic"/>
                <a:cs typeface="Century Gothic"/>
              </a:rPr>
              <a:t>2050</a:t>
            </a:r>
          </a:p>
          <a:p>
            <a:endParaRPr lang="pt-BR" sz="2400" b="1" dirty="0">
              <a:solidFill>
                <a:srgbClr val="EB9C28"/>
              </a:solidFill>
              <a:latin typeface="Century Gothic"/>
              <a:cs typeface="Century Gothic"/>
            </a:endParaRPr>
          </a:p>
          <a:p>
            <a:r>
              <a:rPr lang="pt-BR" sz="2400" b="1" dirty="0" smtClean="0">
                <a:solidFill>
                  <a:srgbClr val="00B050"/>
                </a:solidFill>
                <a:latin typeface="Century Gothic"/>
                <a:cs typeface="Century Gothic"/>
              </a:rPr>
              <a:t>10% TP 2020</a:t>
            </a:r>
            <a:endParaRPr lang="en-US" sz="2400" b="1" dirty="0">
              <a:solidFill>
                <a:srgbClr val="00B050"/>
              </a:solidFill>
              <a:latin typeface="Century Gothic"/>
              <a:cs typeface="Century Gothic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835237" y="5462693"/>
            <a:ext cx="2687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DF6532"/>
                </a:solidFill>
                <a:latin typeface="Century Gothic"/>
                <a:cs typeface="Century Gothic"/>
              </a:rPr>
              <a:t>43%  </a:t>
            </a:r>
            <a:r>
              <a:rPr lang="pt-BR" sz="2400" b="1" dirty="0">
                <a:solidFill>
                  <a:srgbClr val="DF6532"/>
                </a:solidFill>
                <a:latin typeface="Century Gothic"/>
                <a:cs typeface="Century Gothic"/>
              </a:rPr>
              <a:t>- </a:t>
            </a:r>
            <a:r>
              <a:rPr lang="pt-BR" sz="2400" b="1" dirty="0" smtClean="0">
                <a:solidFill>
                  <a:srgbClr val="DF6532"/>
                </a:solidFill>
                <a:latin typeface="Century Gothic"/>
                <a:cs typeface="Century Gothic"/>
              </a:rPr>
              <a:t> 2030</a:t>
            </a:r>
          </a:p>
          <a:p>
            <a:r>
              <a:rPr lang="pt-BR" sz="2400" b="1" dirty="0" smtClean="0">
                <a:solidFill>
                  <a:srgbClr val="DF6532"/>
                </a:solidFill>
                <a:latin typeface="Century Gothic"/>
                <a:cs typeface="Century Gothic"/>
              </a:rPr>
              <a:t>voluntária</a:t>
            </a:r>
            <a:endParaRPr lang="en-US" sz="2400" b="1" dirty="0">
              <a:solidFill>
                <a:srgbClr val="DF6532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36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alternativas</a:t>
            </a:r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263" y="1246909"/>
            <a:ext cx="4025755" cy="549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75018" y="1246909"/>
            <a:ext cx="4029074" cy="549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6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Alternativa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288" y="3666330"/>
            <a:ext cx="7845891" cy="269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" y="1033028"/>
            <a:ext cx="5338422" cy="263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8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2615</TotalTime>
  <Words>750</Words>
  <Application>Microsoft Office PowerPoint</Application>
  <PresentationFormat>Apresentação na tela (4:3)</PresentationFormat>
  <Paragraphs>212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Thème Office</vt:lpstr>
      <vt:lpstr>Futuro Energético e suas tendências para o transporte público  </vt:lpstr>
      <vt:lpstr>Historia....desde 1885</vt:lpstr>
      <vt:lpstr>Uitp No mundo</vt:lpstr>
      <vt:lpstr>Membros no mundo</vt:lpstr>
      <vt:lpstr>Matriz energética </vt:lpstr>
      <vt:lpstr>Matriz Energética </vt:lpstr>
      <vt:lpstr>Redução de emissões</vt:lpstr>
      <vt:lpstr>alternativas</vt:lpstr>
      <vt:lpstr>Alternativa</vt:lpstr>
      <vt:lpstr>Alternativa</vt:lpstr>
      <vt:lpstr>Frota limpa  </vt:lpstr>
      <vt:lpstr>Nova demanda da sociedade</vt:lpstr>
      <vt:lpstr>BAIXA Emissão ou zero</vt:lpstr>
      <vt:lpstr>Suécia </vt:lpstr>
      <vt:lpstr>Comparando Matriz  </vt:lpstr>
      <vt:lpstr>Frota - transição </vt:lpstr>
      <vt:lpstr>Frota - transição </vt:lpstr>
      <vt:lpstr>paris</vt:lpstr>
      <vt:lpstr>Acreditamos na Mudança Climática? </vt:lpstr>
      <vt:lpstr>Gracias!  Obrigada!  </vt:lpstr>
    </vt:vector>
  </TitlesOfParts>
  <Company>Demo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Microsoft Office 2008 Demo</dc:creator>
  <cp:lastModifiedBy>Eleonora</cp:lastModifiedBy>
  <cp:revision>306</cp:revision>
  <dcterms:created xsi:type="dcterms:W3CDTF">2013-11-18T16:34:04Z</dcterms:created>
  <dcterms:modified xsi:type="dcterms:W3CDTF">2017-06-22T15:26:50Z</dcterms:modified>
</cp:coreProperties>
</file>