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84" autoAdjust="0"/>
  </p:normalViewPr>
  <p:slideViewPr>
    <p:cSldViewPr>
      <p:cViewPr>
        <p:scale>
          <a:sx n="70" d="100"/>
          <a:sy n="70" d="100"/>
        </p:scale>
        <p:origin x="132" y="9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pt-BR" smtClean="0"/>
              <a:t>Clique para editar o título mestre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3A9F7643-85E2-40CB-BA14-41C4BAE777C2}" type="datetimeFigureOut">
              <a:rPr lang="pt-BR" smtClean="0"/>
              <a:t>21/06/2017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3A9F7643-85E2-40CB-BA14-41C4BAE777C2}" type="datetimeFigureOut">
              <a:rPr lang="pt-BR" smtClean="0"/>
              <a:t>21/06/2017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3A9F7643-85E2-40CB-BA14-41C4BAE777C2}" type="datetimeFigureOut">
              <a:rPr lang="pt-BR" smtClean="0"/>
              <a:t>21/06/2017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3A9F7643-85E2-40CB-BA14-41C4BAE777C2}" type="datetimeFigureOut">
              <a:rPr lang="pt-BR" smtClean="0"/>
              <a:t>21/06/2017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mtClean="0"/>
              <a:t>Clique para editar o título mestre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pt-BR" smtClean="0"/>
              <a:t>Clique para editar o texto mestre</a:t>
            </a:r>
          </a:p>
        </p:txBody>
      </p:sp>
      <p:sp>
        <p:nvSpPr>
          <p:cNvPr id="4" name="Date Placeholder 3"/>
          <p:cNvSpPr>
            <a:spLocks noGrp="1"/>
          </p:cNvSpPr>
          <p:nvPr>
            <p:ph type="dt" sz="half" idx="10"/>
          </p:nvPr>
        </p:nvSpPr>
        <p:spPr/>
        <p:txBody>
          <a:bodyPr/>
          <a:lstStyle/>
          <a:p>
            <a:fld id="{3A9F7643-85E2-40CB-BA14-41C4BAE777C2}" type="datetimeFigureOut">
              <a:rPr lang="pt-BR" smtClean="0"/>
              <a:t>21/06/2017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3A9F7643-85E2-40CB-BA14-41C4BAE777C2}" type="datetimeFigureOut">
              <a:rPr lang="pt-BR" smtClean="0"/>
              <a:t>21/06/2017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DD5CD71-4AAC-41BA-ACA9-528207E5979B}" type="slidenum">
              <a:rPr lang="pt-BR" smtClean="0"/>
              <a:t>‹nº›</a:t>
            </a:fld>
            <a:endParaRPr lang="pt-BR"/>
          </a:p>
        </p:txBody>
      </p:sp>
      <p:sp>
        <p:nvSpPr>
          <p:cNvPr id="8" name="Title 7"/>
          <p:cNvSpPr>
            <a:spLocks noGrp="1"/>
          </p:cNvSpPr>
          <p:nvPr>
            <p:ph type="title"/>
          </p:nvPr>
        </p:nvSpPr>
        <p:spPr/>
        <p:txBody>
          <a:bodyPr/>
          <a:lstStyle/>
          <a:p>
            <a:r>
              <a:rPr lang="pt-BR" smtClean="0"/>
              <a:t>Clique para editar o título mestre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pt-BR" smtClean="0"/>
              <a:t>Clique para editar o texto mestre</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pt-BR" smtClean="0"/>
              <a:t>Clique para editar o texto mestre</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3A9F7643-85E2-40CB-BA14-41C4BAE777C2}" type="datetimeFigureOut">
              <a:rPr lang="pt-BR" smtClean="0"/>
              <a:t>21/06/2017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2"/>
          <p:cNvSpPr>
            <a:spLocks noGrp="1"/>
          </p:cNvSpPr>
          <p:nvPr>
            <p:ph type="dt" sz="half" idx="10"/>
          </p:nvPr>
        </p:nvSpPr>
        <p:spPr/>
        <p:txBody>
          <a:bodyPr/>
          <a:lstStyle/>
          <a:p>
            <a:fld id="{3A9F7643-85E2-40CB-BA14-41C4BAE777C2}" type="datetimeFigureOut">
              <a:rPr lang="pt-BR" smtClean="0"/>
              <a:t>21/06/2017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F7643-85E2-40CB-BA14-41C4BAE777C2}" type="datetimeFigureOut">
              <a:rPr lang="pt-BR" smtClean="0"/>
              <a:t>21/06/2017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mtClean="0"/>
              <a:t>Clique para editar o título mestre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pt-BR" smtClean="0"/>
              <a:t>Clique para editar o texto mestre</a:t>
            </a:r>
          </a:p>
        </p:txBody>
      </p:sp>
      <p:sp>
        <p:nvSpPr>
          <p:cNvPr id="5" name="Date Placeholder 4"/>
          <p:cNvSpPr>
            <a:spLocks noGrp="1"/>
          </p:cNvSpPr>
          <p:nvPr>
            <p:ph type="dt" sz="half" idx="10"/>
          </p:nvPr>
        </p:nvSpPr>
        <p:spPr/>
        <p:txBody>
          <a:bodyPr/>
          <a:lstStyle/>
          <a:p>
            <a:fld id="{3A9F7643-85E2-40CB-BA14-41C4BAE777C2}" type="datetimeFigureOut">
              <a:rPr lang="pt-BR" smtClean="0"/>
              <a:t>21/06/2017</a:t>
            </a:fld>
            <a:endParaRPr lang="pt-B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pt-B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DD5CD71-4AAC-41BA-ACA9-528207E5979B}"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pt-BR" smtClean="0"/>
              <a:t>Clique no ícone para adicionar uma imagem</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pt-BR" smtClean="0"/>
              <a:t>Clique para editar o título mestre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3A9F7643-85E2-40CB-BA14-41C4BAE777C2}" type="datetimeFigureOut">
              <a:rPr lang="pt-BR" smtClean="0"/>
              <a:t>21/06/2017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DD5CD71-4AAC-41BA-ACA9-528207E5979B}"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pt-BR" smtClean="0"/>
              <a:t>Clique para editar o título mestre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A9F7643-85E2-40CB-BA14-41C4BAE777C2}" type="datetimeFigureOut">
              <a:rPr lang="pt-BR" smtClean="0"/>
              <a:t>21/06/2017</a:t>
            </a:fld>
            <a:endParaRPr lang="pt-B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pt-B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DD5CD71-4AAC-41BA-ACA9-528207E5979B}"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mailto:helioinbus@gmail.com/heliointruck@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1560" y="188640"/>
            <a:ext cx="7029362" cy="1728192"/>
          </a:xfrm>
        </p:spPr>
        <p:txBody>
          <a:bodyPr>
            <a:normAutofit/>
          </a:bodyPr>
          <a:lstStyle/>
          <a:p>
            <a:r>
              <a:rPr lang="pt-BR" sz="4800" b="1" dirty="0"/>
              <a:t>EVOLUÇÃO DOS ÔNIBUS</a:t>
            </a:r>
            <a:r>
              <a:rPr lang="pt-BR" sz="4800" b="1" dirty="0" smtClean="0"/>
              <a:t>.</a:t>
            </a:r>
            <a:r>
              <a:rPr lang="pt-BR" dirty="0"/>
              <a:t/>
            </a:r>
            <a:br>
              <a:rPr lang="pt-BR" dirty="0"/>
            </a:br>
            <a:endParaRPr lang="pt-BR" dirty="0">
              <a:latin typeface="Arial" pitchFamily="34" charset="0"/>
              <a:cs typeface="Arial" pitchFamily="34" charset="0"/>
            </a:endParaRPr>
          </a:p>
        </p:txBody>
      </p:sp>
      <p:sp>
        <p:nvSpPr>
          <p:cNvPr id="4" name="CaixaDeTexto 3"/>
          <p:cNvSpPr txBox="1"/>
          <p:nvPr/>
        </p:nvSpPr>
        <p:spPr>
          <a:xfrm>
            <a:off x="971600" y="5445224"/>
            <a:ext cx="7385591" cy="1200329"/>
          </a:xfrm>
          <a:prstGeom prst="rect">
            <a:avLst/>
          </a:prstGeom>
          <a:noFill/>
          <a:ln>
            <a:noFill/>
          </a:ln>
        </p:spPr>
        <p:txBody>
          <a:bodyPr wrap="square" rtlCol="0">
            <a:spAutoFit/>
          </a:bodyPr>
          <a:lstStyle/>
          <a:p>
            <a:pPr algn="r" fontAlgn="base"/>
            <a:r>
              <a:rPr lang="pt-BR" sz="3600" b="1" dirty="0">
                <a:solidFill>
                  <a:schemeClr val="bg1"/>
                </a:solidFill>
                <a:latin typeface="Arial Black" pitchFamily="34" charset="0"/>
              </a:rPr>
              <a:t>MARCO NO TRANSPORTE DE PASSAGEIROS!</a:t>
            </a:r>
            <a:endParaRPr lang="pt-BR" sz="3600" dirty="0">
              <a:solidFill>
                <a:schemeClr val="bg1"/>
              </a:solidFill>
              <a:latin typeface="Arial Black" pitchFamily="34" charset="0"/>
            </a:endParaRPr>
          </a:p>
        </p:txBody>
      </p:sp>
      <p:pic>
        <p:nvPicPr>
          <p:cNvPr id="1026" name="Picture 2" descr="C:\Users\FHS\Documents\Hist_Onb_AEESP\grassi_mamae_me_le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6"/>
            <a:ext cx="2746423" cy="20789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HS\Documents\Hist_Onb_AEESP\8072502495_2f10edf6b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986" y="1772816"/>
            <a:ext cx="4467430" cy="3672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672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Um veículo produzido na época pesava cerca de 3.300 kg na versão rodoviária e 2.700 kg, na versão urbana para 32 passageiros. As linhas tinham no charme novas disposições de decoração interna e uma vasta lista de opcionais. A Viação Minuano adquiriu logo de cara 20 unidades na configuração rodoviária Super Luxo Leito, sob chassi Scania-</a:t>
            </a:r>
            <a:r>
              <a:rPr lang="pt-BR" dirty="0" err="1">
                <a:latin typeface="Arial" pitchFamily="34" charset="0"/>
                <a:cs typeface="Arial" pitchFamily="34" charset="0"/>
              </a:rPr>
              <a:t>Vabis</a:t>
            </a:r>
            <a:r>
              <a:rPr lang="pt-BR" dirty="0">
                <a:latin typeface="Arial" pitchFamily="34" charset="0"/>
                <a:cs typeface="Arial" pitchFamily="34" charset="0"/>
              </a:rPr>
              <a:t> B-75 renovando a sua frota, deixando-a mais charmosa e com um toque inovador. </a:t>
            </a:r>
          </a:p>
          <a:p>
            <a:endParaRPr lang="pt-BR" dirty="0"/>
          </a:p>
        </p:txBody>
      </p:sp>
      <p:pic>
        <p:nvPicPr>
          <p:cNvPr id="10242" name="Picture 2" descr="C:\Users\FHS\Documents\Hist_Onb_AEESP\eliziario_minu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315" y="2852936"/>
            <a:ext cx="2976797" cy="212506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FHS\Documents\Hist_Onb_AEESP\eliziario_1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852936"/>
            <a:ext cx="3764322" cy="342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0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Em 1965 a Carrocerias Eliziário detinha 54% do mercado nacional de ônibus seguido da Grassi [na comemoração dos seus 60 anos, quando fabricava 80 unidades/mês e considerada a maior fábrica de carrocerias da América do Sul]. </a:t>
            </a:r>
          </a:p>
          <a:p>
            <a:endParaRPr lang="pt-BR" dirty="0"/>
          </a:p>
        </p:txBody>
      </p:sp>
      <p:pic>
        <p:nvPicPr>
          <p:cNvPr id="1026" name="Picture 2" descr="C:\Users\FHS\Documents\Hist_Onb_AEESP\eliziario_bi_campeao_19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492896"/>
            <a:ext cx="2913198" cy="2514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FHS\Documents\Hist_Onb_AEESP\eliziario_1960_interi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1" y="2492896"/>
            <a:ext cx="4176464" cy="371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0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Entre os concorrentes </a:t>
            </a:r>
            <a:r>
              <a:rPr lang="pt-BR" dirty="0" smtClean="0">
                <a:latin typeface="Arial" pitchFamily="34" charset="0"/>
                <a:cs typeface="Arial" pitchFamily="34" charset="0"/>
              </a:rPr>
              <a:t>estavam também os fabricantes:</a:t>
            </a:r>
            <a:r>
              <a:rPr lang="pt-BR" dirty="0">
                <a:latin typeface="Arial" pitchFamily="34" charset="0"/>
                <a:cs typeface="Arial" pitchFamily="34" charset="0"/>
              </a:rPr>
              <a:t> </a:t>
            </a:r>
            <a:r>
              <a:rPr lang="pt-BR" dirty="0" err="1">
                <a:latin typeface="Arial" pitchFamily="34" charset="0"/>
                <a:cs typeface="Arial" pitchFamily="34" charset="0"/>
              </a:rPr>
              <a:t>Catelli</a:t>
            </a:r>
            <a:r>
              <a:rPr lang="pt-BR" dirty="0">
                <a:latin typeface="Arial" pitchFamily="34" charset="0"/>
                <a:cs typeface="Arial" pitchFamily="34" charset="0"/>
              </a:rPr>
              <a:t> &amp; </a:t>
            </a:r>
            <a:r>
              <a:rPr lang="pt-BR" dirty="0" err="1">
                <a:latin typeface="Arial" pitchFamily="34" charset="0"/>
                <a:cs typeface="Arial" pitchFamily="34" charset="0"/>
              </a:rPr>
              <a:t>Henneman</a:t>
            </a:r>
            <a:r>
              <a:rPr lang="pt-BR" dirty="0">
                <a:latin typeface="Arial" pitchFamily="34" charset="0"/>
                <a:cs typeface="Arial" pitchFamily="34" charset="0"/>
              </a:rPr>
              <a:t>, </a:t>
            </a:r>
            <a:r>
              <a:rPr lang="pt-BR" dirty="0" err="1">
                <a:latin typeface="Arial" pitchFamily="34" charset="0"/>
                <a:cs typeface="Arial" pitchFamily="34" charset="0"/>
              </a:rPr>
              <a:t>Incasel</a:t>
            </a:r>
            <a:r>
              <a:rPr lang="pt-BR" dirty="0">
                <a:latin typeface="Arial" pitchFamily="34" charset="0"/>
                <a:cs typeface="Arial" pitchFamily="34" charset="0"/>
              </a:rPr>
              <a:t>, </a:t>
            </a:r>
            <a:r>
              <a:rPr lang="pt-BR" dirty="0" err="1">
                <a:latin typeface="Arial" pitchFamily="34" charset="0"/>
                <a:cs typeface="Arial" pitchFamily="34" charset="0"/>
              </a:rPr>
              <a:t>Ott</a:t>
            </a:r>
            <a:r>
              <a:rPr lang="pt-BR" dirty="0">
                <a:latin typeface="Arial" pitchFamily="34" charset="0"/>
                <a:cs typeface="Arial" pitchFamily="34" charset="0"/>
              </a:rPr>
              <a:t>, Grassi, Nielson, </a:t>
            </a:r>
            <a:r>
              <a:rPr lang="pt-BR" dirty="0" err="1">
                <a:latin typeface="Arial" pitchFamily="34" charset="0"/>
                <a:cs typeface="Arial" pitchFamily="34" charset="0"/>
              </a:rPr>
              <a:t>Decândia</a:t>
            </a:r>
            <a:r>
              <a:rPr lang="pt-BR" dirty="0">
                <a:latin typeface="Arial" pitchFamily="34" charset="0"/>
                <a:cs typeface="Arial" pitchFamily="34" charset="0"/>
              </a:rPr>
              <a:t>, Nicola, </a:t>
            </a:r>
            <a:r>
              <a:rPr lang="pt-BR" dirty="0" err="1">
                <a:latin typeface="Arial" pitchFamily="34" charset="0"/>
                <a:cs typeface="Arial" pitchFamily="34" charset="0"/>
              </a:rPr>
              <a:t>Ciferal</a:t>
            </a:r>
            <a:r>
              <a:rPr lang="pt-BR" dirty="0">
                <a:latin typeface="Arial" pitchFamily="34" charset="0"/>
                <a:cs typeface="Arial" pitchFamily="34" charset="0"/>
              </a:rPr>
              <a:t>,  </a:t>
            </a:r>
            <a:r>
              <a:rPr lang="pt-BR" dirty="0" err="1" smtClean="0">
                <a:latin typeface="Arial" pitchFamily="34" charset="0"/>
                <a:cs typeface="Arial" pitchFamily="34" charset="0"/>
              </a:rPr>
              <a:t>Me-tropolitana</a:t>
            </a:r>
            <a:r>
              <a:rPr lang="pt-BR" dirty="0">
                <a:latin typeface="Arial" pitchFamily="34" charset="0"/>
                <a:cs typeface="Arial" pitchFamily="34" charset="0"/>
              </a:rPr>
              <a:t>, </a:t>
            </a:r>
            <a:r>
              <a:rPr lang="pt-BR" dirty="0" err="1">
                <a:latin typeface="Arial" pitchFamily="34" charset="0"/>
                <a:cs typeface="Arial" pitchFamily="34" charset="0"/>
              </a:rPr>
              <a:t>Cermava</a:t>
            </a:r>
            <a:r>
              <a:rPr lang="pt-BR" dirty="0">
                <a:latin typeface="Arial" pitchFamily="34" charset="0"/>
                <a:cs typeface="Arial" pitchFamily="34" charset="0"/>
              </a:rPr>
              <a:t>, Mercedes-Benz, </a:t>
            </a:r>
            <a:r>
              <a:rPr lang="pt-BR" dirty="0" err="1">
                <a:latin typeface="Arial" pitchFamily="34" charset="0"/>
                <a:cs typeface="Arial" pitchFamily="34" charset="0"/>
              </a:rPr>
              <a:t>Niloe</a:t>
            </a:r>
            <a:r>
              <a:rPr lang="pt-BR" dirty="0">
                <a:latin typeface="Arial" pitchFamily="34" charset="0"/>
                <a:cs typeface="Arial" pitchFamily="34" charset="0"/>
              </a:rPr>
              <a:t>, </a:t>
            </a:r>
            <a:r>
              <a:rPr lang="pt-BR" dirty="0" err="1">
                <a:latin typeface="Arial" pitchFamily="34" charset="0"/>
                <a:cs typeface="Arial" pitchFamily="34" charset="0"/>
              </a:rPr>
              <a:t>Azirma</a:t>
            </a:r>
            <a:r>
              <a:rPr lang="pt-BR" dirty="0">
                <a:latin typeface="Arial" pitchFamily="34" charset="0"/>
                <a:cs typeface="Arial" pitchFamily="34" charset="0"/>
              </a:rPr>
              <a:t>, Pilares e </a:t>
            </a:r>
            <a:r>
              <a:rPr lang="pt-BR" dirty="0" err="1">
                <a:latin typeface="Arial" pitchFamily="34" charset="0"/>
                <a:cs typeface="Arial" pitchFamily="34" charset="0"/>
              </a:rPr>
              <a:t>Cirb</a:t>
            </a:r>
            <a:r>
              <a:rPr lang="pt-BR" dirty="0">
                <a:latin typeface="Arial" pitchFamily="34" charset="0"/>
                <a:cs typeface="Arial" pitchFamily="34" charset="0"/>
              </a:rPr>
              <a:t>. Entre os anos de 1950 e 1970, o Brasil teve mais de 20 encarroçadoras registradas. Os transportes por ônibus cresciam na medida em que as cidades se desenvolviam economicamente e em número de população. Os bairros das cidades estavam se desenvolvendo, o que significava mais pessoas para serem transportadas. </a:t>
            </a:r>
          </a:p>
          <a:p>
            <a:endParaRPr lang="pt-BR" dirty="0"/>
          </a:p>
        </p:txBody>
      </p:sp>
      <p:pic>
        <p:nvPicPr>
          <p:cNvPr id="2050" name="Picture 2" descr="C:\Users\FHS\Documents\Hist_Onb_AEESP\CAIO_Bela_Vista_Empresa_CA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1" y="3356992"/>
            <a:ext cx="2520280" cy="21924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HS\Documents\Hist_Onb_AEESP\07-lgosaoben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356992"/>
            <a:ext cx="3574293" cy="308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217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endParaRPr lang="pt-BR" sz="1800"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Surgiam as empresas de ônibus mais estruturadas e que precisavam de mais veículos. O mercado brasileiro exigia ônibus. Importar carrocerias em alguns períodos era praticamente inviável por causa dos custos, ora provocado por fatores econômicos.</a:t>
            </a:r>
          </a:p>
          <a:p>
            <a:endParaRPr lang="pt-BR" dirty="0"/>
          </a:p>
        </p:txBody>
      </p:sp>
      <p:pic>
        <p:nvPicPr>
          <p:cNvPr id="3074" name="Picture 2" descr="C:\Users\FHS\Documents\Hist_Onb_AEESP\cermava_reest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7" y="2420888"/>
            <a:ext cx="3024336" cy="27011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FHS\Documents\Hist_Onb_AEESP\marcopolo_veneza_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3" y="2420888"/>
            <a:ext cx="4248472"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76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O urbano Grassi Panorâmico, com para-brisas intercambiáveis, duas janelas de emergência, linhas retas e teto plano, acompanhando a moda da época. Assim a Grassi: 5º maior fabricante nacional em 1968 e o 3º em 1969 – ainda que isto significasse apenas 10% do total, com os novos controladores [assumido pela Itatiaia, mais antiga concessionária Mercedes-Benz de SP] decidiram interromper a produção. Em 1969 a Irmãos Nicola de Caxias do Sul, lança o modelo rodoviário Marcopolo que fora exposto no Salão do Automóvel em SP.</a:t>
            </a:r>
          </a:p>
          <a:p>
            <a:endParaRPr lang="pt-BR" dirty="0"/>
          </a:p>
        </p:txBody>
      </p:sp>
      <p:pic>
        <p:nvPicPr>
          <p:cNvPr id="4098" name="Picture 2" descr="C:\Users\FHS\Documents\Hist_Onb_AEESP\marcopolo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308142"/>
            <a:ext cx="4392488" cy="311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79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O encerramento de várias encarroçadoras [como Pilares e </a:t>
            </a:r>
            <a:r>
              <a:rPr lang="pt-BR" dirty="0" err="1">
                <a:latin typeface="Arial" pitchFamily="34" charset="0"/>
                <a:cs typeface="Arial" pitchFamily="34" charset="0"/>
              </a:rPr>
              <a:t>Cirb</a:t>
            </a:r>
            <a:r>
              <a:rPr lang="pt-BR" dirty="0">
                <a:latin typeface="Arial" pitchFamily="34" charset="0"/>
                <a:cs typeface="Arial" pitchFamily="34" charset="0"/>
              </a:rPr>
              <a:t>], alianças comerciais e industriais [como a </a:t>
            </a:r>
            <a:r>
              <a:rPr lang="pt-BR" dirty="0" err="1">
                <a:latin typeface="Arial" pitchFamily="34" charset="0"/>
                <a:cs typeface="Arial" pitchFamily="34" charset="0"/>
              </a:rPr>
              <a:t>Ciferal</a:t>
            </a:r>
            <a:r>
              <a:rPr lang="pt-BR" dirty="0">
                <a:latin typeface="Arial" pitchFamily="34" charset="0"/>
                <a:cs typeface="Arial" pitchFamily="34" charset="0"/>
              </a:rPr>
              <a:t> e a Metropolitana, no RJ], o desaparecimento da Eliziário e o fortalecimento da Carrocerias Nicola surge a Marcopolo. Tempos depois são encampadas as fabricantes do RS: </a:t>
            </a:r>
            <a:r>
              <a:rPr lang="pt-BR" dirty="0" err="1">
                <a:latin typeface="Arial" pitchFamily="34" charset="0"/>
                <a:cs typeface="Arial" pitchFamily="34" charset="0"/>
              </a:rPr>
              <a:t>Invel</a:t>
            </a:r>
            <a:r>
              <a:rPr lang="pt-BR" dirty="0">
                <a:latin typeface="Arial" pitchFamily="34" charset="0"/>
                <a:cs typeface="Arial" pitchFamily="34" charset="0"/>
              </a:rPr>
              <a:t> e Nimbus pela Marcopolo. No RJ a </a:t>
            </a:r>
            <a:r>
              <a:rPr lang="pt-BR" dirty="0" err="1">
                <a:latin typeface="Arial" pitchFamily="34" charset="0"/>
                <a:cs typeface="Arial" pitchFamily="34" charset="0"/>
              </a:rPr>
              <a:t>Ciferal</a:t>
            </a:r>
            <a:r>
              <a:rPr lang="pt-BR" dirty="0">
                <a:latin typeface="Arial" pitchFamily="34" charset="0"/>
                <a:cs typeface="Arial" pitchFamily="34" charset="0"/>
              </a:rPr>
              <a:t> amplia a sua atuação em SP com a </a:t>
            </a:r>
            <a:r>
              <a:rPr lang="pt-BR" dirty="0" err="1">
                <a:latin typeface="Arial" pitchFamily="34" charset="0"/>
                <a:cs typeface="Arial" pitchFamily="34" charset="0"/>
              </a:rPr>
              <a:t>Ciferal</a:t>
            </a:r>
            <a:r>
              <a:rPr lang="pt-BR" dirty="0">
                <a:latin typeface="Arial" pitchFamily="34" charset="0"/>
                <a:cs typeface="Arial" pitchFamily="34" charset="0"/>
              </a:rPr>
              <a:t> Paulista e a Caio vai para Jaboatão dos Guararapes com a CAIO-NORTE e no sudeste com a CAIO RIO após adquirir as instalações da Metropolitana. Em Pernambuco surge a RECIFERAL – ligada a </a:t>
            </a:r>
            <a:r>
              <a:rPr lang="pt-BR" dirty="0" err="1">
                <a:latin typeface="Arial" pitchFamily="34" charset="0"/>
                <a:cs typeface="Arial" pitchFamily="34" charset="0"/>
              </a:rPr>
              <a:t>Ciferal</a:t>
            </a:r>
            <a:r>
              <a:rPr lang="pt-BR" dirty="0">
                <a:latin typeface="Arial" pitchFamily="34" charset="0"/>
                <a:cs typeface="Arial" pitchFamily="34" charset="0"/>
              </a:rPr>
              <a:t> carioca. </a:t>
            </a:r>
          </a:p>
          <a:p>
            <a:endParaRPr lang="pt-BR" dirty="0"/>
          </a:p>
        </p:txBody>
      </p:sp>
      <p:pic>
        <p:nvPicPr>
          <p:cNvPr id="5122" name="Picture 2" descr="C:\Users\FHS\Documents\Hist_Onb_AEESP\marcopolo_veneza_romeu_e_julie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645024"/>
            <a:ext cx="4032449"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31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Na década seguinte a </a:t>
            </a:r>
            <a:r>
              <a:rPr lang="pt-BR" dirty="0" err="1">
                <a:latin typeface="Arial" pitchFamily="34" charset="0"/>
                <a:cs typeface="Arial" pitchFamily="34" charset="0"/>
              </a:rPr>
              <a:t>Ciferal</a:t>
            </a:r>
            <a:r>
              <a:rPr lang="pt-BR" dirty="0">
                <a:latin typeface="Arial" pitchFamily="34" charset="0"/>
                <a:cs typeface="Arial" pitchFamily="34" charset="0"/>
              </a:rPr>
              <a:t> Paulista entra em concordata e torna-se a CONDOR. Neste intervalo industrial o Brasil vê nascer o Projeto Padron – modelos urbanos com padronização construtiva em similares versões europeias. No segmento rodoviário é editado os modelos Double-</a:t>
            </a:r>
            <a:r>
              <a:rPr lang="pt-BR" dirty="0" err="1">
                <a:latin typeface="Arial" pitchFamily="34" charset="0"/>
                <a:cs typeface="Arial" pitchFamily="34" charset="0"/>
              </a:rPr>
              <a:t>Decker</a:t>
            </a:r>
            <a:r>
              <a:rPr lang="pt-BR" dirty="0">
                <a:latin typeface="Arial" pitchFamily="34" charset="0"/>
                <a:cs typeface="Arial" pitchFamily="34" charset="0"/>
              </a:rPr>
              <a:t> (como o Paradiso e o Diplomata 380). Surge a COBRASMA com os primeiros ônibus de estrutura inoxidável com os robustos rodoviários CX e TRINOX. </a:t>
            </a:r>
          </a:p>
          <a:p>
            <a:endParaRPr lang="pt-BR" dirty="0"/>
          </a:p>
        </p:txBody>
      </p:sp>
      <p:pic>
        <p:nvPicPr>
          <p:cNvPr id="6146" name="Picture 2" descr="C:\Users\FHS\Documents\Hist_Onb_AEESP\marcopolo_veneza_fiat_130_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140968"/>
            <a:ext cx="3024336" cy="197527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FHS\Documents\Hist_Onb_AEESP\haragano-grande-porto-aleg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3" y="3140968"/>
            <a:ext cx="3480619" cy="289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490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Por volta de 1986 surge a THAMCO e a MAFERSA, esta com tecnologia ferroviária atuando no seleto segmento de passageiros. A INCASEL entra também em concordata e surge a COMIL em Erechim, RS. É apresentado o primeiro ônibus dois andares urbano da América Latina: o “Fofão” da </a:t>
            </a:r>
            <a:r>
              <a:rPr lang="pt-BR" dirty="0" err="1">
                <a:latin typeface="Arial" pitchFamily="34" charset="0"/>
                <a:cs typeface="Arial" pitchFamily="34" charset="0"/>
              </a:rPr>
              <a:t>Thamco</a:t>
            </a:r>
            <a:r>
              <a:rPr lang="pt-BR" dirty="0">
                <a:latin typeface="Arial" pitchFamily="34" charset="0"/>
                <a:cs typeface="Arial" pitchFamily="34" charset="0"/>
              </a:rPr>
              <a:t> ODA. </a:t>
            </a:r>
          </a:p>
          <a:p>
            <a:endParaRPr lang="pt-BR" dirty="0"/>
          </a:p>
        </p:txBody>
      </p:sp>
      <p:pic>
        <p:nvPicPr>
          <p:cNvPr id="7170" name="Picture 2" descr="C:\Users\FHS\Documents\Hist_Onb_AEESP\garcia_5392_trinox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2636912"/>
            <a:ext cx="3312368" cy="263691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FHS\Documents\hlo2016\inbustransport2016\Tematicos\fofao_personalizado_caprio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36912"/>
            <a:ext cx="372467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31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A IRIZAR vem para o mercado domestico em parceria com a CAIO na planta de Botucatu, montando apenas versões rodoviárias (1989). A Carrocerias Nielson é agora a BUSSCAR (1989): com novos produtos para o seleto transporte de passageiros no setor rodoviário e de fretamento &amp; turismo. </a:t>
            </a:r>
          </a:p>
          <a:p>
            <a:endParaRPr lang="pt-BR" dirty="0"/>
          </a:p>
        </p:txBody>
      </p:sp>
      <p:pic>
        <p:nvPicPr>
          <p:cNvPr id="8194" name="Picture 2" descr="C:\Users\FHS\Documents\hlo2016\inbustransport2016\Tematicos\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636912"/>
            <a:ext cx="2952328" cy="272340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FHS\Documents\hlo2016\inbustransport2016\vitória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637682"/>
            <a:ext cx="4104456" cy="379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42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O Brasil vê de perto o inicio de novas carrocerias com a divisão dos segmentos urbano, rodoviário, metropolitano, de fretamento &amp; turismo e até mesmo os pequenos micros – esses como resposta imediata a intervenção dos clandestinos no transporte das principais capitais e cidades. Na década de 1990 os principais sistemas de ônibus são implantados por todo o País, além da expansão dos ônibus rodoviários com vidros colados. </a:t>
            </a:r>
          </a:p>
          <a:p>
            <a:endParaRPr lang="pt-BR" dirty="0"/>
          </a:p>
        </p:txBody>
      </p:sp>
      <p:pic>
        <p:nvPicPr>
          <p:cNvPr id="9218" name="Picture 2" descr="C:\Users\FHS\Documents\hlo2016\inbustransport2016\onb_mobibrasil_s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140968"/>
            <a:ext cx="316835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FHS\Documents\hlo2016\inbustransport2016\MX2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0968"/>
            <a:ext cx="3816424" cy="338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6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Historicamente </a:t>
            </a:r>
            <a:r>
              <a:rPr lang="pt-BR" dirty="0" smtClean="0">
                <a:latin typeface="Arial" pitchFamily="34" charset="0"/>
                <a:cs typeface="Arial" pitchFamily="34" charset="0"/>
              </a:rPr>
              <a:t>os registros e dados sobre ONIBUS </a:t>
            </a:r>
            <a:r>
              <a:rPr lang="pt-BR" dirty="0">
                <a:latin typeface="Arial" pitchFamily="34" charset="0"/>
                <a:cs typeface="Arial" pitchFamily="34" charset="0"/>
              </a:rPr>
              <a:t>aqui no BRASIL </a:t>
            </a:r>
            <a:r>
              <a:rPr lang="pt-BR" dirty="0" smtClean="0">
                <a:latin typeface="Arial" pitchFamily="34" charset="0"/>
                <a:cs typeface="Arial" pitchFamily="34" charset="0"/>
              </a:rPr>
              <a:t>datam de </a:t>
            </a:r>
            <a:r>
              <a:rPr lang="pt-BR" dirty="0">
                <a:latin typeface="Arial" pitchFamily="34" charset="0"/>
                <a:cs typeface="Arial" pitchFamily="34" charset="0"/>
              </a:rPr>
              <a:t>1889, quando </a:t>
            </a:r>
            <a:r>
              <a:rPr lang="pt-BR" dirty="0" smtClean="0">
                <a:latin typeface="Arial" pitchFamily="34" charset="0"/>
                <a:cs typeface="Arial" pitchFamily="34" charset="0"/>
              </a:rPr>
              <a:t>os imigrantes </a:t>
            </a:r>
            <a:r>
              <a:rPr lang="pt-BR" dirty="0">
                <a:latin typeface="Arial" pitchFamily="34" charset="0"/>
                <a:cs typeface="Arial" pitchFamily="34" charset="0"/>
              </a:rPr>
              <a:t>italianos Luigi e Fortunato Grassi - pintor de carruagens e artesão foram contratados para trabalhar nos palacetes que a burguesia de São Paulo construía, onde em 1904 fundariam a LUIZ GRASSI &amp; IRMÃO na pretensão de reparar e construir carruagens de tração animal. </a:t>
            </a:r>
          </a:p>
          <a:p>
            <a:endParaRPr lang="pt-BR" dirty="0"/>
          </a:p>
        </p:txBody>
      </p:sp>
      <p:pic>
        <p:nvPicPr>
          <p:cNvPr id="2050" name="Picture 2" descr="C:\Users\FHS\Documents\Hist_Onb_AEESP\grassi_fun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852936"/>
            <a:ext cx="2759298" cy="19946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HS\Documents\Hist_Onb_AEESP\grassi_f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817628"/>
            <a:ext cx="3223096" cy="397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37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No ano de 1997 o mercado nacional conhece um novo segmento de mini Onibus; a VOLARE da Marcopolo, tornando-se posteriormente como conceito inovador em transporte de passageiros. Em 2003 é fundada a MASCARELLO em Cascavel, no PR – a primeira fabricante do segmento naquele Estado. Tempos depois surge no mercado de ônibus a SAN MARINO NEOBUS (2005) – importante encarroçador gaúcho com produtos veiculares.</a:t>
            </a:r>
          </a:p>
          <a:p>
            <a:endParaRPr lang="pt-BR" dirty="0"/>
          </a:p>
        </p:txBody>
      </p:sp>
      <p:pic>
        <p:nvPicPr>
          <p:cNvPr id="10243" name="Picture 3" descr="C:\Users\FHS\Documents\hlo2016\inbustransport2016\GRAN VIA MIDI  MASCARELLO 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3068960"/>
            <a:ext cx="4176465" cy="31397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FHS\Documents\hlo2016\inbustransport2016\Volare\Foto0739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068960"/>
            <a:ext cx="2880320" cy="218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6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fontAlgn="base"/>
            <a:r>
              <a:rPr lang="pt-BR" dirty="0">
                <a:latin typeface="Arial" pitchFamily="34" charset="0"/>
                <a:cs typeface="Arial" pitchFamily="34" charset="0"/>
              </a:rPr>
              <a:t>A partir de 2012 com a introdução do Euro 5 que atende a legislação ambiental para motores que utilizam o ARLA-32 os ônibus urbanos ganharam destaques com características de design clean e futurista, sendo operados os coletivos com piso baixo, ar-condicionado e de transmissão automática.</a:t>
            </a:r>
          </a:p>
          <a:p>
            <a:pPr fontAlgn="base"/>
            <a:r>
              <a:rPr lang="pt-BR" dirty="0"/>
              <a:t> </a:t>
            </a:r>
          </a:p>
          <a:p>
            <a:endParaRPr lang="pt-BR" dirty="0"/>
          </a:p>
        </p:txBody>
      </p:sp>
      <p:pic>
        <p:nvPicPr>
          <p:cNvPr id="11266" name="Picture 2" descr="C:\Users\FHS\Documents\Hist_Onb_AEESP\20141106_a0b0281c94d34c6d8a5bc71feeb84a54_onibus-motor-diesel-gn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612435"/>
            <a:ext cx="3528392" cy="284697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FHS\Documents\Hist_Onb_AEESP\001846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3" y="2612435"/>
            <a:ext cx="3888432" cy="376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22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endParaRPr lang="pt-BR" sz="1800"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274806558"/>
              </p:ext>
            </p:extLst>
          </p:nvPr>
        </p:nvGraphicFramePr>
        <p:xfrm>
          <a:off x="1043608" y="1556792"/>
          <a:ext cx="7056784" cy="3096343"/>
        </p:xfrm>
        <a:graphic>
          <a:graphicData uri="http://schemas.openxmlformats.org/drawingml/2006/table">
            <a:tbl>
              <a:tblPr firstRow="1" firstCol="1" bandRow="1">
                <a:tableStyleId>{5C22544A-7EE6-4342-B048-85BDC9FD1C3A}</a:tableStyleId>
              </a:tblPr>
              <a:tblGrid>
                <a:gridCol w="3746194"/>
                <a:gridCol w="3310590"/>
              </a:tblGrid>
              <a:tr h="974715">
                <a:tc>
                  <a:txBody>
                    <a:bodyPr/>
                    <a:lstStyle/>
                    <a:p>
                      <a:pPr algn="ctr" fontAlgn="base">
                        <a:lnSpc>
                          <a:spcPct val="115000"/>
                        </a:lnSpc>
                        <a:spcAft>
                          <a:spcPts val="0"/>
                        </a:spcAft>
                      </a:pPr>
                      <a:r>
                        <a:rPr lang="pt-BR" sz="4000" dirty="0" smtClean="0">
                          <a:effectLst/>
                        </a:rPr>
                        <a:t>BRASIL</a:t>
                      </a:r>
                      <a:endParaRPr lang="pt-BR" sz="3200"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3200" dirty="0" smtClean="0">
                        <a:effectLst/>
                      </a:endParaRPr>
                    </a:p>
                    <a:p>
                      <a:pPr algn="ctr" fontAlgn="base">
                        <a:lnSpc>
                          <a:spcPts val="1350"/>
                        </a:lnSpc>
                        <a:spcAft>
                          <a:spcPts val="0"/>
                        </a:spcAft>
                      </a:pPr>
                      <a:endParaRPr lang="pt-BR" sz="3200" dirty="0" smtClean="0">
                        <a:effectLst/>
                      </a:endParaRPr>
                    </a:p>
                    <a:p>
                      <a:pPr algn="ctr" fontAlgn="base">
                        <a:lnSpc>
                          <a:spcPts val="1350"/>
                        </a:lnSpc>
                        <a:spcAft>
                          <a:spcPts val="0"/>
                        </a:spcAft>
                      </a:pPr>
                      <a:r>
                        <a:rPr lang="pt-BR" sz="3200" dirty="0" smtClean="0">
                          <a:effectLst/>
                        </a:rPr>
                        <a:t>1QM2017</a:t>
                      </a:r>
                      <a:endParaRPr lang="pt-BR" sz="4400" dirty="0">
                        <a:effectLst/>
                        <a:latin typeface="Calibri"/>
                        <a:ea typeface="Times New Roman"/>
                        <a:cs typeface="Times New Roman"/>
                      </a:endParaRPr>
                    </a:p>
                  </a:txBody>
                  <a:tcPr marL="68580" marR="68580" marT="0" marB="0"/>
                </a:tc>
              </a:tr>
              <a:tr h="1444958">
                <a:tc>
                  <a:txBody>
                    <a:bodyPr/>
                    <a:lstStyle/>
                    <a:p>
                      <a:pPr algn="just" fontAlgn="base">
                        <a:lnSpc>
                          <a:spcPts val="1350"/>
                        </a:lnSpc>
                        <a:spcAft>
                          <a:spcPts val="0"/>
                        </a:spcAft>
                      </a:pPr>
                      <a:endParaRPr lang="pt-BR" sz="1600" i="1" dirty="0" smtClean="0">
                        <a:effectLst/>
                      </a:endParaRPr>
                    </a:p>
                    <a:p>
                      <a:pPr algn="just" fontAlgn="base">
                        <a:lnSpc>
                          <a:spcPts val="1350"/>
                        </a:lnSpc>
                        <a:spcAft>
                          <a:spcPts val="0"/>
                        </a:spcAft>
                      </a:pPr>
                      <a:endParaRPr lang="pt-BR" sz="1600" i="1" dirty="0" smtClean="0">
                        <a:effectLst/>
                      </a:endParaRPr>
                    </a:p>
                    <a:p>
                      <a:pPr algn="ctr" fontAlgn="base">
                        <a:lnSpc>
                          <a:spcPts val="2000"/>
                        </a:lnSpc>
                        <a:spcAft>
                          <a:spcPts val="0"/>
                        </a:spcAft>
                      </a:pPr>
                      <a:r>
                        <a:rPr lang="pt-BR" sz="1600" i="1" dirty="0" smtClean="0">
                          <a:effectLst/>
                        </a:rPr>
                        <a:t>[</a:t>
                      </a:r>
                      <a:r>
                        <a:rPr lang="pt-BR" sz="1600" i="1" dirty="0">
                          <a:effectLst/>
                        </a:rPr>
                        <a:t>45,1% Urbana/30,33% Rodoviária/22,17% Micro/2,39 Intermunicipal]</a:t>
                      </a:r>
                      <a:endParaRPr lang="pt-BR" sz="2400" i="1" dirty="0">
                        <a:effectLst/>
                        <a:latin typeface="Calibri"/>
                        <a:ea typeface="Times New Roman"/>
                        <a:cs typeface="Times New Roman"/>
                      </a:endParaRPr>
                    </a:p>
                  </a:txBody>
                  <a:tcPr marL="68580" marR="68580" marT="0" marB="0"/>
                </a:tc>
                <a:tc>
                  <a:txBody>
                    <a:bodyPr/>
                    <a:lstStyle/>
                    <a:p>
                      <a:pPr algn="ctr" fontAlgn="base">
                        <a:lnSpc>
                          <a:spcPts val="3100"/>
                        </a:lnSpc>
                        <a:spcAft>
                          <a:spcPts val="0"/>
                        </a:spcAft>
                      </a:pPr>
                      <a:endParaRPr lang="pt-BR" sz="800" b="1" dirty="0" smtClean="0">
                        <a:effectLst/>
                      </a:endParaRPr>
                    </a:p>
                    <a:p>
                      <a:pPr algn="ctr" fontAlgn="base">
                        <a:lnSpc>
                          <a:spcPts val="3100"/>
                        </a:lnSpc>
                        <a:spcAft>
                          <a:spcPts val="0"/>
                        </a:spcAft>
                      </a:pPr>
                      <a:r>
                        <a:rPr lang="pt-BR" sz="4400" b="1" dirty="0" smtClean="0">
                          <a:effectLst/>
                        </a:rPr>
                        <a:t>3554</a:t>
                      </a:r>
                      <a:r>
                        <a:rPr lang="pt-BR" sz="2800" b="1" dirty="0" smtClean="0">
                          <a:effectLst/>
                        </a:rPr>
                        <a:t> </a:t>
                      </a:r>
                      <a:r>
                        <a:rPr lang="pt-BR" sz="2800" b="1" dirty="0">
                          <a:effectLst/>
                        </a:rPr>
                        <a:t>ÔNIBUS PRODUZIDOS</a:t>
                      </a:r>
                      <a:endParaRPr lang="pt-BR" sz="4000" b="1" dirty="0">
                        <a:effectLst/>
                        <a:latin typeface="Calibri"/>
                        <a:ea typeface="Times New Roman"/>
                        <a:cs typeface="Times New Roman"/>
                      </a:endParaRPr>
                    </a:p>
                  </a:txBody>
                  <a:tcPr marL="68580" marR="68580" marT="0" marB="0"/>
                </a:tc>
              </a:tr>
              <a:tr h="676670">
                <a:tc gridSpan="2">
                  <a:txBody>
                    <a:bodyPr/>
                    <a:lstStyle/>
                    <a:p>
                      <a:pPr fontAlgn="base">
                        <a:lnSpc>
                          <a:spcPts val="1350"/>
                        </a:lnSpc>
                        <a:spcAft>
                          <a:spcPts val="0"/>
                        </a:spcAft>
                      </a:pPr>
                      <a:endParaRPr lang="pt-BR" sz="1200" i="1" dirty="0" smtClean="0">
                        <a:effectLst/>
                      </a:endParaRPr>
                    </a:p>
                    <a:p>
                      <a:pPr fontAlgn="base">
                        <a:lnSpc>
                          <a:spcPts val="1350"/>
                        </a:lnSpc>
                        <a:spcAft>
                          <a:spcPts val="0"/>
                        </a:spcAft>
                      </a:pPr>
                      <a:r>
                        <a:rPr lang="pt-BR" sz="1200" i="1" dirty="0" smtClean="0">
                          <a:effectLst/>
                        </a:rPr>
                        <a:t>Fonte</a:t>
                      </a:r>
                      <a:r>
                        <a:rPr lang="pt-BR" sz="1200" i="1" dirty="0">
                          <a:effectLst/>
                        </a:rPr>
                        <a:t>: FABUS/</a:t>
                      </a:r>
                      <a:r>
                        <a:rPr lang="pt-BR" sz="1200" i="1" dirty="0" err="1">
                          <a:effectLst/>
                        </a:rPr>
                        <a:t>Abr</a:t>
                      </a:r>
                      <a:r>
                        <a:rPr lang="pt-BR" sz="1200" i="1" dirty="0">
                          <a:effectLst/>
                        </a:rPr>
                        <a:t> 2017</a:t>
                      </a:r>
                      <a:endParaRPr lang="pt-BR" sz="2000" i="1" dirty="0">
                        <a:effectLst/>
                        <a:latin typeface="Calibri"/>
                        <a:ea typeface="Times New Roman"/>
                        <a:cs typeface="Times New Roman"/>
                      </a:endParaRPr>
                    </a:p>
                  </a:txBody>
                  <a:tcPr marL="68580" marR="68580" marT="0" marB="0"/>
                </a:tc>
                <a:tc hMerge="1">
                  <a:txBody>
                    <a:bodyPr/>
                    <a:lstStyle/>
                    <a:p>
                      <a:endParaRPr lang="pt-BR"/>
                    </a:p>
                  </a:txBody>
                  <a:tcPr/>
                </a:tc>
              </a:tr>
            </a:tbl>
          </a:graphicData>
        </a:graphic>
      </p:graphicFrame>
      <p:sp>
        <p:nvSpPr>
          <p:cNvPr id="5" name="Rectangle 1"/>
          <p:cNvSpPr>
            <a:spLocks noChangeArrowheads="1"/>
          </p:cNvSpPr>
          <p:nvPr/>
        </p:nvSpPr>
        <p:spPr bwMode="auto">
          <a:xfrm>
            <a:off x="2062163" y="25003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12290" name="Picture 2" descr="C:\Users\FHS\Documents\Hist_Onb_AEESP\20141106_0dfc26e1464247a6a060870e0f31d228_of-1724-automatiza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149080"/>
            <a:ext cx="2903984" cy="193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26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622259129"/>
              </p:ext>
            </p:extLst>
          </p:nvPr>
        </p:nvGraphicFramePr>
        <p:xfrm>
          <a:off x="1835696" y="1052736"/>
          <a:ext cx="5040630" cy="2304256"/>
        </p:xfrm>
        <a:graphic>
          <a:graphicData uri="http://schemas.openxmlformats.org/drawingml/2006/table">
            <a:tbl>
              <a:tblPr firstRow="1" firstCol="1" bandRow="1">
                <a:tableStyleId>{5C22544A-7EE6-4342-B048-85BDC9FD1C3A}</a:tableStyleId>
              </a:tblPr>
              <a:tblGrid>
                <a:gridCol w="2675890"/>
                <a:gridCol w="2364740"/>
              </a:tblGrid>
              <a:tr h="677145">
                <a:tc>
                  <a:txBody>
                    <a:bodyPr/>
                    <a:lstStyle/>
                    <a:p>
                      <a:pPr algn="ctr" fontAlgn="base">
                        <a:lnSpc>
                          <a:spcPct val="115000"/>
                        </a:lnSpc>
                        <a:spcAft>
                          <a:spcPts val="0"/>
                        </a:spcAft>
                      </a:pPr>
                      <a:endParaRPr lang="pt-BR" sz="500" dirty="0" smtClean="0">
                        <a:effectLst/>
                      </a:endParaRPr>
                    </a:p>
                    <a:p>
                      <a:pPr algn="ctr" fontAlgn="base">
                        <a:lnSpc>
                          <a:spcPct val="115000"/>
                        </a:lnSpc>
                        <a:spcAft>
                          <a:spcPts val="0"/>
                        </a:spcAft>
                      </a:pPr>
                      <a:r>
                        <a:rPr lang="pt-BR" sz="3200" dirty="0" smtClean="0">
                          <a:effectLst/>
                        </a:rPr>
                        <a:t>BRASIL</a:t>
                      </a:r>
                      <a:endParaRPr lang="pt-BR" sz="2400"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900" dirty="0" smtClean="0">
                        <a:effectLst/>
                      </a:endParaRPr>
                    </a:p>
                    <a:p>
                      <a:pPr algn="ctr" fontAlgn="base">
                        <a:lnSpc>
                          <a:spcPts val="1350"/>
                        </a:lnSpc>
                        <a:spcAft>
                          <a:spcPts val="0"/>
                        </a:spcAft>
                      </a:pPr>
                      <a:r>
                        <a:rPr lang="pt-BR" sz="1800" dirty="0" smtClean="0">
                          <a:effectLst/>
                        </a:rPr>
                        <a:t>EXPORTAÇÃO </a:t>
                      </a:r>
                      <a:r>
                        <a:rPr lang="pt-BR" sz="1800" dirty="0">
                          <a:effectLst/>
                        </a:rPr>
                        <a:t>2016</a:t>
                      </a:r>
                      <a:endParaRPr lang="pt-BR" sz="2800" dirty="0">
                        <a:effectLst/>
                        <a:latin typeface="Calibri"/>
                        <a:ea typeface="Times New Roman"/>
                        <a:cs typeface="Times New Roman"/>
                      </a:endParaRPr>
                    </a:p>
                  </a:txBody>
                  <a:tcPr marL="68580" marR="68580" marT="0" marB="0"/>
                </a:tc>
              </a:tr>
              <a:tr h="1263460">
                <a:tc>
                  <a:txBody>
                    <a:bodyPr/>
                    <a:lstStyle/>
                    <a:p>
                      <a:pPr algn="just" fontAlgn="base">
                        <a:lnSpc>
                          <a:spcPts val="1350"/>
                        </a:lnSpc>
                        <a:spcAft>
                          <a:spcPts val="0"/>
                        </a:spcAft>
                      </a:pPr>
                      <a:endParaRPr lang="pt-BR" sz="900" dirty="0" smtClean="0">
                        <a:effectLst/>
                      </a:endParaRPr>
                    </a:p>
                    <a:p>
                      <a:pPr algn="ctr" fontAlgn="base">
                        <a:lnSpc>
                          <a:spcPts val="2000"/>
                        </a:lnSpc>
                        <a:spcAft>
                          <a:spcPts val="0"/>
                        </a:spcAft>
                      </a:pPr>
                      <a:r>
                        <a:rPr lang="pt-BR" sz="1200" dirty="0" smtClean="0">
                          <a:effectLst/>
                        </a:rPr>
                        <a:t>[</a:t>
                      </a:r>
                      <a:r>
                        <a:rPr lang="pt-BR" sz="1200" dirty="0">
                          <a:effectLst/>
                        </a:rPr>
                        <a:t>1620: 25,56% Urbana/3447: 54,4% Rodoviária/1109: 17,5% Micro/161: 2,54% Intermunicipal]</a:t>
                      </a:r>
                      <a:endParaRPr lang="pt-BR" sz="1800" dirty="0">
                        <a:effectLst/>
                        <a:latin typeface="Calibri"/>
                        <a:ea typeface="Times New Roman"/>
                        <a:cs typeface="Times New Roman"/>
                      </a:endParaRPr>
                    </a:p>
                  </a:txBody>
                  <a:tcPr marL="68580" marR="68580" marT="0" marB="0"/>
                </a:tc>
                <a:tc>
                  <a:txBody>
                    <a:bodyPr/>
                    <a:lstStyle/>
                    <a:p>
                      <a:pPr algn="ctr" fontAlgn="base">
                        <a:lnSpc>
                          <a:spcPts val="3000"/>
                        </a:lnSpc>
                        <a:spcAft>
                          <a:spcPts val="0"/>
                        </a:spcAft>
                      </a:pPr>
                      <a:endParaRPr lang="pt-BR" sz="1000" dirty="0" smtClean="0">
                        <a:effectLst/>
                      </a:endParaRPr>
                    </a:p>
                    <a:p>
                      <a:pPr algn="ctr" fontAlgn="base">
                        <a:lnSpc>
                          <a:spcPts val="3000"/>
                        </a:lnSpc>
                        <a:spcAft>
                          <a:spcPts val="0"/>
                        </a:spcAft>
                      </a:pPr>
                      <a:r>
                        <a:rPr lang="pt-BR" sz="4000" b="1" dirty="0" smtClean="0">
                          <a:effectLst/>
                        </a:rPr>
                        <a:t>6337</a:t>
                      </a:r>
                      <a:r>
                        <a:rPr lang="pt-BR" sz="2800" dirty="0" smtClean="0">
                          <a:effectLst/>
                        </a:rPr>
                        <a:t> </a:t>
                      </a:r>
                    </a:p>
                    <a:p>
                      <a:pPr algn="ctr" fontAlgn="base">
                        <a:lnSpc>
                          <a:spcPts val="3000"/>
                        </a:lnSpc>
                        <a:spcAft>
                          <a:spcPts val="0"/>
                        </a:spcAft>
                      </a:pPr>
                      <a:r>
                        <a:rPr lang="pt-BR" sz="2800" dirty="0" smtClean="0">
                          <a:effectLst/>
                        </a:rPr>
                        <a:t>ÔNIBUS </a:t>
                      </a:r>
                      <a:endParaRPr lang="pt-BR" sz="2800" dirty="0">
                        <a:effectLst/>
                        <a:latin typeface="Calibri"/>
                        <a:ea typeface="Times New Roman"/>
                        <a:cs typeface="Times New Roman"/>
                      </a:endParaRPr>
                    </a:p>
                  </a:txBody>
                  <a:tcPr marL="68580" marR="68580" marT="0" marB="0"/>
                </a:tc>
              </a:tr>
              <a:tr h="363651">
                <a:tc gridSpan="2">
                  <a:txBody>
                    <a:bodyPr/>
                    <a:lstStyle/>
                    <a:p>
                      <a:pPr fontAlgn="base">
                        <a:lnSpc>
                          <a:spcPts val="1350"/>
                        </a:lnSpc>
                        <a:spcAft>
                          <a:spcPts val="0"/>
                        </a:spcAft>
                      </a:pPr>
                      <a:r>
                        <a:rPr lang="pt-BR" sz="1000" i="1" dirty="0">
                          <a:effectLst/>
                        </a:rPr>
                        <a:t>Fonte: FABUS/</a:t>
                      </a:r>
                      <a:r>
                        <a:rPr lang="pt-BR" sz="1000" i="1" dirty="0" err="1">
                          <a:effectLst/>
                        </a:rPr>
                        <a:t>Abr</a:t>
                      </a:r>
                      <a:r>
                        <a:rPr lang="pt-BR" sz="1000" i="1" dirty="0">
                          <a:effectLst/>
                        </a:rPr>
                        <a:t> 2017</a:t>
                      </a:r>
                      <a:endParaRPr lang="pt-BR" sz="1400" i="1" dirty="0">
                        <a:effectLst/>
                        <a:latin typeface="Calibri"/>
                        <a:ea typeface="Times New Roman"/>
                        <a:cs typeface="Times New Roman"/>
                      </a:endParaRPr>
                    </a:p>
                  </a:txBody>
                  <a:tcPr marL="68580" marR="68580" marT="0" marB="0"/>
                </a:tc>
                <a:tc hMerge="1">
                  <a:txBody>
                    <a:bodyPr/>
                    <a:lstStyle/>
                    <a:p>
                      <a:endParaRPr lang="pt-BR"/>
                    </a:p>
                  </a:txBody>
                  <a:tcPr/>
                </a:tc>
              </a:tr>
            </a:tbl>
          </a:graphicData>
        </a:graphic>
      </p:graphicFrame>
      <p:sp>
        <p:nvSpPr>
          <p:cNvPr id="5" name="Rectangle 1"/>
          <p:cNvSpPr>
            <a:spLocks noChangeArrowheads="1"/>
          </p:cNvSpPr>
          <p:nvPr/>
        </p:nvSpPr>
        <p:spPr bwMode="auto">
          <a:xfrm>
            <a:off x="2627784" y="256490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t/>
            </a:r>
            <a:b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br>
            <a: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t/>
            </a:r>
            <a:b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b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314" name="Picture 2" descr="C:\Users\FHS\Documents\Hist_Onb_AEESP\maior_onibus_do_mund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212976"/>
            <a:ext cx="4896544"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303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endParaRPr lang="pt-BR" dirty="0" smtClean="0"/>
          </a:p>
          <a:p>
            <a:endParaRPr lang="pt-BR" dirty="0"/>
          </a:p>
          <a:p>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455420274"/>
              </p:ext>
            </p:extLst>
          </p:nvPr>
        </p:nvGraphicFramePr>
        <p:xfrm>
          <a:off x="1259632" y="1134257"/>
          <a:ext cx="6408710" cy="2808312"/>
        </p:xfrm>
        <a:graphic>
          <a:graphicData uri="http://schemas.openxmlformats.org/drawingml/2006/table">
            <a:tbl>
              <a:tblPr firstRow="1" firstCol="1" bandRow="1">
                <a:tableStyleId>{5C22544A-7EE6-4342-B048-85BDC9FD1C3A}</a:tableStyleId>
              </a:tblPr>
              <a:tblGrid>
                <a:gridCol w="915530"/>
                <a:gridCol w="915530"/>
                <a:gridCol w="915530"/>
                <a:gridCol w="915530"/>
                <a:gridCol w="915530"/>
                <a:gridCol w="915530"/>
                <a:gridCol w="915530"/>
              </a:tblGrid>
              <a:tr h="579644">
                <a:tc gridSpan="7">
                  <a:txBody>
                    <a:bodyPr/>
                    <a:lstStyle/>
                    <a:p>
                      <a:pPr algn="ctr" fontAlgn="base">
                        <a:lnSpc>
                          <a:spcPct val="115000"/>
                        </a:lnSpc>
                        <a:spcAft>
                          <a:spcPts val="0"/>
                        </a:spcAft>
                      </a:pPr>
                      <a:r>
                        <a:rPr lang="pt-BR" sz="2400" i="1" dirty="0">
                          <a:effectLst/>
                        </a:rPr>
                        <a:t>Frota Circulante de Ônibus </a:t>
                      </a:r>
                      <a:endParaRPr lang="pt-BR" sz="1800" i="1" dirty="0">
                        <a:effectLst/>
                        <a:latin typeface="Calibri"/>
                        <a:ea typeface="Times New Roman"/>
                        <a:cs typeface="Times New Roman"/>
                      </a:endParaRP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875795">
                <a:tc rowSpan="2">
                  <a:txBody>
                    <a:bodyPr/>
                    <a:lstStyle/>
                    <a:p>
                      <a:pPr fontAlgn="base">
                        <a:lnSpc>
                          <a:spcPct val="115000"/>
                        </a:lnSpc>
                        <a:spcAft>
                          <a:spcPts val="0"/>
                        </a:spcAft>
                      </a:pPr>
                      <a:r>
                        <a:rPr lang="pt-BR" sz="1400">
                          <a:effectLst/>
                        </a:rPr>
                        <a:t> </a:t>
                      </a:r>
                      <a:endParaRPr lang="pt-BR" sz="1100">
                        <a:effectLst/>
                      </a:endParaRPr>
                    </a:p>
                    <a:p>
                      <a:pPr fontAlgn="base">
                        <a:lnSpc>
                          <a:spcPct val="115000"/>
                        </a:lnSpc>
                        <a:spcAft>
                          <a:spcPts val="0"/>
                        </a:spcAft>
                      </a:pPr>
                      <a:r>
                        <a:rPr lang="pt-BR" sz="1400">
                          <a:effectLst/>
                        </a:rPr>
                        <a:t> </a:t>
                      </a:r>
                      <a:endParaRPr lang="pt-BR" sz="1100">
                        <a:effectLst/>
                      </a:endParaRPr>
                    </a:p>
                    <a:p>
                      <a:pPr fontAlgn="base">
                        <a:lnSpc>
                          <a:spcPct val="115000"/>
                        </a:lnSpc>
                        <a:spcAft>
                          <a:spcPts val="0"/>
                        </a:spcAft>
                      </a:pPr>
                      <a:r>
                        <a:rPr lang="pt-BR" sz="1400">
                          <a:effectLst/>
                        </a:rPr>
                        <a:t>Ônibus</a:t>
                      </a:r>
                      <a:endParaRPr lang="pt-BR" sz="110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r>
                        <a:rPr lang="pt-BR" sz="1100" dirty="0">
                          <a:effectLst/>
                        </a:rPr>
                        <a:t> </a:t>
                      </a:r>
                    </a:p>
                    <a:p>
                      <a:pPr algn="ctr" fontAlgn="base">
                        <a:lnSpc>
                          <a:spcPts val="1350"/>
                        </a:lnSpc>
                        <a:spcAft>
                          <a:spcPts val="0"/>
                        </a:spcAft>
                      </a:pPr>
                      <a:r>
                        <a:rPr lang="pt-BR" sz="1600" b="1" dirty="0">
                          <a:effectLst/>
                        </a:rPr>
                        <a:t>2012</a:t>
                      </a:r>
                      <a:endParaRPr lang="pt-BR" sz="1600" b="1"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r>
                        <a:rPr lang="pt-BR" sz="1100" dirty="0">
                          <a:effectLst/>
                        </a:rPr>
                        <a:t> </a:t>
                      </a:r>
                    </a:p>
                    <a:p>
                      <a:pPr algn="ctr" fontAlgn="base">
                        <a:lnSpc>
                          <a:spcPts val="1350"/>
                        </a:lnSpc>
                        <a:spcAft>
                          <a:spcPts val="0"/>
                        </a:spcAft>
                      </a:pPr>
                      <a:r>
                        <a:rPr lang="pt-BR" sz="1600" b="1" dirty="0">
                          <a:effectLst/>
                        </a:rPr>
                        <a:t>2013</a:t>
                      </a:r>
                      <a:endParaRPr lang="pt-BR" sz="1600" b="1"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r>
                        <a:rPr lang="pt-BR" sz="1100" dirty="0">
                          <a:effectLst/>
                        </a:rPr>
                        <a:t> </a:t>
                      </a:r>
                    </a:p>
                    <a:p>
                      <a:pPr algn="ctr" fontAlgn="base">
                        <a:lnSpc>
                          <a:spcPts val="1350"/>
                        </a:lnSpc>
                        <a:spcAft>
                          <a:spcPts val="0"/>
                        </a:spcAft>
                      </a:pPr>
                      <a:r>
                        <a:rPr lang="pt-BR" sz="1600" b="1" dirty="0">
                          <a:effectLst/>
                        </a:rPr>
                        <a:t>2014</a:t>
                      </a:r>
                      <a:endParaRPr lang="pt-BR" sz="1600" b="1"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r>
                        <a:rPr lang="pt-BR" sz="1100" dirty="0">
                          <a:effectLst/>
                        </a:rPr>
                        <a:t> </a:t>
                      </a:r>
                    </a:p>
                    <a:p>
                      <a:pPr algn="ctr" fontAlgn="base">
                        <a:lnSpc>
                          <a:spcPts val="1350"/>
                        </a:lnSpc>
                        <a:spcAft>
                          <a:spcPts val="0"/>
                        </a:spcAft>
                      </a:pPr>
                      <a:r>
                        <a:rPr lang="pt-BR" sz="1600" b="1" dirty="0">
                          <a:effectLst/>
                        </a:rPr>
                        <a:t>2015</a:t>
                      </a:r>
                      <a:endParaRPr lang="pt-BR" sz="1600" b="1"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r>
                        <a:rPr lang="pt-BR" sz="1100" dirty="0">
                          <a:effectLst/>
                        </a:rPr>
                        <a:t> </a:t>
                      </a:r>
                    </a:p>
                    <a:p>
                      <a:pPr algn="ctr" fontAlgn="base">
                        <a:lnSpc>
                          <a:spcPts val="1350"/>
                        </a:lnSpc>
                        <a:spcAft>
                          <a:spcPts val="0"/>
                        </a:spcAft>
                      </a:pPr>
                      <a:r>
                        <a:rPr lang="pt-BR" sz="1600" b="1" dirty="0">
                          <a:effectLst/>
                        </a:rPr>
                        <a:t>2016</a:t>
                      </a:r>
                      <a:endParaRPr lang="pt-BR" sz="1600" b="1" dirty="0">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000" dirty="0" smtClean="0">
                        <a:effectLst/>
                      </a:endParaRPr>
                    </a:p>
                    <a:p>
                      <a:pPr algn="ctr" fontAlgn="base">
                        <a:lnSpc>
                          <a:spcPts val="1350"/>
                        </a:lnSpc>
                        <a:spcAft>
                          <a:spcPts val="0"/>
                        </a:spcAft>
                      </a:pPr>
                      <a:r>
                        <a:rPr lang="pt-BR" sz="1000" b="1" i="1" dirty="0" smtClean="0">
                          <a:solidFill>
                            <a:srgbClr val="FF0000"/>
                          </a:solidFill>
                          <a:effectLst/>
                        </a:rPr>
                        <a:t>Variação </a:t>
                      </a:r>
                      <a:r>
                        <a:rPr lang="pt-BR" sz="1000" b="1" i="1" dirty="0">
                          <a:solidFill>
                            <a:srgbClr val="FF0000"/>
                          </a:solidFill>
                          <a:effectLst/>
                        </a:rPr>
                        <a:t>% [2015/16]</a:t>
                      </a:r>
                      <a:endParaRPr lang="pt-BR" sz="1100" b="1" i="1" dirty="0">
                        <a:solidFill>
                          <a:srgbClr val="FF0000"/>
                        </a:solidFill>
                        <a:effectLst/>
                        <a:latin typeface="Calibri"/>
                        <a:ea typeface="Times New Roman"/>
                        <a:cs typeface="Times New Roman"/>
                      </a:endParaRPr>
                    </a:p>
                  </a:txBody>
                  <a:tcPr marL="68580" marR="68580" marT="0" marB="0"/>
                </a:tc>
              </a:tr>
              <a:tr h="942300">
                <a:tc vMerge="1">
                  <a:txBody>
                    <a:bodyPr/>
                    <a:lstStyle/>
                    <a:p>
                      <a:endParaRPr lang="pt-BR"/>
                    </a:p>
                  </a:txBody>
                  <a:tcPr/>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357.665</a:t>
                      </a:r>
                      <a:endParaRPr lang="pt-BR" sz="1400" b="1" dirty="0">
                        <a:solidFill>
                          <a:srgbClr val="7030A0"/>
                        </a:solidFill>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374.983</a:t>
                      </a:r>
                      <a:endParaRPr lang="pt-BR" sz="1400" b="1" dirty="0">
                        <a:solidFill>
                          <a:srgbClr val="7030A0"/>
                        </a:solidFill>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387.656</a:t>
                      </a:r>
                      <a:endParaRPr lang="pt-BR" sz="1400" b="1" dirty="0">
                        <a:solidFill>
                          <a:srgbClr val="7030A0"/>
                        </a:solidFill>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389.123</a:t>
                      </a:r>
                      <a:endParaRPr lang="pt-BR" sz="1400" b="1" dirty="0">
                        <a:solidFill>
                          <a:srgbClr val="7030A0"/>
                        </a:solidFill>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385.683</a:t>
                      </a:r>
                      <a:endParaRPr lang="pt-BR" sz="1400" b="1" dirty="0">
                        <a:solidFill>
                          <a:srgbClr val="7030A0"/>
                        </a:solidFill>
                        <a:effectLst/>
                        <a:latin typeface="Calibri"/>
                        <a:ea typeface="Times New Roman"/>
                        <a:cs typeface="Times New Roman"/>
                      </a:endParaRPr>
                    </a:p>
                  </a:txBody>
                  <a:tcPr marL="68580" marR="68580" marT="0" marB="0"/>
                </a:tc>
                <a:tc>
                  <a:txBody>
                    <a:bodyPr/>
                    <a:lstStyle/>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endParaRPr lang="pt-BR" sz="1600" b="1" dirty="0" smtClean="0">
                        <a:solidFill>
                          <a:srgbClr val="7030A0"/>
                        </a:solidFill>
                        <a:effectLst/>
                      </a:endParaRPr>
                    </a:p>
                    <a:p>
                      <a:pPr algn="ctr" fontAlgn="base">
                        <a:lnSpc>
                          <a:spcPts val="1350"/>
                        </a:lnSpc>
                        <a:spcAft>
                          <a:spcPts val="0"/>
                        </a:spcAft>
                      </a:pPr>
                      <a:r>
                        <a:rPr lang="pt-BR" sz="1600" b="1" dirty="0" smtClean="0">
                          <a:solidFill>
                            <a:srgbClr val="7030A0"/>
                          </a:solidFill>
                          <a:effectLst/>
                        </a:rPr>
                        <a:t>-</a:t>
                      </a:r>
                      <a:r>
                        <a:rPr lang="pt-BR" sz="1600" b="1" dirty="0">
                          <a:solidFill>
                            <a:srgbClr val="7030A0"/>
                          </a:solidFill>
                          <a:effectLst/>
                        </a:rPr>
                        <a:t>0,9</a:t>
                      </a:r>
                      <a:endParaRPr lang="pt-BR" sz="1400" b="1" dirty="0">
                        <a:solidFill>
                          <a:srgbClr val="7030A0"/>
                        </a:solidFill>
                        <a:effectLst/>
                        <a:latin typeface="Calibri"/>
                        <a:ea typeface="Times New Roman"/>
                        <a:cs typeface="Times New Roman"/>
                      </a:endParaRPr>
                    </a:p>
                  </a:txBody>
                  <a:tcPr marL="68580" marR="68580" marT="0" marB="0"/>
                </a:tc>
              </a:tr>
              <a:tr h="410573">
                <a:tc gridSpan="7">
                  <a:txBody>
                    <a:bodyPr/>
                    <a:lstStyle/>
                    <a:p>
                      <a:pPr fontAlgn="base">
                        <a:lnSpc>
                          <a:spcPts val="900"/>
                        </a:lnSpc>
                        <a:spcAft>
                          <a:spcPts val="0"/>
                        </a:spcAft>
                      </a:pPr>
                      <a:endParaRPr lang="pt-BR" sz="200" dirty="0" smtClean="0">
                        <a:effectLst/>
                      </a:endParaRPr>
                    </a:p>
                    <a:p>
                      <a:pPr fontAlgn="base">
                        <a:lnSpc>
                          <a:spcPts val="1350"/>
                        </a:lnSpc>
                        <a:spcAft>
                          <a:spcPts val="0"/>
                        </a:spcAft>
                      </a:pPr>
                      <a:r>
                        <a:rPr lang="pt-BR" sz="900" dirty="0" smtClean="0">
                          <a:effectLst/>
                        </a:rPr>
                        <a:t>[</a:t>
                      </a:r>
                      <a:r>
                        <a:rPr lang="pt-BR" sz="900" dirty="0">
                          <a:effectLst/>
                        </a:rPr>
                        <a:t>Fonte DENATRAN/2017]</a:t>
                      </a:r>
                      <a:endParaRPr lang="pt-BR" sz="1100" dirty="0">
                        <a:effectLst/>
                        <a:latin typeface="Calibri"/>
                        <a:ea typeface="Times New Roman"/>
                        <a:cs typeface="Times New Roman"/>
                      </a:endParaRP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bl>
          </a:graphicData>
        </a:graphic>
      </p:graphicFrame>
      <p:sp>
        <p:nvSpPr>
          <p:cNvPr id="5" name="Rectangle 1"/>
          <p:cNvSpPr>
            <a:spLocks noChangeArrowheads="1"/>
          </p:cNvSpPr>
          <p:nvPr/>
        </p:nvSpPr>
        <p:spPr bwMode="auto">
          <a:xfrm>
            <a:off x="1838325" y="2309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t/>
            </a:r>
            <a:b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br>
            <a: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t/>
            </a:r>
            <a:br>
              <a:rPr kumimoji="0" lang="pt-BR" sz="900" b="0" i="0" u="none" strike="noStrike" cap="none" normalizeH="0" baseline="0" smtClean="0">
                <a:ln>
                  <a:noFill/>
                </a:ln>
                <a:solidFill>
                  <a:srgbClr val="666666"/>
                </a:solidFill>
                <a:effectLst/>
                <a:latin typeface="inherit"/>
                <a:ea typeface="Times New Roman" pitchFamily="18" charset="0"/>
                <a:cs typeface="Arial" pitchFamily="34" charset="0"/>
              </a:rPr>
            </a:b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38" name="Picture 2" descr="C:\Users\FHS\Documents\Hist_Onb_AEESP\00111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717032"/>
            <a:ext cx="396044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19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568297884"/>
              </p:ext>
            </p:extLst>
          </p:nvPr>
        </p:nvGraphicFramePr>
        <p:xfrm>
          <a:off x="971600" y="260648"/>
          <a:ext cx="6768750" cy="6804949"/>
        </p:xfrm>
        <a:graphic>
          <a:graphicData uri="http://schemas.openxmlformats.org/drawingml/2006/table">
            <a:tbl>
              <a:tblPr firstRow="1" firstCol="1" bandRow="1">
                <a:tableStyleId>{5C22544A-7EE6-4342-B048-85BDC9FD1C3A}</a:tableStyleId>
              </a:tblPr>
              <a:tblGrid>
                <a:gridCol w="528563"/>
                <a:gridCol w="2178466"/>
                <a:gridCol w="1353907"/>
                <a:gridCol w="1353907"/>
                <a:gridCol w="1353907"/>
              </a:tblGrid>
              <a:tr h="235210">
                <a:tc gridSpan="5">
                  <a:txBody>
                    <a:bodyPr/>
                    <a:lstStyle/>
                    <a:p>
                      <a:pPr algn="ctr" fontAlgn="base">
                        <a:lnSpc>
                          <a:spcPct val="115000"/>
                        </a:lnSpc>
                        <a:spcAft>
                          <a:spcPts val="0"/>
                        </a:spcAft>
                      </a:pPr>
                      <a:r>
                        <a:rPr lang="pt-BR" sz="1800" dirty="0">
                          <a:effectLst/>
                        </a:rPr>
                        <a:t>Produção Mundial de Carrocerias de Ônibus </a:t>
                      </a:r>
                      <a:endParaRPr lang="pt-BR" sz="1600" dirty="0">
                        <a:effectLst/>
                        <a:latin typeface="Calibri"/>
                        <a:ea typeface="Times New Roman"/>
                        <a:cs typeface="Times New Roman"/>
                      </a:endParaRPr>
                    </a:p>
                  </a:txBody>
                  <a:tcPr marL="41390" marR="4139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340884">
                <a:tc>
                  <a:txBody>
                    <a:bodyPr/>
                    <a:lstStyle/>
                    <a:p>
                      <a:pPr algn="ctr" fontAlgn="base">
                        <a:lnSpc>
                          <a:spcPts val="1350"/>
                        </a:lnSpc>
                        <a:spcAft>
                          <a:spcPts val="0"/>
                        </a:spcAft>
                      </a:pPr>
                      <a:endParaRPr lang="pt-BR" sz="1600" b="1" i="1" dirty="0" smtClean="0">
                        <a:solidFill>
                          <a:schemeClr val="bg1"/>
                        </a:solidFill>
                        <a:effectLst/>
                      </a:endParaRPr>
                    </a:p>
                    <a:p>
                      <a:pPr algn="ctr" fontAlgn="base">
                        <a:lnSpc>
                          <a:spcPts val="1350"/>
                        </a:lnSpc>
                        <a:spcAft>
                          <a:spcPts val="0"/>
                        </a:spcAft>
                      </a:pPr>
                      <a:r>
                        <a:rPr lang="pt-BR" sz="1600" b="1" i="1" dirty="0" err="1" smtClean="0">
                          <a:solidFill>
                            <a:schemeClr val="bg1"/>
                          </a:solidFill>
                          <a:effectLst/>
                        </a:rPr>
                        <a:t>Pos</a:t>
                      </a:r>
                      <a:r>
                        <a:rPr lang="pt-BR" sz="1600" b="1" i="1" dirty="0" smtClean="0">
                          <a:solidFill>
                            <a:schemeClr val="bg1"/>
                          </a:solidFill>
                          <a:effectLst/>
                        </a:rPr>
                        <a:t>.</a:t>
                      </a:r>
                      <a:endParaRPr lang="pt-BR" sz="1600" b="1" i="1" dirty="0">
                        <a:solidFill>
                          <a:schemeClr val="bg1"/>
                        </a:solidFill>
                        <a:effectLst/>
                        <a:latin typeface="Calibri"/>
                        <a:ea typeface="Times New Roman"/>
                        <a:cs typeface="Times New Roman"/>
                      </a:endParaRPr>
                    </a:p>
                  </a:txBody>
                  <a:tcPr marL="41390" marR="41390" marT="0" marB="0"/>
                </a:tc>
                <a:tc>
                  <a:txBody>
                    <a:bodyPr/>
                    <a:lstStyle/>
                    <a:p>
                      <a:pPr fontAlgn="base">
                        <a:lnSpc>
                          <a:spcPts val="1350"/>
                        </a:lnSpc>
                        <a:spcAft>
                          <a:spcPts val="0"/>
                        </a:spcAft>
                      </a:pPr>
                      <a:endParaRPr lang="pt-BR" sz="1600" b="1" i="1" dirty="0" smtClean="0">
                        <a:solidFill>
                          <a:schemeClr val="bg1"/>
                        </a:solidFill>
                        <a:effectLst/>
                      </a:endParaRPr>
                    </a:p>
                    <a:p>
                      <a:pPr fontAlgn="base">
                        <a:lnSpc>
                          <a:spcPts val="1350"/>
                        </a:lnSpc>
                        <a:spcAft>
                          <a:spcPts val="0"/>
                        </a:spcAft>
                      </a:pPr>
                      <a:r>
                        <a:rPr lang="pt-BR" sz="1600" b="1" i="1" dirty="0" smtClean="0">
                          <a:solidFill>
                            <a:schemeClr val="bg1"/>
                          </a:solidFill>
                          <a:effectLst/>
                        </a:rPr>
                        <a:t>País</a:t>
                      </a:r>
                      <a:endParaRPr lang="pt-BR" sz="1600" b="1" i="1" dirty="0">
                        <a:solidFill>
                          <a:schemeClr val="bg1"/>
                        </a:solidFill>
                        <a:effectLst/>
                        <a:latin typeface="Calibri"/>
                        <a:ea typeface="Times New Roman"/>
                        <a:cs typeface="Times New Roman"/>
                      </a:endParaRPr>
                    </a:p>
                  </a:txBody>
                  <a:tcPr marL="41390" marR="41390" marT="0" marB="0"/>
                </a:tc>
                <a:tc>
                  <a:txBody>
                    <a:bodyPr/>
                    <a:lstStyle/>
                    <a:p>
                      <a:pPr algn="ctr" fontAlgn="base">
                        <a:lnSpc>
                          <a:spcPts val="1350"/>
                        </a:lnSpc>
                        <a:spcAft>
                          <a:spcPts val="0"/>
                        </a:spcAft>
                      </a:pPr>
                      <a:endParaRPr lang="pt-BR" sz="1600" b="1" i="1" dirty="0" smtClean="0">
                        <a:solidFill>
                          <a:schemeClr val="bg1"/>
                        </a:solidFill>
                        <a:effectLst/>
                      </a:endParaRPr>
                    </a:p>
                    <a:p>
                      <a:pPr algn="ctr" fontAlgn="base">
                        <a:lnSpc>
                          <a:spcPts val="1350"/>
                        </a:lnSpc>
                        <a:spcAft>
                          <a:spcPts val="0"/>
                        </a:spcAft>
                      </a:pPr>
                      <a:r>
                        <a:rPr lang="pt-BR" sz="1600" b="1" i="1" dirty="0" smtClean="0">
                          <a:solidFill>
                            <a:schemeClr val="bg1"/>
                          </a:solidFill>
                          <a:effectLst/>
                        </a:rPr>
                        <a:t>2015</a:t>
                      </a:r>
                      <a:endParaRPr lang="pt-BR" sz="1600" b="1" i="1" dirty="0">
                        <a:solidFill>
                          <a:schemeClr val="bg1"/>
                        </a:solidFill>
                        <a:effectLst/>
                        <a:latin typeface="Calibri"/>
                        <a:ea typeface="Times New Roman"/>
                        <a:cs typeface="Times New Roman"/>
                      </a:endParaRPr>
                    </a:p>
                  </a:txBody>
                  <a:tcPr marL="41390" marR="41390" marT="0" marB="0"/>
                </a:tc>
                <a:tc>
                  <a:txBody>
                    <a:bodyPr/>
                    <a:lstStyle/>
                    <a:p>
                      <a:pPr algn="ctr" fontAlgn="base">
                        <a:lnSpc>
                          <a:spcPts val="1350"/>
                        </a:lnSpc>
                        <a:spcAft>
                          <a:spcPts val="0"/>
                        </a:spcAft>
                      </a:pPr>
                      <a:endParaRPr lang="pt-BR" sz="1600" b="1" i="1" dirty="0" smtClean="0">
                        <a:solidFill>
                          <a:schemeClr val="bg1"/>
                        </a:solidFill>
                        <a:effectLst/>
                      </a:endParaRPr>
                    </a:p>
                    <a:p>
                      <a:pPr algn="ctr" fontAlgn="base">
                        <a:lnSpc>
                          <a:spcPts val="1350"/>
                        </a:lnSpc>
                        <a:spcAft>
                          <a:spcPts val="0"/>
                        </a:spcAft>
                      </a:pPr>
                      <a:r>
                        <a:rPr lang="pt-BR" sz="1600" b="1" i="1" dirty="0" smtClean="0">
                          <a:solidFill>
                            <a:schemeClr val="bg1"/>
                          </a:solidFill>
                          <a:effectLst/>
                        </a:rPr>
                        <a:t>2016</a:t>
                      </a:r>
                      <a:endParaRPr lang="pt-BR" sz="1600" b="1" i="1" dirty="0">
                        <a:solidFill>
                          <a:schemeClr val="bg1"/>
                        </a:solidFill>
                        <a:effectLst/>
                        <a:latin typeface="Calibri"/>
                        <a:ea typeface="Times New Roman"/>
                        <a:cs typeface="Times New Roman"/>
                      </a:endParaRPr>
                    </a:p>
                  </a:txBody>
                  <a:tcPr marL="41390" marR="41390" marT="0" marB="0"/>
                </a:tc>
                <a:tc>
                  <a:txBody>
                    <a:bodyPr/>
                    <a:lstStyle/>
                    <a:p>
                      <a:pPr algn="ctr" fontAlgn="base">
                        <a:lnSpc>
                          <a:spcPts val="1350"/>
                        </a:lnSpc>
                        <a:spcAft>
                          <a:spcPts val="0"/>
                        </a:spcAft>
                      </a:pPr>
                      <a:endParaRPr lang="pt-BR" sz="1600" b="1" i="1" dirty="0" smtClean="0">
                        <a:solidFill>
                          <a:schemeClr val="bg1"/>
                        </a:solidFill>
                        <a:effectLst/>
                      </a:endParaRPr>
                    </a:p>
                    <a:p>
                      <a:pPr algn="ctr" fontAlgn="base">
                        <a:lnSpc>
                          <a:spcPts val="1350"/>
                        </a:lnSpc>
                        <a:spcAft>
                          <a:spcPts val="0"/>
                        </a:spcAft>
                      </a:pPr>
                      <a:r>
                        <a:rPr lang="pt-BR" sz="1600" b="1" i="1" dirty="0" smtClean="0">
                          <a:solidFill>
                            <a:schemeClr val="bg1"/>
                          </a:solidFill>
                          <a:effectLst/>
                        </a:rPr>
                        <a:t>Variação </a:t>
                      </a:r>
                      <a:r>
                        <a:rPr lang="pt-BR" sz="1600" b="1" i="1" dirty="0">
                          <a:solidFill>
                            <a:schemeClr val="bg1"/>
                          </a:solidFill>
                          <a:effectLst/>
                        </a:rPr>
                        <a:t>%</a:t>
                      </a:r>
                      <a:endParaRPr lang="pt-BR" sz="1600" b="1" i="1" dirty="0">
                        <a:solidFill>
                          <a:schemeClr val="bg1"/>
                        </a:solidFill>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dirty="0">
                          <a:effectLst/>
                        </a:rPr>
                        <a:t>1</a:t>
                      </a:r>
                      <a:endParaRPr lang="pt-BR" sz="1400" dirty="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dirty="0">
                          <a:effectLst/>
                        </a:rPr>
                        <a:t>China</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163894</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189171</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15,4</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2</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dirty="0">
                          <a:effectLst/>
                        </a:rPr>
                        <a:t>Índia</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53233</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52106</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-2,1</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3</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Brasil</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21498</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18705</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4</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Coréia do Sul</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17948</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16768</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-6,6</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5</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Turquia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15920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11413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-28,3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6</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Rússia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12153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8068</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-50,5</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7</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Japão</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11425</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12031</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5,3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8</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Polônia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5237</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5051</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3,7</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9</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República Checa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4388</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4517</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-2,9</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10</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Indonésia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3873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4736</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22,3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11</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Reino Unido</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3037</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3393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-10,5</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12</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África do Sul</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1226</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1276</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4,1</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13</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Ucrânia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874</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321</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-63,3</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14</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Belarus</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795</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763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-4</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15</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Bélgica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780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543</a:t>
                      </a:r>
                      <a:endParaRPr lang="pt-BR" sz="1400" b="1" dirty="0">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-30,4</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16</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Paquistão</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773</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1470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90,2</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17</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Irã</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685</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900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31,4</a:t>
                      </a:r>
                      <a:endParaRPr lang="pt-BR" sz="1400" b="1">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18</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Itália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640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765</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-16,3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19</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Malásia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517</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450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-13</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20</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Cazaquistão</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369</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362</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-0,01</a:t>
                      </a:r>
                      <a:endParaRPr lang="pt-BR" sz="1400" b="1" dirty="0">
                        <a:effectLst/>
                        <a:latin typeface="Calibri"/>
                        <a:ea typeface="Times New Roman"/>
                        <a:cs typeface="Times New Roman"/>
                      </a:endParaRPr>
                    </a:p>
                  </a:txBody>
                  <a:tcPr marL="41390" marR="41390" marT="0" marB="0"/>
                </a:tc>
              </a:tr>
              <a:tr h="235210">
                <a:tc>
                  <a:txBody>
                    <a:bodyPr/>
                    <a:lstStyle/>
                    <a:p>
                      <a:pPr algn="ctr" fontAlgn="base">
                        <a:lnSpc>
                          <a:spcPct val="115000"/>
                        </a:lnSpc>
                        <a:spcAft>
                          <a:spcPts val="0"/>
                        </a:spcAft>
                      </a:pPr>
                      <a:r>
                        <a:rPr lang="pt-BR" sz="1600">
                          <a:effectLst/>
                        </a:rPr>
                        <a:t>21</a:t>
                      </a:r>
                      <a:endParaRPr lang="pt-BR" sz="1400">
                        <a:effectLst/>
                        <a:latin typeface="Calibri"/>
                        <a:ea typeface="Times New Roman"/>
                        <a:cs typeface="Times New Roman"/>
                      </a:endParaRPr>
                    </a:p>
                  </a:txBody>
                  <a:tcPr marL="41390" marR="41390" marT="0" marB="0"/>
                </a:tc>
                <a:tc>
                  <a:txBody>
                    <a:bodyPr/>
                    <a:lstStyle/>
                    <a:p>
                      <a:pPr fontAlgn="base">
                        <a:lnSpc>
                          <a:spcPct val="115000"/>
                        </a:lnSpc>
                        <a:spcAft>
                          <a:spcPts val="0"/>
                        </a:spcAft>
                      </a:pPr>
                      <a:r>
                        <a:rPr lang="pt-BR" sz="1600" b="1">
                          <a:effectLst/>
                        </a:rPr>
                        <a:t>Venezuela</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6</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a:effectLst/>
                        </a:rPr>
                        <a:t>0</a:t>
                      </a:r>
                      <a:endParaRPr lang="pt-BR" sz="1400" b="1">
                        <a:effectLst/>
                        <a:latin typeface="Calibri"/>
                        <a:ea typeface="Times New Roman"/>
                        <a:cs typeface="Times New Roman"/>
                      </a:endParaRPr>
                    </a:p>
                  </a:txBody>
                  <a:tcPr marL="41390" marR="41390" marT="0" marB="0"/>
                </a:tc>
                <a:tc>
                  <a:txBody>
                    <a:bodyPr/>
                    <a:lstStyle/>
                    <a:p>
                      <a:pPr algn="ctr" fontAlgn="base">
                        <a:lnSpc>
                          <a:spcPct val="115000"/>
                        </a:lnSpc>
                        <a:spcAft>
                          <a:spcPts val="0"/>
                        </a:spcAft>
                      </a:pPr>
                      <a:r>
                        <a:rPr lang="pt-BR" sz="1600" b="1" dirty="0">
                          <a:effectLst/>
                        </a:rPr>
                        <a:t> </a:t>
                      </a:r>
                      <a:endParaRPr lang="pt-BR" sz="1400" b="1" dirty="0">
                        <a:effectLst/>
                        <a:latin typeface="Calibri"/>
                        <a:ea typeface="Times New Roman"/>
                        <a:cs typeface="Times New Roman"/>
                      </a:endParaRPr>
                    </a:p>
                  </a:txBody>
                  <a:tcPr marL="41390" marR="41390" marT="0" marB="0"/>
                </a:tc>
              </a:tr>
              <a:tr h="245145">
                <a:tc gridSpan="5">
                  <a:txBody>
                    <a:bodyPr/>
                    <a:lstStyle/>
                    <a:p>
                      <a:pPr fontAlgn="base">
                        <a:lnSpc>
                          <a:spcPts val="1350"/>
                        </a:lnSpc>
                        <a:spcAft>
                          <a:spcPts val="0"/>
                        </a:spcAft>
                      </a:pPr>
                      <a:r>
                        <a:rPr lang="pt-BR" sz="900" i="1" dirty="0">
                          <a:effectLst/>
                        </a:rPr>
                        <a:t>Fonte: OICA/2016</a:t>
                      </a:r>
                      <a:endParaRPr lang="pt-BR" sz="1000" i="1" dirty="0">
                        <a:effectLst/>
                        <a:latin typeface="Calibri"/>
                        <a:ea typeface="Times New Roman"/>
                        <a:cs typeface="Times New Roman"/>
                      </a:endParaRPr>
                    </a:p>
                  </a:txBody>
                  <a:tcPr marL="41390" marR="4139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bl>
          </a:graphicData>
        </a:graphic>
      </p:graphicFrame>
    </p:spTree>
    <p:extLst>
      <p:ext uri="{BB962C8B-B14F-4D97-AF65-F5344CB8AC3E}">
        <p14:creationId xmlns:p14="http://schemas.microsoft.com/office/powerpoint/2010/main" val="450871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pic>
        <p:nvPicPr>
          <p:cNvPr id="16386" name="Picture 2" descr="C:\Users\FHS\Documents\Hist_Onb_AEESP\ap_vbus_06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6184" y="1170823"/>
            <a:ext cx="3355776" cy="286017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FHS\Documents\Hist_Onb_AEESP\2f1cd71188906e9156ff465a0f1e74ed  (2 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764704"/>
            <a:ext cx="4176464"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419872" y="4437112"/>
            <a:ext cx="5256584" cy="2292935"/>
          </a:xfrm>
          <a:prstGeom prst="rect">
            <a:avLst/>
          </a:prstGeom>
        </p:spPr>
        <p:txBody>
          <a:bodyPr wrap="square">
            <a:spAutoFit/>
          </a:bodyPr>
          <a:lstStyle/>
          <a:p>
            <a:pPr fontAlgn="base"/>
            <a:r>
              <a:rPr lang="pt-BR" b="1" dirty="0">
                <a:solidFill>
                  <a:schemeClr val="accent6">
                    <a:lumMod val="75000"/>
                  </a:schemeClr>
                </a:solidFill>
              </a:rPr>
              <a:t>Autor: Hélio Luiz de Oliveira</a:t>
            </a:r>
          </a:p>
          <a:p>
            <a:pPr fontAlgn="base"/>
            <a:r>
              <a:rPr lang="pt-BR" b="1" dirty="0">
                <a:solidFill>
                  <a:schemeClr val="accent6">
                    <a:lumMod val="75000"/>
                  </a:schemeClr>
                </a:solidFill>
              </a:rPr>
              <a:t>Editor de </a:t>
            </a:r>
            <a:r>
              <a:rPr lang="pt-BR" b="1" dirty="0" smtClean="0">
                <a:solidFill>
                  <a:schemeClr val="accent6">
                    <a:lumMod val="75000"/>
                  </a:schemeClr>
                </a:solidFill>
              </a:rPr>
              <a:t>Transporte</a:t>
            </a:r>
          </a:p>
          <a:p>
            <a:pPr fontAlgn="base"/>
            <a:endParaRPr lang="pt-BR" sz="700" dirty="0">
              <a:solidFill>
                <a:srgbClr val="FF0000"/>
              </a:solidFill>
            </a:endParaRPr>
          </a:p>
          <a:p>
            <a:pPr fontAlgn="base"/>
            <a:r>
              <a:rPr lang="pt-BR" b="1" i="1" dirty="0">
                <a:solidFill>
                  <a:schemeClr val="bg1"/>
                </a:solidFill>
              </a:rPr>
              <a:t>Jornalista Especializado em Ônibus</a:t>
            </a:r>
            <a:endParaRPr lang="pt-BR" i="1" dirty="0">
              <a:solidFill>
                <a:schemeClr val="bg1"/>
              </a:solidFill>
            </a:endParaRPr>
          </a:p>
          <a:p>
            <a:pPr fontAlgn="base"/>
            <a:r>
              <a:rPr lang="pt-BR" b="1" i="1" dirty="0">
                <a:solidFill>
                  <a:schemeClr val="bg1"/>
                </a:solidFill>
              </a:rPr>
              <a:t>Diretor Editorial Revista </a:t>
            </a:r>
            <a:r>
              <a:rPr lang="pt-BR" b="1" i="1" dirty="0" err="1">
                <a:solidFill>
                  <a:schemeClr val="bg1"/>
                </a:solidFill>
              </a:rPr>
              <a:t>Inbus</a:t>
            </a:r>
            <a:r>
              <a:rPr lang="pt-BR" b="1" i="1" dirty="0">
                <a:solidFill>
                  <a:schemeClr val="bg1"/>
                </a:solidFill>
              </a:rPr>
              <a:t> </a:t>
            </a:r>
            <a:r>
              <a:rPr lang="pt-BR" b="1" i="1" dirty="0" err="1">
                <a:solidFill>
                  <a:schemeClr val="bg1"/>
                </a:solidFill>
              </a:rPr>
              <a:t>Transport</a:t>
            </a:r>
            <a:endParaRPr lang="pt-BR" i="1" dirty="0">
              <a:solidFill>
                <a:schemeClr val="bg1"/>
              </a:solidFill>
            </a:endParaRPr>
          </a:p>
          <a:p>
            <a:pPr fontAlgn="base"/>
            <a:r>
              <a:rPr lang="pt-BR" b="1" i="1" dirty="0">
                <a:solidFill>
                  <a:schemeClr val="bg1"/>
                </a:solidFill>
              </a:rPr>
              <a:t>Consultor de Trânsito e Transporte de Passageiros</a:t>
            </a:r>
            <a:endParaRPr lang="pt-BR" i="1" dirty="0">
              <a:solidFill>
                <a:schemeClr val="bg1"/>
              </a:solidFill>
            </a:endParaRPr>
          </a:p>
          <a:p>
            <a:pPr fontAlgn="base"/>
            <a:r>
              <a:rPr lang="pt-BR" b="1" i="1" dirty="0">
                <a:solidFill>
                  <a:schemeClr val="bg1"/>
                </a:solidFill>
              </a:rPr>
              <a:t> </a:t>
            </a:r>
            <a:endParaRPr lang="pt-BR" i="1" dirty="0">
              <a:solidFill>
                <a:schemeClr val="bg1"/>
              </a:solidFill>
            </a:endParaRPr>
          </a:p>
          <a:p>
            <a:pPr fontAlgn="base"/>
            <a:r>
              <a:rPr lang="en-US" sz="1400" b="1" i="1" dirty="0" err="1">
                <a:solidFill>
                  <a:schemeClr val="bg1"/>
                </a:solidFill>
              </a:rPr>
              <a:t>Contato</a:t>
            </a:r>
            <a:r>
              <a:rPr lang="en-US" sz="1400" b="1" i="1" dirty="0">
                <a:solidFill>
                  <a:schemeClr val="bg1"/>
                </a:solidFill>
              </a:rPr>
              <a:t>: 11 95500-5400/98989-8833 [</a:t>
            </a:r>
            <a:r>
              <a:rPr lang="en-US" sz="1400" b="1" i="1" dirty="0" err="1">
                <a:solidFill>
                  <a:schemeClr val="bg1"/>
                </a:solidFill>
              </a:rPr>
              <a:t>whtsp</a:t>
            </a:r>
            <a:r>
              <a:rPr lang="en-US" sz="1400" b="1" i="1" dirty="0">
                <a:solidFill>
                  <a:schemeClr val="bg1"/>
                </a:solidFill>
              </a:rPr>
              <a:t>]</a:t>
            </a:r>
            <a:endParaRPr lang="pt-BR" sz="1400" i="1" dirty="0">
              <a:solidFill>
                <a:schemeClr val="bg1"/>
              </a:solidFill>
            </a:endParaRPr>
          </a:p>
          <a:p>
            <a:pPr fontAlgn="base"/>
            <a:r>
              <a:rPr lang="en-US" sz="1400" b="1" i="1" dirty="0">
                <a:solidFill>
                  <a:schemeClr val="bg1"/>
                </a:solidFill>
              </a:rPr>
              <a:t>Email: </a:t>
            </a:r>
            <a:r>
              <a:rPr lang="en-US" sz="1400" b="1" dirty="0">
                <a:hlinkClick r:id="rId4"/>
              </a:rPr>
              <a:t>helioinbus@gmail.com/heliointruck@gmail.com</a:t>
            </a:r>
            <a:endParaRPr lang="pt-BR" sz="1400" b="1" dirty="0"/>
          </a:p>
        </p:txBody>
      </p:sp>
    </p:spTree>
    <p:extLst>
      <p:ext uri="{BB962C8B-B14F-4D97-AF65-F5344CB8AC3E}">
        <p14:creationId xmlns:p14="http://schemas.microsoft.com/office/powerpoint/2010/main" val="1760658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r>
              <a:rPr lang="pt-BR" dirty="0">
                <a:latin typeface="Arial" pitchFamily="34" charset="0"/>
                <a:cs typeface="Arial" pitchFamily="34" charset="0"/>
              </a:rPr>
              <a:t>Os Grassi constroem furgões de entrega da empresa italiana “</a:t>
            </a:r>
            <a:r>
              <a:rPr lang="pt-BR" dirty="0" err="1">
                <a:latin typeface="Arial" pitchFamily="34" charset="0"/>
                <a:cs typeface="Arial" pitchFamily="34" charset="0"/>
              </a:rPr>
              <a:t>Itala</a:t>
            </a:r>
            <a:r>
              <a:rPr lang="pt-BR" dirty="0">
                <a:latin typeface="Arial" pitchFamily="34" charset="0"/>
                <a:cs typeface="Arial" pitchFamily="34" charset="0"/>
              </a:rPr>
              <a:t>” como representantes da marca no Brasil. Constroem também carrocerias utilizando madeiras locais para a estrutura e oleado, couro, vinil e a vime nos revestimentos. Em 1911 constrói seu primeiro ônibus sobre chassis da francesa De Dion-</a:t>
            </a:r>
            <a:r>
              <a:rPr lang="pt-BR" dirty="0" err="1">
                <a:latin typeface="Arial" pitchFamily="34" charset="0"/>
                <a:cs typeface="Arial" pitchFamily="34" charset="0"/>
              </a:rPr>
              <a:t>Bouton</a:t>
            </a:r>
            <a:r>
              <a:rPr lang="pt-BR" dirty="0">
                <a:latin typeface="Arial" pitchFamily="34" charset="0"/>
                <a:cs typeface="Arial" pitchFamily="34" charset="0"/>
              </a:rPr>
              <a:t>, por encomenda da Hospedaria dos Imigrantes. </a:t>
            </a:r>
          </a:p>
          <a:p>
            <a:endParaRPr lang="pt-BR" dirty="0"/>
          </a:p>
        </p:txBody>
      </p:sp>
      <p:pic>
        <p:nvPicPr>
          <p:cNvPr id="3074" name="Picture 2" descr="C:\Users\FHS\Documents\Hist_Onb_AEESP\grassi_fund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557" y="2852936"/>
            <a:ext cx="1709460" cy="21129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FHS\Documents\Hist_Onb_AEESP\grassi_mamae_me_le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2636912"/>
            <a:ext cx="4584898"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9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Em 1924 apresenta aquele que é considerado o primeiro ÕNIBUS nacional: o “MAMÃE-ME-LEVA” (modelo produzido a partir do lendário Ford T e referencia devido à solicitação das crianças na região do Brás, em SP), de madeira aberta com três bancos transversais, como os bondes da época. Em 1929 os irmãos Grassi tornam-se fornecedores regulares da linha de montagem da Chevrolet (inaugurada no Brasil em 1925), produzindo cabines e carrocerias de caminhão em média 80 conjuntos diariamente. Em 1934 apresenta a carroceria rodoviária de dois níveis sobre o gigantesco chassi inglês </a:t>
            </a:r>
            <a:r>
              <a:rPr lang="pt-BR" dirty="0" err="1">
                <a:latin typeface="Arial" pitchFamily="34" charset="0"/>
                <a:cs typeface="Arial" pitchFamily="34" charset="0"/>
              </a:rPr>
              <a:t>Thornycroft</a:t>
            </a:r>
            <a:r>
              <a:rPr lang="pt-BR" dirty="0">
                <a:latin typeface="Arial" pitchFamily="34" charset="0"/>
                <a:cs typeface="Arial" pitchFamily="34" charset="0"/>
              </a:rPr>
              <a:t> - que logo foi apelidado de “King Kong”, devido sua grande dimensão, e utilizado na ligação entre São Paulo até Santos e ainda na ligação Rio-Petrópolis. </a:t>
            </a:r>
          </a:p>
          <a:p>
            <a:endParaRPr lang="pt-BR" dirty="0"/>
          </a:p>
        </p:txBody>
      </p:sp>
      <p:pic>
        <p:nvPicPr>
          <p:cNvPr id="4098" name="Picture 2" descr="C:\Users\FHS\Documents\Hist_Onb_AEESP\grassi_king_kong_prim_rod_b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11734"/>
            <a:ext cx="2708301" cy="1800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FHS\Documents\Hist_Onb_AEESP\grassi_king_kong_prim_rod_b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07446"/>
            <a:ext cx="3503289" cy="242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759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Tempos depois lança o seu primeiro ônibus com cabine avançada e chassi sueco Volvo, apelidado de “Sinfonia Inacabada”. Artesanalmente os ônibus daquela época eram montados em estrutura trabalho totalmente artesanal, pois não existiam chassis para encarroçamento, era preciso desmontada dos caminhões em suas adaptações, muitas vezes cortando ou emendando, tanto no comprimento como na largura. Internamente as estruturas eram feitas com madeira de lei, como canela e açoita-cavalo e as peças metálicas, desenhadas e dobradas a mão eram construídas em martelo na "bigorna".</a:t>
            </a:r>
          </a:p>
          <a:p>
            <a:endParaRPr lang="pt-BR" dirty="0"/>
          </a:p>
        </p:txBody>
      </p:sp>
      <p:pic>
        <p:nvPicPr>
          <p:cNvPr id="5122" name="Picture 2" descr="C:\Users\FHS\Documents\Hist_Onb_AEESP\grassi_sinfonia_inacab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501007"/>
            <a:ext cx="2160240" cy="147498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HS\Documents\Hist_Onb_AEESP\grassi_camoes_1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513509"/>
            <a:ext cx="4455094" cy="312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61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Na metade dos anos 40 eram fundadas as empresas ELIZIÁRIO [em Porto Alegre, RS, por Eliziário Goulart da Silva] e a CAIO Companhia Americana Industrial de Ônibus [Jose Massa e Filho] e posteriormente a NIELSON &amp; FILHOS em Joinville, SC. Com o desenvolvimento do "vidro temperado", a Eliziário enviava o molde de seus vidros ao fornecedor e o corte já vinha pronto. E isto acabou sendo um marco na evolução tecnológica da indústria de carrocerias de ônibus, mudando o cenário do mercado de carrocerias, trazendo uma série de inovações, marcando uma nova era em ônibus no País [como no modelo “</a:t>
            </a:r>
            <a:r>
              <a:rPr lang="pt-BR" dirty="0" err="1">
                <a:latin typeface="Arial" pitchFamily="34" charset="0"/>
                <a:cs typeface="Arial" pitchFamily="34" charset="0"/>
              </a:rPr>
              <a:t>Coach</a:t>
            </a:r>
            <a:r>
              <a:rPr lang="pt-BR" dirty="0">
                <a:latin typeface="Arial" pitchFamily="34" charset="0"/>
                <a:cs typeface="Arial" pitchFamily="34" charset="0"/>
              </a:rPr>
              <a:t>” de 38 lugares encarroçado sob chassi GM PDI 3703 de 211 </a:t>
            </a:r>
            <a:r>
              <a:rPr lang="pt-BR" dirty="0" err="1">
                <a:latin typeface="Arial" pitchFamily="34" charset="0"/>
                <a:cs typeface="Arial" pitchFamily="34" charset="0"/>
              </a:rPr>
              <a:t>hp</a:t>
            </a:r>
            <a:r>
              <a:rPr lang="pt-BR" dirty="0">
                <a:latin typeface="Arial" pitchFamily="34" charset="0"/>
                <a:cs typeface="Arial" pitchFamily="34" charset="0"/>
              </a:rPr>
              <a:t>, importados de Detroit, USA] chamado com a sigla “PDI” significava "</a:t>
            </a:r>
            <a:r>
              <a:rPr lang="pt-BR" dirty="0" err="1">
                <a:latin typeface="Arial" pitchFamily="34" charset="0"/>
                <a:cs typeface="Arial" pitchFamily="34" charset="0"/>
              </a:rPr>
              <a:t>Parlor</a:t>
            </a:r>
            <a:r>
              <a:rPr lang="pt-BR" dirty="0">
                <a:latin typeface="Arial" pitchFamily="34" charset="0"/>
                <a:cs typeface="Arial" pitchFamily="34" charset="0"/>
              </a:rPr>
              <a:t> Diesel </a:t>
            </a:r>
            <a:r>
              <a:rPr lang="pt-BR" dirty="0" err="1">
                <a:latin typeface="Arial" pitchFamily="34" charset="0"/>
                <a:cs typeface="Arial" pitchFamily="34" charset="0"/>
              </a:rPr>
              <a:t>Intercity</a:t>
            </a:r>
            <a:r>
              <a:rPr lang="pt-BR" dirty="0">
                <a:latin typeface="Arial" pitchFamily="34" charset="0"/>
                <a:cs typeface="Arial" pitchFamily="34" charset="0"/>
              </a:rPr>
              <a:t>" ou "veículo intermunicipal à diesel". </a:t>
            </a:r>
          </a:p>
          <a:p>
            <a:endParaRPr lang="pt-BR" dirty="0"/>
          </a:p>
        </p:txBody>
      </p:sp>
      <p:pic>
        <p:nvPicPr>
          <p:cNvPr id="6146" name="Picture 2" descr="C:\Users\FHS\Documents\Hist_Onb_AEESP\ford_dec_19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6355" y="4202682"/>
            <a:ext cx="2977047" cy="167458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FHS\Documents\Hist_Onb_AEESP\eliziário_coach_19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149080"/>
            <a:ext cx="2404818" cy="241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49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692696"/>
            <a:ext cx="7520940" cy="548640"/>
          </a:xfrm>
        </p:spPr>
        <p:txBody>
          <a:bodyPr/>
          <a:lstStyle/>
          <a:p>
            <a:pPr fontAlgn="base"/>
            <a:r>
              <a:rPr lang="pt-BR" dirty="0"/>
              <a:t> </a:t>
            </a:r>
            <a:r>
              <a:rPr lang="pt-BR" sz="1800" b="1" dirty="0"/>
              <a:t>EVOLUÇÃO DOS ÔNIBUS. MARCO NO TRANSPORTE DE PASSAGEIROS!</a:t>
            </a:r>
            <a:r>
              <a:rPr lang="pt-BR" sz="1800" dirty="0"/>
              <a:t/>
            </a:r>
            <a:br>
              <a:rPr lang="pt-BR" sz="1800" dirty="0"/>
            </a:b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No início da década de 50 surgia no mercado os primeiros chassis especiais para ônibus, os famosos "LPO", reduzindo assim o tempo do produto na linha de montagem. Porém na ocasião somente alguns clientes adquiriam os novos chassis próprios para ônibus da </a:t>
            </a:r>
            <a:r>
              <a:rPr lang="pt-BR" dirty="0" err="1">
                <a:latin typeface="Arial" pitchFamily="34" charset="0"/>
                <a:cs typeface="Arial" pitchFamily="34" charset="0"/>
              </a:rPr>
              <a:t>Aclo</a:t>
            </a:r>
            <a:r>
              <a:rPr lang="pt-BR" dirty="0">
                <a:latin typeface="Arial" pitchFamily="34" charset="0"/>
                <a:cs typeface="Arial" pitchFamily="34" charset="0"/>
              </a:rPr>
              <a:t>, Scania-</a:t>
            </a:r>
            <a:r>
              <a:rPr lang="pt-BR" dirty="0" err="1">
                <a:latin typeface="Arial" pitchFamily="34" charset="0"/>
                <a:cs typeface="Arial" pitchFamily="34" charset="0"/>
              </a:rPr>
              <a:t>Vabis</a:t>
            </a:r>
            <a:r>
              <a:rPr lang="pt-BR" dirty="0">
                <a:latin typeface="Arial" pitchFamily="34" charset="0"/>
                <a:cs typeface="Arial" pitchFamily="34" charset="0"/>
              </a:rPr>
              <a:t>, Mercedes-Benz ou os importados </a:t>
            </a:r>
            <a:r>
              <a:rPr lang="pt-BR" dirty="0" err="1">
                <a:latin typeface="Arial" pitchFamily="34" charset="0"/>
                <a:cs typeface="Arial" pitchFamily="34" charset="0"/>
              </a:rPr>
              <a:t>Delahaye</a:t>
            </a:r>
            <a:r>
              <a:rPr lang="pt-BR" dirty="0">
                <a:latin typeface="Arial" pitchFamily="34" charset="0"/>
                <a:cs typeface="Arial" pitchFamily="34" charset="0"/>
              </a:rPr>
              <a:t>, pois muitos ainda preferiam </a:t>
            </a:r>
            <a:r>
              <a:rPr lang="pt-BR" dirty="0" err="1">
                <a:latin typeface="Arial" pitchFamily="34" charset="0"/>
                <a:cs typeface="Arial" pitchFamily="34" charset="0"/>
              </a:rPr>
              <a:t>encarroçar</a:t>
            </a:r>
            <a:r>
              <a:rPr lang="pt-BR" dirty="0">
                <a:latin typeface="Arial" pitchFamily="34" charset="0"/>
                <a:cs typeface="Arial" pitchFamily="34" charset="0"/>
              </a:rPr>
              <a:t> ou </a:t>
            </a:r>
            <a:r>
              <a:rPr lang="pt-BR" dirty="0" err="1">
                <a:latin typeface="Arial" pitchFamily="34" charset="0"/>
                <a:cs typeface="Arial" pitchFamily="34" charset="0"/>
              </a:rPr>
              <a:t>reencarroçar</a:t>
            </a:r>
            <a:r>
              <a:rPr lang="pt-BR" dirty="0">
                <a:latin typeface="Arial" pitchFamily="34" charset="0"/>
                <a:cs typeface="Arial" pitchFamily="34" charset="0"/>
              </a:rPr>
              <a:t> sob caminhões adaptados. Nesta época a madeira começaria a perder espaço, sendo gradativamente </a:t>
            </a:r>
            <a:r>
              <a:rPr lang="pt-BR" dirty="0" smtClean="0">
                <a:latin typeface="Arial" pitchFamily="34" charset="0"/>
                <a:cs typeface="Arial" pitchFamily="34" charset="0"/>
              </a:rPr>
              <a:t>substituída </a:t>
            </a:r>
            <a:r>
              <a:rPr lang="pt-BR" dirty="0">
                <a:latin typeface="Arial" pitchFamily="34" charset="0"/>
                <a:cs typeface="Arial" pitchFamily="34" charset="0"/>
              </a:rPr>
              <a:t>pelas estruturas metálicas, o que acabou sendo mais um avanço no setor do transporte urbano. Ainda em 1951 começaram a sair às designações dos produtos Eliziário sendo assim lançado o “Eliziário </a:t>
            </a:r>
            <a:r>
              <a:rPr lang="pt-BR" dirty="0" err="1">
                <a:latin typeface="Arial" pitchFamily="34" charset="0"/>
                <a:cs typeface="Arial" pitchFamily="34" charset="0"/>
              </a:rPr>
              <a:t>Belveder</a:t>
            </a:r>
            <a:r>
              <a:rPr lang="pt-BR" dirty="0">
                <a:latin typeface="Arial" pitchFamily="34" charset="0"/>
                <a:cs typeface="Arial" pitchFamily="34" charset="0"/>
              </a:rPr>
              <a:t>”.</a:t>
            </a:r>
          </a:p>
        </p:txBody>
      </p:sp>
      <p:pic>
        <p:nvPicPr>
          <p:cNvPr id="7170" name="Picture 2" descr="C:\Users\FHS\Documents\Hist_Onb_AEESP\eliziario_belvedere_1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933056"/>
            <a:ext cx="2365956" cy="16133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FHS\Documents\Hist_Onb_AEESP\eliziario_gostosao_19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3933056"/>
            <a:ext cx="3312368"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66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A Mercedes-Benz lança assim o seu monobloco 0- 321 HL - uma novidade, mas não europeia em solo brasileiro. As primeiras exportações da época ditam a Eliziário em presença nos países como Argentina, Uruguai, Paraguai, Chile e Venezuela. O primeiro trólebus de fabricação nacional também foi produzido pela Grassi em 1958, em conjunto com a Villares [com 85% nacionalidade de peças], mas os eixos, o sistema de freios pneumáticos e o sistema de direção eram importados dos EUA sob licença da </a:t>
            </a:r>
            <a:r>
              <a:rPr lang="pt-BR" dirty="0" err="1">
                <a:latin typeface="Arial" pitchFamily="34" charset="0"/>
                <a:cs typeface="Arial" pitchFamily="34" charset="0"/>
              </a:rPr>
              <a:t>Marmon-Herrington</a:t>
            </a:r>
            <a:r>
              <a:rPr lang="pt-BR" dirty="0">
                <a:latin typeface="Arial" pitchFamily="34" charset="0"/>
                <a:cs typeface="Arial" pitchFamily="34" charset="0"/>
              </a:rPr>
              <a:t> e sob responsabilidade da Villares e sua subsidiária Atlas, responsável pelos comandos e motor de tração.</a:t>
            </a:r>
          </a:p>
          <a:p>
            <a:endParaRPr lang="pt-BR" dirty="0"/>
          </a:p>
        </p:txBody>
      </p:sp>
      <p:pic>
        <p:nvPicPr>
          <p:cNvPr id="8194" name="Picture 2" descr="C:\Users\FHS\Documents\Hist_Onb_AEESP\20160303202953285065u_1200x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799771"/>
            <a:ext cx="3456384" cy="260810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FHS\Documents\Hist_Onb_AEESP\8aa7a-caio-bossa-nova-o-primeiro-com-estrutura-tubular-um-grande-avanc3a7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645024"/>
            <a:ext cx="2878643" cy="199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7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1800" b="1" dirty="0"/>
              <a:t>EVOLUÇÃO DOS ÔNIBUS. MARCO NO TRANSPORTE DE PASSAGEIROS!</a:t>
            </a:r>
            <a:r>
              <a:rPr lang="pt-BR" dirty="0"/>
              <a:t/>
            </a:r>
            <a:br>
              <a:rPr lang="pt-BR" dirty="0"/>
            </a:br>
            <a:endParaRPr lang="pt-BR" dirty="0"/>
          </a:p>
        </p:txBody>
      </p:sp>
      <p:sp>
        <p:nvSpPr>
          <p:cNvPr id="3" name="Espaço Reservado para Conteúdo 2"/>
          <p:cNvSpPr>
            <a:spLocks noGrp="1"/>
          </p:cNvSpPr>
          <p:nvPr>
            <p:ph idx="1"/>
          </p:nvPr>
        </p:nvSpPr>
        <p:spPr/>
        <p:txBody>
          <a:bodyPr/>
          <a:lstStyle/>
          <a:p>
            <a:pPr algn="just"/>
            <a:r>
              <a:rPr lang="pt-BR" dirty="0">
                <a:latin typeface="Arial" pitchFamily="34" charset="0"/>
                <a:cs typeface="Arial" pitchFamily="34" charset="0"/>
              </a:rPr>
              <a:t>A década de 1960 os estilos das carrocerias foram totalmente remodelados: em desenhos com linhas mais suaves, para-brisas dianteiros levemente curvos (os traseiros permaneciam planos), janelas laterais duplas (introduzidas pouco antes já no modelo antigo), quatro faróis e linha da cintura revestida de painéis polidos e frisados. As configurações urbano, rodoviário e rodoviário super luxo, derivando assim das principais séries dos modelos fabricados pelas encarroçadoras nacionais.</a:t>
            </a:r>
          </a:p>
        </p:txBody>
      </p:sp>
      <p:pic>
        <p:nvPicPr>
          <p:cNvPr id="9218" name="Picture 2" descr="C:\Users\FHS\Documents\Hist_Onb_AEESP\grassi_19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175" y="3366650"/>
            <a:ext cx="2163186" cy="147699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FHS\Documents\Hist_Onb_AEESP\grassi_bre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3429000"/>
            <a:ext cx="4375224" cy="284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011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Ângulos">
  <a:themeElements>
    <a:clrScheme name="Â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Â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Â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268</TotalTime>
  <Words>1816</Words>
  <Application>Microsoft Office PowerPoint</Application>
  <PresentationFormat>Apresentação na tela (4:3)</PresentationFormat>
  <Paragraphs>233</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Ângulos</vt:lpstr>
      <vt:lpstr>EVOLUÇÃO DOS ÔNIBUS.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 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 </vt:lpstr>
      <vt:lpstr>EVOLUÇÃO DOS ÔNIBUS. MARCO NO TRANSPORTE DE PASSAGEIROS!</vt:lpstr>
      <vt:lpstr>EVOLUÇÃO DOS ÔNIBUS. MARCO NO TRANSPORTE DE PASSAGEIROS! </vt:lpstr>
      <vt:lpstr>EVOLUÇÃO DOS ÔNIBUS. MARCO NO TRANSPORTE DE PASSAGEIROS! </vt:lpstr>
      <vt:lpstr>Apresentação do PowerPoint</vt:lpstr>
      <vt:lpstr>EVOLUÇÃO DOS ÔNIBUS. MARCO NO TRANSPORTE DE PASSAGEIROS!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EVOLUÇÃO DOS ÔNIBUS. MARCO NO TRANSPORTE DE PASSAGEIROS!</dc:title>
  <dc:creator>FHS</dc:creator>
  <cp:lastModifiedBy>FHS</cp:lastModifiedBy>
  <cp:revision>42</cp:revision>
  <dcterms:created xsi:type="dcterms:W3CDTF">2017-06-20T18:15:36Z</dcterms:created>
  <dcterms:modified xsi:type="dcterms:W3CDTF">2017-06-21T17:16:48Z</dcterms:modified>
</cp:coreProperties>
</file>