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7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3DB30-4F1F-4E8D-97B7-3FA37229AC38}" type="datetimeFigureOut">
              <a:rPr lang="pt-BR" smtClean="0"/>
              <a:t>21/06/2017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755A2-E902-424D-AE9F-05A917DE466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3DB30-4F1F-4E8D-97B7-3FA37229AC38}" type="datetimeFigureOut">
              <a:rPr lang="pt-BR" smtClean="0"/>
              <a:t>21/06/2017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755A2-E902-424D-AE9F-05A917DE466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3DB30-4F1F-4E8D-97B7-3FA37229AC38}" type="datetimeFigureOut">
              <a:rPr lang="pt-BR" smtClean="0"/>
              <a:t>21/06/2017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755A2-E902-424D-AE9F-05A917DE466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3DB30-4F1F-4E8D-97B7-3FA37229AC38}" type="datetimeFigureOut">
              <a:rPr lang="pt-BR" smtClean="0"/>
              <a:t>21/06/2017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755A2-E902-424D-AE9F-05A917DE466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3DB30-4F1F-4E8D-97B7-3FA37229AC38}" type="datetimeFigureOut">
              <a:rPr lang="pt-BR" smtClean="0"/>
              <a:t>21/06/2017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755A2-E902-424D-AE9F-05A917DE466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3DB30-4F1F-4E8D-97B7-3FA37229AC38}" type="datetimeFigureOut">
              <a:rPr lang="pt-BR" smtClean="0"/>
              <a:t>21/06/2017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755A2-E902-424D-AE9F-05A917DE466C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3DB30-4F1F-4E8D-97B7-3FA37229AC38}" type="datetimeFigureOut">
              <a:rPr lang="pt-BR" smtClean="0"/>
              <a:t>21/06/2017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755A2-E902-424D-AE9F-05A917DE466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3DB30-4F1F-4E8D-97B7-3FA37229AC38}" type="datetimeFigureOut">
              <a:rPr lang="pt-BR" smtClean="0"/>
              <a:t>21/06/2017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755A2-E902-424D-AE9F-05A917DE466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3DB30-4F1F-4E8D-97B7-3FA37229AC38}" type="datetimeFigureOut">
              <a:rPr lang="pt-BR" smtClean="0"/>
              <a:t>21/06/2017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755A2-E902-424D-AE9F-05A917DE466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3DB30-4F1F-4E8D-97B7-3FA37229AC38}" type="datetimeFigureOut">
              <a:rPr lang="pt-BR" smtClean="0"/>
              <a:t>21/06/2017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F755A2-E902-424D-AE9F-05A917DE466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3DB30-4F1F-4E8D-97B7-3FA37229AC38}" type="datetimeFigureOut">
              <a:rPr lang="pt-BR" smtClean="0"/>
              <a:t>21/06/2017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755A2-E902-424D-AE9F-05A917DE466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4B3DB30-4F1F-4E8D-97B7-3FA37229AC38}" type="datetimeFigureOut">
              <a:rPr lang="pt-BR" smtClean="0"/>
              <a:t>21/06/2017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4FF755A2-E902-424D-AE9F-05A917DE466C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7200" b="1" dirty="0" smtClean="0"/>
              <a:t>EVOLUÇÃO </a:t>
            </a:r>
            <a:br>
              <a:rPr lang="pt-BR" sz="7200" b="1" dirty="0" smtClean="0"/>
            </a:br>
            <a:r>
              <a:rPr lang="pt-BR" sz="7200" b="1" dirty="0" smtClean="0"/>
              <a:t>DO ÔNIBUS.</a:t>
            </a:r>
            <a:endParaRPr lang="pt-BR" sz="72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 rot="19140000">
            <a:off x="1620128" y="2841733"/>
            <a:ext cx="6511131" cy="600196"/>
          </a:xfrm>
        </p:spPr>
        <p:txBody>
          <a:bodyPr>
            <a:normAutofit fontScale="47500" lnSpcReduction="20000"/>
          </a:bodyPr>
          <a:lstStyle/>
          <a:p>
            <a:r>
              <a:rPr lang="pt-BR" sz="4500" b="1" dirty="0" smtClean="0">
                <a:solidFill>
                  <a:srgbClr val="FFFF00"/>
                </a:solidFill>
                <a:latin typeface="Arial Black" pitchFamily="34" charset="0"/>
              </a:rPr>
              <a:t>MARCO NO TRANSPORTE DE PASSAGEIROS</a:t>
            </a:r>
            <a:r>
              <a:rPr lang="pt-BR" dirty="0" smtClean="0">
                <a:solidFill>
                  <a:srgbClr val="FFFF00"/>
                </a:solidFill>
              </a:rPr>
              <a:t>!</a:t>
            </a:r>
            <a:endParaRPr lang="pt-B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95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MONOBLOCO MBB O-362 URBANO [1976]</a:t>
            </a:r>
            <a:endParaRPr lang="pt-BR" b="1" dirty="0"/>
          </a:p>
        </p:txBody>
      </p:sp>
      <p:pic>
        <p:nvPicPr>
          <p:cNvPr id="9219" name="Picture 3" descr="C:\Users\FHS\Documents\Hist_Onb_AEESP\2565 CMT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52736"/>
            <a:ext cx="640871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912781" y="5517232"/>
            <a:ext cx="4979699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MONOBLOCO MBB O-362 URBANO</a:t>
            </a:r>
          </a:p>
          <a:p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FROTA: CMTC/SP</a:t>
            </a:r>
          </a:p>
          <a:p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ANO: 1976</a:t>
            </a:r>
            <a:endParaRPr lang="pt-BR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86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GRASSI TROLEBUS [1959]</a:t>
            </a:r>
            <a:endParaRPr lang="pt-BR" b="1" dirty="0"/>
          </a:p>
        </p:txBody>
      </p:sp>
      <p:pic>
        <p:nvPicPr>
          <p:cNvPr id="10242" name="Picture 2" descr="C:\Users\FHS\Documents\prim_trolebus_195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52736"/>
            <a:ext cx="662473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543501" y="5373216"/>
            <a:ext cx="54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GRASSI TROLEBUS</a:t>
            </a:r>
          </a:p>
          <a:p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PRIMEIRO ÔNIBUS ELÉTRICO NACIONAL [1959]</a:t>
            </a:r>
          </a:p>
          <a:p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FROTA: CMTC/SP</a:t>
            </a:r>
            <a:endParaRPr lang="pt-BR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6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NICOLA URBANO [1969]</a:t>
            </a:r>
            <a:endParaRPr lang="pt-BR" b="1" dirty="0"/>
          </a:p>
        </p:txBody>
      </p:sp>
      <p:pic>
        <p:nvPicPr>
          <p:cNvPr id="11266" name="Picture 2" descr="C:\Users\FHS\Documents\nicola_urb_196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52736"/>
            <a:ext cx="661026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258741" y="5445224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NICOLA URBANO</a:t>
            </a:r>
          </a:p>
          <a:p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[ÚLTIMA SÉRIE – DE 1969]</a:t>
            </a:r>
          </a:p>
          <a:p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CHASSI MERCEDES-BENZ LPO</a:t>
            </a:r>
            <a:endParaRPr lang="pt-BR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00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MARCOPOLO VIALE ETANOL [2007]</a:t>
            </a:r>
            <a:endParaRPr lang="pt-BR" b="1" dirty="0"/>
          </a:p>
        </p:txBody>
      </p:sp>
      <p:pic>
        <p:nvPicPr>
          <p:cNvPr id="12290" name="Picture 2" descr="C:\Users\FHS\Documents\Hist_Onb_AEESP\vialeetano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00138"/>
            <a:ext cx="6624736" cy="385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851920" y="5445224"/>
            <a:ext cx="4536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MARCOPOLO VIALE [2007]</a:t>
            </a:r>
          </a:p>
          <a:p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CHASSI: SCANIA ETANOL</a:t>
            </a:r>
          </a:p>
          <a:p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PISO BAIXO</a:t>
            </a:r>
            <a:endParaRPr lang="pt-BR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4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URBANO ELETRICO/HIBRIDO IRIZAR i3 ZEUS</a:t>
            </a:r>
            <a:endParaRPr lang="pt-BR" b="1" dirty="0"/>
          </a:p>
        </p:txBody>
      </p:sp>
      <p:pic>
        <p:nvPicPr>
          <p:cNvPr id="13314" name="Picture 2" descr="C:\Users\FHS\Documents\Hist_Onb_AEESP\ze_eus_project_irizar_i3_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00138"/>
            <a:ext cx="6336704" cy="384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563888" y="5517232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IRIZAR ZEUS PROJECT “i3”</a:t>
            </a:r>
          </a:p>
          <a:p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URBAN BUS ELETRIC/HYBRID[2015]</a:t>
            </a:r>
          </a:p>
          <a:p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ESPANHA</a:t>
            </a:r>
            <a:endParaRPr lang="pt-BR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42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MARCOPOLO VIALE BRS HIDROGENIO H2</a:t>
            </a:r>
            <a:endParaRPr lang="pt-BR" b="1" dirty="0"/>
          </a:p>
        </p:txBody>
      </p:sp>
      <p:pic>
        <p:nvPicPr>
          <p:cNvPr id="14338" name="Picture 2" descr="C:\Users\FHS\Documents\Hist_Onb_AEESP\viale_brs_hidrogenio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00138"/>
            <a:ext cx="6408712" cy="391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923928" y="5589240"/>
            <a:ext cx="468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Arial Black" pitchFamily="34" charset="0"/>
              </a:rPr>
              <a:t>MARCOPOLO VIALE BRS</a:t>
            </a:r>
          </a:p>
          <a:p>
            <a:r>
              <a:rPr lang="pt-BR" b="1" dirty="0" smtClean="0">
                <a:solidFill>
                  <a:schemeClr val="bg1"/>
                </a:solidFill>
                <a:latin typeface="Arial Black" pitchFamily="34" charset="0"/>
              </a:rPr>
              <a:t>HIDROGENIO H2 [2014]</a:t>
            </a:r>
          </a:p>
          <a:p>
            <a:r>
              <a:rPr lang="pt-BR" b="1" dirty="0" smtClean="0">
                <a:solidFill>
                  <a:schemeClr val="bg1"/>
                </a:solidFill>
                <a:latin typeface="Arial Black" pitchFamily="34" charset="0"/>
              </a:rPr>
              <a:t>METRA/SBC</a:t>
            </a:r>
            <a:endParaRPr lang="pt-BR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74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TROLEBUS MAFERSA M210 [1993]</a:t>
            </a:r>
            <a:endParaRPr lang="pt-BR" b="1" dirty="0"/>
          </a:p>
        </p:txBody>
      </p:sp>
      <p:pic>
        <p:nvPicPr>
          <p:cNvPr id="15362" name="Picture 2" descr="C:\Users\FHS\Documents\Hist_Onb_AEESP\Trolebus_Santos_EmilioPechin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00138"/>
            <a:ext cx="6192687" cy="384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635896" y="5517232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TROLEBUS MAFERSA M210 PADRON</a:t>
            </a:r>
          </a:p>
          <a:p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CIDADE: SANTOS [1993]</a:t>
            </a:r>
            <a:endParaRPr lang="pt-BR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57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CAIO SUPERARTICULADO 23m - </a:t>
            </a:r>
            <a:r>
              <a:rPr lang="pt-BR" b="1" dirty="0" err="1" smtClean="0"/>
              <a:t>mbb</a:t>
            </a:r>
            <a:r>
              <a:rPr lang="pt-BR" b="1" dirty="0" smtClean="0"/>
              <a:t> [2016]</a:t>
            </a:r>
            <a:endParaRPr lang="pt-BR" b="1" dirty="0"/>
          </a:p>
        </p:txBody>
      </p:sp>
      <p:pic>
        <p:nvPicPr>
          <p:cNvPr id="16387" name="Picture 3" descr="C:\Users\FHS\Documents\Hist_Onb_AEESP\super-articulad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1100138"/>
            <a:ext cx="6570770" cy="391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987824" y="5291916"/>
            <a:ext cx="5904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CAIO MILLENNIUM BRT SUPERARTICULADO</a:t>
            </a:r>
          </a:p>
          <a:p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23m – CHASSI MERCEDES-BENZ O-500  MDA</a:t>
            </a:r>
          </a:p>
          <a:p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220 PASSAGEIROS/PISO BAIXO</a:t>
            </a:r>
            <a:endParaRPr lang="pt-BR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47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PRIMEIRO ARTICULADO BRASILEIRO [1981]</a:t>
            </a:r>
            <a:endParaRPr lang="pt-BR" b="1" dirty="0"/>
          </a:p>
        </p:txBody>
      </p:sp>
      <p:pic>
        <p:nvPicPr>
          <p:cNvPr id="17410" name="Picture 2" descr="C:\Users\FHS\Documents\Hist_Onb_AEESP\primeiro_articulado_br_1981_caio_scani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00138"/>
            <a:ext cx="6984776" cy="384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067944" y="5349932"/>
            <a:ext cx="482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CAIO GABRIELA URBANO</a:t>
            </a:r>
          </a:p>
          <a:p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ARTICULADO 18,15m</a:t>
            </a:r>
          </a:p>
          <a:p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SCANIA B-111</a:t>
            </a:r>
          </a:p>
          <a:p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[ANO: 1981]</a:t>
            </a:r>
            <a:endParaRPr lang="pt-BR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56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MONOBLOCO MBB O-364 11R [1987]</a:t>
            </a:r>
            <a:endParaRPr lang="pt-BR" b="1" dirty="0"/>
          </a:p>
        </p:txBody>
      </p:sp>
      <p:pic>
        <p:nvPicPr>
          <p:cNvPr id="18434" name="Picture 2" descr="C:\Users\FHS\Documents\Hist_Onb_AEESP\O_364-2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00138"/>
            <a:ext cx="5256583" cy="384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779912" y="5445224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MONOBLOCO MBB O-364 11R</a:t>
            </a:r>
          </a:p>
          <a:p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[ANO: 1987]</a:t>
            </a:r>
          </a:p>
          <a:p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BRASIL</a:t>
            </a:r>
            <a:endParaRPr lang="pt-BR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47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Bonde paulistano [1900]</a:t>
            </a:r>
            <a:endParaRPr lang="pt-BR" b="1" dirty="0"/>
          </a:p>
        </p:txBody>
      </p:sp>
      <p:pic>
        <p:nvPicPr>
          <p:cNvPr id="1026" name="Picture 2" descr="D:\Onb_Hist_BR_A\bonde_sp_1900_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987" y="1100138"/>
            <a:ext cx="7434429" cy="470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PRIMEIRO ROMEU &amp; JULIETA NACIONAL [1974]</a:t>
            </a:r>
            <a:endParaRPr lang="pt-BR" b="1" dirty="0"/>
          </a:p>
        </p:txBody>
      </p:sp>
      <p:pic>
        <p:nvPicPr>
          <p:cNvPr id="19458" name="Picture 2" descr="C:\Users\FHS\Documents\Hist_Onb_AEESP\marcopolo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1052736"/>
            <a:ext cx="6006924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923928" y="5589240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VENEZA ROMEU &amp; JULIETA [1974]</a:t>
            </a:r>
          </a:p>
          <a:p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EMPRESA: CAXIENSE/RS</a:t>
            </a:r>
            <a:endParaRPr lang="pt-BR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00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MASCARELLO GRANVIA URBANO [2016]</a:t>
            </a:r>
            <a:endParaRPr lang="pt-BR" b="1" dirty="0"/>
          </a:p>
        </p:txBody>
      </p:sp>
      <p:pic>
        <p:nvPicPr>
          <p:cNvPr id="20482" name="Picture 2" descr="C:\Users\FHS\Documents\Hist_Onb_AEESP\mascarello_granvia_urb_rj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1124744"/>
            <a:ext cx="625033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635896" y="5373216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MASCARELLO GRANVIA URBANO</a:t>
            </a:r>
          </a:p>
          <a:p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MOTORIZAÇÃO: MAN/VW 17.230 OD</a:t>
            </a:r>
          </a:p>
          <a:p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AR-CONDICIONADO [2016]</a:t>
            </a:r>
            <a:endParaRPr lang="pt-BR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39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SCANIA BIOMETANO [2015]</a:t>
            </a:r>
            <a:endParaRPr lang="pt-BR" b="1" dirty="0"/>
          </a:p>
        </p:txBody>
      </p:sp>
      <p:pic>
        <p:nvPicPr>
          <p:cNvPr id="21506" name="Picture 2" descr="C:\Users\FHS\Documents\Hist_Onb_AEESP\c3b4nibus_biometano_1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00138"/>
            <a:ext cx="6768752" cy="384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707904" y="5589240"/>
            <a:ext cx="511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SCANIA BIOMETANO 2015</a:t>
            </a:r>
          </a:p>
          <a:p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IMPORTADO: SUÉCIA</a:t>
            </a:r>
          </a:p>
          <a:p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VERSÃO URBANO 15m 6x2</a:t>
            </a:r>
            <a:endParaRPr lang="pt-BR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74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BYD ELECTRIC BUS K-9 [2015]</a:t>
            </a:r>
            <a:endParaRPr lang="pt-BR" b="1" dirty="0"/>
          </a:p>
        </p:txBody>
      </p:sp>
      <p:pic>
        <p:nvPicPr>
          <p:cNvPr id="22530" name="Picture 2" descr="C:\Users\FHS\Documents\hlo2016\inbustransport2016\byd_sp_test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00138"/>
            <a:ext cx="6912767" cy="391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491880" y="5661248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BYD MODEL K-9 URBAN BUS ELECTRIC</a:t>
            </a:r>
          </a:p>
          <a:p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[2015] BRASIL</a:t>
            </a:r>
            <a:endParaRPr lang="pt-BR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38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GRASSI “MAMÃE-ME-LEVA” [1924]</a:t>
            </a:r>
            <a:endParaRPr lang="pt-BR" dirty="0"/>
          </a:p>
        </p:txBody>
      </p:sp>
      <p:pic>
        <p:nvPicPr>
          <p:cNvPr id="2050" name="Picture 2" descr="C:\Users\FHS\Documents\Hist_Onb_AEESP\grassi_mamae_me_lev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52736"/>
            <a:ext cx="6173443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563888" y="5373216"/>
            <a:ext cx="511256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PRIMEIRO ÔNIBUS DO BRASIL</a:t>
            </a:r>
          </a:p>
          <a:p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CHASSI: FORD “T” USA</a:t>
            </a:r>
          </a:p>
          <a:p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FABRICANTE: GRASSI &amp; IRMÃO</a:t>
            </a:r>
            <a:endParaRPr lang="pt-BR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11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GRASSI “KING-KONG” [1929]</a:t>
            </a:r>
            <a:endParaRPr lang="pt-BR" b="1" dirty="0"/>
          </a:p>
        </p:txBody>
      </p:sp>
      <p:pic>
        <p:nvPicPr>
          <p:cNvPr id="3074" name="Picture 2" descr="C:\Users\FHS\Documents\Hist_Onb_AEESP\grassi_king_kon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24744"/>
            <a:ext cx="558447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734887" y="5301208"/>
            <a:ext cx="482453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GRASSI KING-KONG</a:t>
            </a:r>
          </a:p>
          <a:p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PRIMEIRO RODOVIÁRIO BRASILEIRO</a:t>
            </a:r>
          </a:p>
          <a:p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CHASSI: TORNICROFT/ENGLAND</a:t>
            </a:r>
          </a:p>
          <a:p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EMPRESA: UGT [SP x SANTOS]</a:t>
            </a:r>
            <a:endParaRPr lang="pt-BR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68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GRASSI COACH [1949]</a:t>
            </a:r>
            <a:endParaRPr lang="pt-BR" b="1" dirty="0"/>
          </a:p>
        </p:txBody>
      </p:sp>
      <p:pic>
        <p:nvPicPr>
          <p:cNvPr id="4098" name="Picture 2" descr="C:\Users\FHS\Documents\Hist_Onb_AEESP\grassi_194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00138"/>
            <a:ext cx="6336703" cy="384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427984" y="5290977"/>
            <a:ext cx="403244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GRASSI COACH </a:t>
            </a:r>
          </a:p>
          <a:p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CHASSI: LEYLAND/ENGLAND</a:t>
            </a:r>
          </a:p>
          <a:p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URBANO DA CMTC/SP</a:t>
            </a:r>
          </a:p>
          <a:p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ANO: 1949</a:t>
            </a:r>
            <a:endParaRPr lang="pt-BR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33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365760"/>
            <a:ext cx="7804348" cy="548640"/>
          </a:xfrm>
        </p:spPr>
        <p:txBody>
          <a:bodyPr/>
          <a:lstStyle/>
          <a:p>
            <a:pPr algn="ctr"/>
            <a:r>
              <a:rPr lang="pt-BR" b="1" dirty="0" smtClean="0"/>
              <a:t>GRASSI “CAMÕES” URBANO CHASSI ACLO [1947]</a:t>
            </a:r>
            <a:endParaRPr lang="pt-BR" b="1" dirty="0"/>
          </a:p>
        </p:txBody>
      </p:sp>
      <p:pic>
        <p:nvPicPr>
          <p:cNvPr id="5122" name="Picture 2" descr="C:\Users\FHS\Documents\Hist_Onb_AEESP\grassi_camoes_194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52736"/>
            <a:ext cx="6696743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283968" y="5373216"/>
            <a:ext cx="396044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GRASSI “CAMÕES” URBANO</a:t>
            </a:r>
          </a:p>
          <a:p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CHASSI: ACLO/ENGLAND</a:t>
            </a:r>
          </a:p>
          <a:p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ANO: 1947</a:t>
            </a:r>
            <a:endParaRPr lang="pt-BR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70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PAPA-FILA FNM/GRASSI [1954]</a:t>
            </a:r>
            <a:endParaRPr lang="pt-BR" b="1" dirty="0"/>
          </a:p>
        </p:txBody>
      </p:sp>
      <p:pic>
        <p:nvPicPr>
          <p:cNvPr id="6146" name="Picture 2" descr="C:\Users\FHS\Documents\Hist_Onb_AEESP\fnm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841" y="1100138"/>
            <a:ext cx="6664543" cy="385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288219" y="5517232"/>
            <a:ext cx="439248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PAPA FILA FNM/GRASSI </a:t>
            </a:r>
          </a:p>
          <a:p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EMPRESA: CMTC DE SÃO PAULO</a:t>
            </a:r>
          </a:p>
          <a:p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ANO: 1954</a:t>
            </a:r>
            <a:endParaRPr lang="pt-BR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52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ELIZIÁRIO MINUANO [1965]</a:t>
            </a:r>
            <a:endParaRPr lang="pt-BR" b="1" dirty="0"/>
          </a:p>
        </p:txBody>
      </p:sp>
      <p:pic>
        <p:nvPicPr>
          <p:cNvPr id="7170" name="Picture 2" descr="C:\Users\FHS\Documents\Hist_Onb_AEESP\eliziario_minuan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052736"/>
            <a:ext cx="546057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491880" y="5517232"/>
            <a:ext cx="547260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ELIZIÁRIO MINUANO RODOVIÁRIO</a:t>
            </a:r>
          </a:p>
          <a:p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CHASSI: FNM D-11000 OD</a:t>
            </a:r>
          </a:p>
          <a:p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EMPRESA: VIAÇÃO SP x PORTO ALEGRE</a:t>
            </a:r>
            <a:endParaRPr lang="pt-BR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38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MONOBLOCO MBB O-371 U [1994]</a:t>
            </a:r>
            <a:endParaRPr lang="pt-BR" b="1" dirty="0"/>
          </a:p>
        </p:txBody>
      </p:sp>
      <p:pic>
        <p:nvPicPr>
          <p:cNvPr id="8194" name="Picture 2" descr="C:\Users\FHS\Documents\Hist_Onb_AEESP\9105 CMT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00138"/>
            <a:ext cx="6552728" cy="391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211960" y="5517232"/>
            <a:ext cx="3888432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MONOBLOCO MBB O-371 U</a:t>
            </a:r>
          </a:p>
          <a:p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ANO: 1994</a:t>
            </a:r>
          </a:p>
          <a:p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EMPRESA: CMTC DE SP</a:t>
            </a:r>
            <a:endParaRPr lang="pt-BR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24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Ângulos">
  <a:themeElements>
    <a:clrScheme name="Â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Â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Â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1300</TotalTime>
  <Words>389</Words>
  <Application>Microsoft Office PowerPoint</Application>
  <PresentationFormat>Apresentação na tela (4:3)</PresentationFormat>
  <Paragraphs>87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4" baseType="lpstr">
      <vt:lpstr>Ângulos</vt:lpstr>
      <vt:lpstr>EVOLUÇÃO  DO ÔNIBUS.</vt:lpstr>
      <vt:lpstr>Bonde paulistano [1900]</vt:lpstr>
      <vt:lpstr>GRASSI “MAMÃE-ME-LEVA” [1924]</vt:lpstr>
      <vt:lpstr>GRASSI “KING-KONG” [1929]</vt:lpstr>
      <vt:lpstr>GRASSI COACH [1949]</vt:lpstr>
      <vt:lpstr>GRASSI “CAMÕES” URBANO CHASSI ACLO [1947]</vt:lpstr>
      <vt:lpstr>PAPA-FILA FNM/GRASSI [1954]</vt:lpstr>
      <vt:lpstr>ELIZIÁRIO MINUANO [1965]</vt:lpstr>
      <vt:lpstr>MONOBLOCO MBB O-371 U [1994]</vt:lpstr>
      <vt:lpstr>MONOBLOCO MBB O-362 URBANO [1976]</vt:lpstr>
      <vt:lpstr>GRASSI TROLEBUS [1959]</vt:lpstr>
      <vt:lpstr>NICOLA URBANO [1969]</vt:lpstr>
      <vt:lpstr>MARCOPOLO VIALE ETANOL [2007]</vt:lpstr>
      <vt:lpstr>URBANO ELETRICO/HIBRIDO IRIZAR i3 ZEUS</vt:lpstr>
      <vt:lpstr>MARCOPOLO VIALE BRS HIDROGENIO H2</vt:lpstr>
      <vt:lpstr>TROLEBUS MAFERSA M210 [1993]</vt:lpstr>
      <vt:lpstr>CAIO SUPERARTICULADO 23m - mbb [2016]</vt:lpstr>
      <vt:lpstr>PRIMEIRO ARTICULADO BRASILEIRO [1981]</vt:lpstr>
      <vt:lpstr>MONOBLOCO MBB O-364 11R [1987]</vt:lpstr>
      <vt:lpstr>PRIMEIRO ROMEU &amp; JULIETA NACIONAL [1974]</vt:lpstr>
      <vt:lpstr>MASCARELLO GRANVIA URBANO [2016]</vt:lpstr>
      <vt:lpstr>SCANIA BIOMETANO [2015]</vt:lpstr>
      <vt:lpstr>BYD ELECTRIC BUS K-9 [2015]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EVOLUÇÃO  DO ÔNIBUS.</dc:title>
  <dc:creator>FHS</dc:creator>
  <cp:lastModifiedBy>FHS</cp:lastModifiedBy>
  <cp:revision>28</cp:revision>
  <dcterms:created xsi:type="dcterms:W3CDTF">2017-06-21T18:31:00Z</dcterms:created>
  <dcterms:modified xsi:type="dcterms:W3CDTF">2017-06-22T16:11:18Z</dcterms:modified>
</cp:coreProperties>
</file>